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104"/>
  </p:notesMasterIdLst>
  <p:sldIdLst>
    <p:sldId id="333" r:id="rId3"/>
    <p:sldId id="257" r:id="rId4"/>
    <p:sldId id="377" r:id="rId5"/>
    <p:sldId id="334" r:id="rId6"/>
    <p:sldId id="335" r:id="rId7"/>
    <p:sldId id="376" r:id="rId8"/>
    <p:sldId id="336" r:id="rId9"/>
    <p:sldId id="276" r:id="rId10"/>
    <p:sldId id="374" r:id="rId11"/>
    <p:sldId id="1052" r:id="rId12"/>
    <p:sldId id="1053" r:id="rId13"/>
    <p:sldId id="1055" r:id="rId14"/>
    <p:sldId id="977" r:id="rId15"/>
    <p:sldId id="375" r:id="rId16"/>
    <p:sldId id="346" r:id="rId17"/>
    <p:sldId id="347" r:id="rId18"/>
    <p:sldId id="348" r:id="rId19"/>
    <p:sldId id="281" r:id="rId20"/>
    <p:sldId id="279" r:id="rId21"/>
    <p:sldId id="290" r:id="rId22"/>
    <p:sldId id="1050" r:id="rId23"/>
    <p:sldId id="291" r:id="rId24"/>
    <p:sldId id="338" r:id="rId25"/>
    <p:sldId id="292" r:id="rId26"/>
    <p:sldId id="293" r:id="rId27"/>
    <p:sldId id="365" r:id="rId28"/>
    <p:sldId id="366" r:id="rId29"/>
    <p:sldId id="367" r:id="rId30"/>
    <p:sldId id="353" r:id="rId31"/>
    <p:sldId id="360" r:id="rId32"/>
    <p:sldId id="979" r:id="rId33"/>
    <p:sldId id="282" r:id="rId34"/>
    <p:sldId id="976" r:id="rId35"/>
    <p:sldId id="339" r:id="rId36"/>
    <p:sldId id="283" r:id="rId37"/>
    <p:sldId id="980" r:id="rId38"/>
    <p:sldId id="285" r:id="rId39"/>
    <p:sldId id="286" r:id="rId40"/>
    <p:sldId id="277" r:id="rId41"/>
    <p:sldId id="287" r:id="rId42"/>
    <p:sldId id="572" r:id="rId43"/>
    <p:sldId id="663" r:id="rId44"/>
    <p:sldId id="343" r:id="rId45"/>
    <p:sldId id="341" r:id="rId46"/>
    <p:sldId id="342" r:id="rId47"/>
    <p:sldId id="299" r:id="rId48"/>
    <p:sldId id="300" r:id="rId49"/>
    <p:sldId id="322" r:id="rId50"/>
    <p:sldId id="301" r:id="rId51"/>
    <p:sldId id="303" r:id="rId52"/>
    <p:sldId id="981" r:id="rId53"/>
    <p:sldId id="304" r:id="rId54"/>
    <p:sldId id="371" r:id="rId55"/>
    <p:sldId id="982" r:id="rId56"/>
    <p:sldId id="983" r:id="rId57"/>
    <p:sldId id="984" r:id="rId58"/>
    <p:sldId id="305" r:id="rId59"/>
    <p:sldId id="306" r:id="rId60"/>
    <p:sldId id="309" r:id="rId61"/>
    <p:sldId id="308" r:id="rId62"/>
    <p:sldId id="310" r:id="rId63"/>
    <p:sldId id="311" r:id="rId64"/>
    <p:sldId id="985" r:id="rId65"/>
    <p:sldId id="986" r:id="rId66"/>
    <p:sldId id="987" r:id="rId67"/>
    <p:sldId id="289" r:id="rId68"/>
    <p:sldId id="988" r:id="rId69"/>
    <p:sldId id="989" r:id="rId70"/>
    <p:sldId id="990" r:id="rId71"/>
    <p:sldId id="1019" r:id="rId72"/>
    <p:sldId id="1020" r:id="rId73"/>
    <p:sldId id="1021" r:id="rId74"/>
    <p:sldId id="1022" r:id="rId75"/>
    <p:sldId id="1023" r:id="rId76"/>
    <p:sldId id="1024" r:id="rId77"/>
    <p:sldId id="1025" r:id="rId78"/>
    <p:sldId id="1026" r:id="rId79"/>
    <p:sldId id="1027" r:id="rId80"/>
    <p:sldId id="1028" r:id="rId81"/>
    <p:sldId id="1029" r:id="rId82"/>
    <p:sldId id="1030" r:id="rId83"/>
    <p:sldId id="313" r:id="rId84"/>
    <p:sldId id="315" r:id="rId85"/>
    <p:sldId id="314" r:id="rId86"/>
    <p:sldId id="316" r:id="rId87"/>
    <p:sldId id="317" r:id="rId88"/>
    <p:sldId id="318" r:id="rId89"/>
    <p:sldId id="991" r:id="rId90"/>
    <p:sldId id="319" r:id="rId91"/>
    <p:sldId id="1032" r:id="rId92"/>
    <p:sldId id="320" r:id="rId93"/>
    <p:sldId id="323" r:id="rId94"/>
    <p:sldId id="324" r:id="rId95"/>
    <p:sldId id="325" r:id="rId96"/>
    <p:sldId id="326" r:id="rId97"/>
    <p:sldId id="327" r:id="rId98"/>
    <p:sldId id="328" r:id="rId99"/>
    <p:sldId id="329" r:id="rId100"/>
    <p:sldId id="330" r:id="rId101"/>
    <p:sldId id="331" r:id="rId102"/>
    <p:sldId id="332"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003"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FF2A"/>
    <a:srgbClr val="0000FF"/>
    <a:srgbClr val="FF0066"/>
    <a:srgbClr val="385723"/>
    <a:srgbClr val="F7921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1" d="100"/>
          <a:sy n="101" d="100"/>
        </p:scale>
        <p:origin x="2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id-ID"/>
              <a:t>Pareto </a:t>
            </a:r>
            <a:r>
              <a:rPr lang="en-US"/>
              <a:t>Dies</a:t>
            </a:r>
            <a:r>
              <a:rPr lang="id-ID"/>
              <a:t> Problem (sept)</a:t>
            </a:r>
            <a:endParaRPr lang="en-US"/>
          </a:p>
        </c:rich>
      </c:tx>
      <c:overlay val="0"/>
    </c:title>
    <c:autoTitleDeleted val="0"/>
    <c:plotArea>
      <c:layout>
        <c:manualLayout>
          <c:layoutTarget val="inner"/>
          <c:xMode val="edge"/>
          <c:yMode val="edge"/>
          <c:x val="9.8571741032371027E-2"/>
          <c:y val="0.19495389415282546"/>
          <c:w val="0.77096762904636806"/>
          <c:h val="0.47838154540320582"/>
        </c:manualLayout>
      </c:layout>
      <c:barChart>
        <c:barDir val="col"/>
        <c:grouping val="clustered"/>
        <c:varyColors val="0"/>
        <c:ser>
          <c:idx val="0"/>
          <c:order val="0"/>
          <c:tx>
            <c:strRef>
              <c:f>'Analisa Data'!$B$19</c:f>
              <c:strCache>
                <c:ptCount val="1"/>
                <c:pt idx="0">
                  <c:v>Dies</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'Analisa Data'!$B$20:$B$27</c:f>
              <c:strCache>
                <c:ptCount val="8"/>
                <c:pt idx="0">
                  <c:v>Bracked Comp</c:v>
                </c:pt>
                <c:pt idx="1">
                  <c:v>002-Z18-269E</c:v>
                </c:pt>
                <c:pt idx="2">
                  <c:v>Bracket KLMN</c:v>
                </c:pt>
                <c:pt idx="3">
                  <c:v>Bracket ABCD</c:v>
                </c:pt>
                <c:pt idx="4">
                  <c:v>Plate 008</c:v>
                </c:pt>
                <c:pt idx="5">
                  <c:v>Inner 007</c:v>
                </c:pt>
                <c:pt idx="6">
                  <c:v>Outer 37Z</c:v>
                </c:pt>
                <c:pt idx="7">
                  <c:v>MS 001x</c:v>
                </c:pt>
              </c:strCache>
            </c:strRef>
          </c:cat>
          <c:val>
            <c:numRef>
              <c:f>'Analisa Data'!$K$20:$K$27</c:f>
              <c:numCache>
                <c:formatCode>General</c:formatCode>
                <c:ptCount val="8"/>
                <c:pt idx="0">
                  <c:v>110</c:v>
                </c:pt>
                <c:pt idx="1">
                  <c:v>96</c:v>
                </c:pt>
                <c:pt idx="2">
                  <c:v>85</c:v>
                </c:pt>
                <c:pt idx="3">
                  <c:v>62</c:v>
                </c:pt>
                <c:pt idx="4">
                  <c:v>37</c:v>
                </c:pt>
                <c:pt idx="5">
                  <c:v>11</c:v>
                </c:pt>
                <c:pt idx="6">
                  <c:v>9</c:v>
                </c:pt>
                <c:pt idx="7">
                  <c:v>0</c:v>
                </c:pt>
              </c:numCache>
            </c:numRef>
          </c:val>
          <c:extLst>
            <c:ext xmlns:c16="http://schemas.microsoft.com/office/drawing/2014/chart" uri="{C3380CC4-5D6E-409C-BE32-E72D297353CC}">
              <c16:uniqueId val="{00000000-DF37-4041-AE0F-B2C5C0DC0A76}"/>
            </c:ext>
          </c:extLst>
        </c:ser>
        <c:dLbls>
          <c:showLegendKey val="0"/>
          <c:showVal val="0"/>
          <c:showCatName val="0"/>
          <c:showSerName val="0"/>
          <c:showPercent val="0"/>
          <c:showBubbleSize val="0"/>
        </c:dLbls>
        <c:gapWidth val="150"/>
        <c:axId val="57833344"/>
        <c:axId val="32432128"/>
      </c:barChart>
      <c:lineChart>
        <c:grouping val="stacked"/>
        <c:varyColors val="0"/>
        <c:ser>
          <c:idx val="1"/>
          <c:order val="1"/>
          <c:tx>
            <c:strRef>
              <c:f>'Analisa Data'!$L$19</c:f>
              <c:strCache>
                <c:ptCount val="1"/>
                <c:pt idx="0">
                  <c:v>%</c:v>
                </c:pt>
              </c:strCache>
            </c:strRef>
          </c:tx>
          <c:val>
            <c:numRef>
              <c:f>'Analisa Data'!$L$20:$L$27</c:f>
              <c:numCache>
                <c:formatCode>0%</c:formatCode>
                <c:ptCount val="8"/>
                <c:pt idx="0">
                  <c:v>0.26829268292682928</c:v>
                </c:pt>
                <c:pt idx="1">
                  <c:v>0.50243902439024357</c:v>
                </c:pt>
                <c:pt idx="2">
                  <c:v>0.70975609756097824</c:v>
                </c:pt>
                <c:pt idx="3">
                  <c:v>0.86097560975609988</c:v>
                </c:pt>
                <c:pt idx="4">
                  <c:v>0.95121951219512446</c:v>
                </c:pt>
                <c:pt idx="5">
                  <c:v>0.97804878048780552</c:v>
                </c:pt>
                <c:pt idx="6">
                  <c:v>1</c:v>
                </c:pt>
                <c:pt idx="7">
                  <c:v>1</c:v>
                </c:pt>
              </c:numCache>
            </c:numRef>
          </c:val>
          <c:smooth val="0"/>
          <c:extLst>
            <c:ext xmlns:c16="http://schemas.microsoft.com/office/drawing/2014/chart" uri="{C3380CC4-5D6E-409C-BE32-E72D297353CC}">
              <c16:uniqueId val="{00000001-DF37-4041-AE0F-B2C5C0DC0A76}"/>
            </c:ext>
          </c:extLst>
        </c:ser>
        <c:dLbls>
          <c:showLegendKey val="0"/>
          <c:showVal val="0"/>
          <c:showCatName val="0"/>
          <c:showSerName val="0"/>
          <c:showPercent val="0"/>
          <c:showBubbleSize val="0"/>
        </c:dLbls>
        <c:marker val="1"/>
        <c:smooth val="0"/>
        <c:axId val="32435200"/>
        <c:axId val="32433664"/>
      </c:lineChart>
      <c:catAx>
        <c:axId val="57833344"/>
        <c:scaling>
          <c:orientation val="minMax"/>
        </c:scaling>
        <c:delete val="0"/>
        <c:axPos val="b"/>
        <c:numFmt formatCode="General" sourceLinked="0"/>
        <c:majorTickMark val="out"/>
        <c:minorTickMark val="none"/>
        <c:tickLblPos val="nextTo"/>
        <c:crossAx val="32432128"/>
        <c:crosses val="autoZero"/>
        <c:auto val="1"/>
        <c:lblAlgn val="ctr"/>
        <c:lblOffset val="100"/>
        <c:noMultiLvlLbl val="0"/>
      </c:catAx>
      <c:valAx>
        <c:axId val="32432128"/>
        <c:scaling>
          <c:orientation val="minMax"/>
        </c:scaling>
        <c:delete val="0"/>
        <c:axPos val="l"/>
        <c:majorGridlines/>
        <c:numFmt formatCode="General" sourceLinked="1"/>
        <c:majorTickMark val="out"/>
        <c:minorTickMark val="none"/>
        <c:tickLblPos val="nextTo"/>
        <c:crossAx val="57833344"/>
        <c:crosses val="autoZero"/>
        <c:crossBetween val="between"/>
      </c:valAx>
      <c:valAx>
        <c:axId val="32433664"/>
        <c:scaling>
          <c:orientation val="minMax"/>
        </c:scaling>
        <c:delete val="0"/>
        <c:axPos val="r"/>
        <c:numFmt formatCode="0%" sourceLinked="1"/>
        <c:majorTickMark val="out"/>
        <c:minorTickMark val="none"/>
        <c:tickLblPos val="nextTo"/>
        <c:crossAx val="32435200"/>
        <c:crosses val="max"/>
        <c:crossBetween val="between"/>
      </c:valAx>
      <c:catAx>
        <c:axId val="32435200"/>
        <c:scaling>
          <c:orientation val="minMax"/>
        </c:scaling>
        <c:delete val="1"/>
        <c:axPos val="b"/>
        <c:majorTickMark val="out"/>
        <c:minorTickMark val="none"/>
        <c:tickLblPos val="none"/>
        <c:crossAx val="32433664"/>
        <c:crosses val="autoZero"/>
        <c:auto val="1"/>
        <c:lblAlgn val="ctr"/>
        <c:lblOffset val="100"/>
        <c:noMultiLvlLbl val="0"/>
      </c:catAx>
    </c:plotArea>
    <c:legend>
      <c:legendPos val="r"/>
      <c:layout>
        <c:manualLayout>
          <c:xMode val="edge"/>
          <c:yMode val="edge"/>
          <c:x val="0.85186111111111162"/>
          <c:y val="0.80766587233372478"/>
          <c:w val="0.13147222222222221"/>
          <c:h val="0.16756363540847388"/>
        </c:manualLayout>
      </c:layout>
      <c:overlay val="0"/>
    </c:legend>
    <c:plotVisOnly val="1"/>
    <c:dispBlanksAs val="zero"/>
    <c:showDLblsOverMax val="0"/>
  </c:chart>
  <c:spPr>
    <a:ln>
      <a:solidFill>
        <a:schemeClr val="accent5">
          <a:lumMod val="50000"/>
        </a:schemeClr>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98C56-8632-41A9-ADAD-AE88D0CB3485}" type="doc">
      <dgm:prSet loTypeId="urn:microsoft.com/office/officeart/2005/8/layout/pyramid3" loCatId="pyramid" qsTypeId="urn:microsoft.com/office/officeart/2005/8/quickstyle/simple1" qsCatId="simple" csTypeId="urn:microsoft.com/office/officeart/2005/8/colors/colorful4" csCatId="colorful" phldr="1"/>
      <dgm:spPr/>
    </dgm:pt>
    <dgm:pt modelId="{77F1AD8C-7349-42F4-AEEF-E14AF155B4F0}">
      <dgm:prSet phldrT="[Text]" custT="1"/>
      <dgm:spPr/>
      <dgm:t>
        <a:bodyPr/>
        <a:lstStyle/>
        <a:p>
          <a:r>
            <a:rPr lang="en-US" sz="1400" dirty="0" err="1">
              <a:solidFill>
                <a:schemeClr val="bg1"/>
              </a:solidFill>
            </a:rPr>
            <a:t>Eliminasi</a:t>
          </a:r>
          <a:endParaRPr lang="en-US" sz="1400" dirty="0">
            <a:solidFill>
              <a:schemeClr val="bg1"/>
            </a:solidFill>
          </a:endParaRPr>
        </a:p>
      </dgm:t>
    </dgm:pt>
    <dgm:pt modelId="{07BBBC32-9A9C-4116-8E43-D18F0EE07DDF}" type="parTrans" cxnId="{2F730F9D-E6B3-45A8-B4FF-14FA3F6BE776}">
      <dgm:prSet/>
      <dgm:spPr/>
      <dgm:t>
        <a:bodyPr/>
        <a:lstStyle/>
        <a:p>
          <a:endParaRPr lang="en-US" sz="1400">
            <a:solidFill>
              <a:schemeClr val="bg1"/>
            </a:solidFill>
          </a:endParaRPr>
        </a:p>
      </dgm:t>
    </dgm:pt>
    <dgm:pt modelId="{8086FF6D-9A5A-49E5-A4C3-3345790AFBEF}" type="sibTrans" cxnId="{2F730F9D-E6B3-45A8-B4FF-14FA3F6BE776}">
      <dgm:prSet/>
      <dgm:spPr/>
      <dgm:t>
        <a:bodyPr/>
        <a:lstStyle/>
        <a:p>
          <a:endParaRPr lang="en-US" sz="1400">
            <a:solidFill>
              <a:schemeClr val="bg1"/>
            </a:solidFill>
          </a:endParaRPr>
        </a:p>
      </dgm:t>
    </dgm:pt>
    <dgm:pt modelId="{888DF64E-A1E4-4FA6-8203-0DD13AD2D7A9}">
      <dgm:prSet phldrT="[Text]" custT="1"/>
      <dgm:spPr/>
      <dgm:t>
        <a:bodyPr/>
        <a:lstStyle/>
        <a:p>
          <a:r>
            <a:rPr lang="en-US" sz="1400" dirty="0" err="1">
              <a:solidFill>
                <a:schemeClr val="bg1"/>
              </a:solidFill>
            </a:rPr>
            <a:t>Subtitusi</a:t>
          </a:r>
          <a:endParaRPr lang="en-US" sz="1400" dirty="0">
            <a:solidFill>
              <a:schemeClr val="bg1"/>
            </a:solidFill>
          </a:endParaRPr>
        </a:p>
      </dgm:t>
    </dgm:pt>
    <dgm:pt modelId="{EBFE8B47-D7DE-4154-A3BA-3191282BF633}" type="parTrans" cxnId="{9EB5DA6F-DF3B-4D24-AB10-D2BD6A6E03A4}">
      <dgm:prSet/>
      <dgm:spPr/>
      <dgm:t>
        <a:bodyPr/>
        <a:lstStyle/>
        <a:p>
          <a:endParaRPr lang="en-US" sz="1400">
            <a:solidFill>
              <a:schemeClr val="bg1"/>
            </a:solidFill>
          </a:endParaRPr>
        </a:p>
      </dgm:t>
    </dgm:pt>
    <dgm:pt modelId="{782F4274-DB27-46A2-A511-BA9199B1FD37}" type="sibTrans" cxnId="{9EB5DA6F-DF3B-4D24-AB10-D2BD6A6E03A4}">
      <dgm:prSet/>
      <dgm:spPr/>
      <dgm:t>
        <a:bodyPr/>
        <a:lstStyle/>
        <a:p>
          <a:endParaRPr lang="en-US" sz="1400">
            <a:solidFill>
              <a:schemeClr val="bg1"/>
            </a:solidFill>
          </a:endParaRPr>
        </a:p>
      </dgm:t>
    </dgm:pt>
    <dgm:pt modelId="{97693935-BF76-4316-A14A-2F0E496B95E3}">
      <dgm:prSet phldrT="[Text]" custT="1"/>
      <dgm:spPr/>
      <dgm:t>
        <a:bodyPr/>
        <a:lstStyle/>
        <a:p>
          <a:r>
            <a:rPr lang="en-US" sz="1400" dirty="0" err="1">
              <a:solidFill>
                <a:schemeClr val="bg1"/>
              </a:solidFill>
            </a:rPr>
            <a:t>Rekayasa</a:t>
          </a:r>
          <a:r>
            <a:rPr lang="en-US" sz="1400" dirty="0">
              <a:solidFill>
                <a:schemeClr val="bg1"/>
              </a:solidFill>
            </a:rPr>
            <a:t> </a:t>
          </a:r>
          <a:r>
            <a:rPr lang="en-US" sz="1400" dirty="0" err="1">
              <a:solidFill>
                <a:schemeClr val="bg1"/>
              </a:solidFill>
            </a:rPr>
            <a:t>Teknik</a:t>
          </a:r>
          <a:endParaRPr lang="en-US" sz="1400" dirty="0">
            <a:solidFill>
              <a:schemeClr val="bg1"/>
            </a:solidFill>
          </a:endParaRPr>
        </a:p>
      </dgm:t>
    </dgm:pt>
    <dgm:pt modelId="{5EB972E1-6404-47D4-8BCF-7EAD4C069AAB}" type="parTrans" cxnId="{10679EC8-94E2-4147-896E-FAB61E939599}">
      <dgm:prSet/>
      <dgm:spPr/>
      <dgm:t>
        <a:bodyPr/>
        <a:lstStyle/>
        <a:p>
          <a:endParaRPr lang="en-US" sz="1400">
            <a:solidFill>
              <a:schemeClr val="bg1"/>
            </a:solidFill>
          </a:endParaRPr>
        </a:p>
      </dgm:t>
    </dgm:pt>
    <dgm:pt modelId="{328FDE86-0A24-4F23-B838-E8C5C0BFAF85}" type="sibTrans" cxnId="{10679EC8-94E2-4147-896E-FAB61E939599}">
      <dgm:prSet/>
      <dgm:spPr/>
      <dgm:t>
        <a:bodyPr/>
        <a:lstStyle/>
        <a:p>
          <a:endParaRPr lang="en-US" sz="1400">
            <a:solidFill>
              <a:schemeClr val="bg1"/>
            </a:solidFill>
          </a:endParaRPr>
        </a:p>
      </dgm:t>
    </dgm:pt>
    <dgm:pt modelId="{ADB2BA22-E74C-4A7B-8F37-7B35443C2F9D}">
      <dgm:prSet phldrT="[Text]" custT="1"/>
      <dgm:spPr/>
      <dgm:t>
        <a:bodyPr/>
        <a:lstStyle/>
        <a:p>
          <a:r>
            <a:rPr lang="en-US" sz="1200" dirty="0" err="1">
              <a:solidFill>
                <a:schemeClr val="bg1"/>
              </a:solidFill>
            </a:rPr>
            <a:t>Administratif</a:t>
          </a:r>
          <a:endParaRPr lang="en-US" sz="1200" dirty="0">
            <a:solidFill>
              <a:schemeClr val="bg1"/>
            </a:solidFill>
          </a:endParaRPr>
        </a:p>
      </dgm:t>
    </dgm:pt>
    <dgm:pt modelId="{CCE8C8D4-EED6-46F7-A339-55D9D1B4DDB1}" type="parTrans" cxnId="{DE7B3CDF-60A1-458A-8098-F0F532BD294C}">
      <dgm:prSet/>
      <dgm:spPr/>
      <dgm:t>
        <a:bodyPr/>
        <a:lstStyle/>
        <a:p>
          <a:endParaRPr lang="en-US" sz="1400">
            <a:solidFill>
              <a:schemeClr val="bg1"/>
            </a:solidFill>
          </a:endParaRPr>
        </a:p>
      </dgm:t>
    </dgm:pt>
    <dgm:pt modelId="{E751D2CB-D536-4CF5-9198-36222B7D0C99}" type="sibTrans" cxnId="{DE7B3CDF-60A1-458A-8098-F0F532BD294C}">
      <dgm:prSet/>
      <dgm:spPr/>
      <dgm:t>
        <a:bodyPr/>
        <a:lstStyle/>
        <a:p>
          <a:endParaRPr lang="en-US" sz="1400">
            <a:solidFill>
              <a:schemeClr val="bg1"/>
            </a:solidFill>
          </a:endParaRPr>
        </a:p>
      </dgm:t>
    </dgm:pt>
    <dgm:pt modelId="{7A246207-5740-4B17-9D50-7BCC60C66FD7}">
      <dgm:prSet phldrT="[Text]" custT="1"/>
      <dgm:spPr/>
      <dgm:t>
        <a:bodyPr/>
        <a:lstStyle/>
        <a:p>
          <a:r>
            <a:rPr lang="en-US" sz="1000" dirty="0">
              <a:solidFill>
                <a:schemeClr val="bg1"/>
              </a:solidFill>
            </a:rPr>
            <a:t>APD</a:t>
          </a:r>
        </a:p>
      </dgm:t>
    </dgm:pt>
    <dgm:pt modelId="{7B381C86-C5AD-4235-A369-6A38839DD9B6}" type="parTrans" cxnId="{192DF8D0-59DF-4FC0-88E5-96736F2E368F}">
      <dgm:prSet/>
      <dgm:spPr/>
      <dgm:t>
        <a:bodyPr/>
        <a:lstStyle/>
        <a:p>
          <a:endParaRPr lang="en-US" sz="1400">
            <a:solidFill>
              <a:schemeClr val="bg1"/>
            </a:solidFill>
          </a:endParaRPr>
        </a:p>
      </dgm:t>
    </dgm:pt>
    <dgm:pt modelId="{3E3CDF92-DBFC-41AA-8A94-5EEF9208B6C0}" type="sibTrans" cxnId="{192DF8D0-59DF-4FC0-88E5-96736F2E368F}">
      <dgm:prSet/>
      <dgm:spPr/>
      <dgm:t>
        <a:bodyPr/>
        <a:lstStyle/>
        <a:p>
          <a:endParaRPr lang="en-US" sz="1400">
            <a:solidFill>
              <a:schemeClr val="bg1"/>
            </a:solidFill>
          </a:endParaRPr>
        </a:p>
      </dgm:t>
    </dgm:pt>
    <dgm:pt modelId="{647F59E3-C6DB-489F-8C93-765101B5727D}" type="pres">
      <dgm:prSet presAssocID="{92A98C56-8632-41A9-ADAD-AE88D0CB3485}" presName="Name0" presStyleCnt="0">
        <dgm:presLayoutVars>
          <dgm:dir/>
          <dgm:animLvl val="lvl"/>
          <dgm:resizeHandles val="exact"/>
        </dgm:presLayoutVars>
      </dgm:prSet>
      <dgm:spPr/>
    </dgm:pt>
    <dgm:pt modelId="{8D5D9D9D-79D4-419A-A1A6-4B2E666FF6AF}" type="pres">
      <dgm:prSet presAssocID="{77F1AD8C-7349-42F4-AEEF-E14AF155B4F0}" presName="Name8" presStyleCnt="0"/>
      <dgm:spPr/>
    </dgm:pt>
    <dgm:pt modelId="{AF30AB1C-E53D-49E5-987E-3A966D3C2540}" type="pres">
      <dgm:prSet presAssocID="{77F1AD8C-7349-42F4-AEEF-E14AF155B4F0}" presName="level" presStyleLbl="node1" presStyleIdx="0" presStyleCnt="5" custLinFactNeighborX="653" custLinFactNeighborY="-11314">
        <dgm:presLayoutVars>
          <dgm:chMax val="1"/>
          <dgm:bulletEnabled val="1"/>
        </dgm:presLayoutVars>
      </dgm:prSet>
      <dgm:spPr/>
    </dgm:pt>
    <dgm:pt modelId="{9E026DB0-4566-4510-97C8-52307CF8A5B5}" type="pres">
      <dgm:prSet presAssocID="{77F1AD8C-7349-42F4-AEEF-E14AF155B4F0}" presName="levelTx" presStyleLbl="revTx" presStyleIdx="0" presStyleCnt="0">
        <dgm:presLayoutVars>
          <dgm:chMax val="1"/>
          <dgm:bulletEnabled val="1"/>
        </dgm:presLayoutVars>
      </dgm:prSet>
      <dgm:spPr/>
    </dgm:pt>
    <dgm:pt modelId="{15CDE219-F562-427F-BA62-C32ADFCDB2F4}" type="pres">
      <dgm:prSet presAssocID="{888DF64E-A1E4-4FA6-8203-0DD13AD2D7A9}" presName="Name8" presStyleCnt="0"/>
      <dgm:spPr/>
    </dgm:pt>
    <dgm:pt modelId="{224A7509-2ACD-4E40-8E90-F8CF8055122C}" type="pres">
      <dgm:prSet presAssocID="{888DF64E-A1E4-4FA6-8203-0DD13AD2D7A9}" presName="level" presStyleLbl="node1" presStyleIdx="1" presStyleCnt="5">
        <dgm:presLayoutVars>
          <dgm:chMax val="1"/>
          <dgm:bulletEnabled val="1"/>
        </dgm:presLayoutVars>
      </dgm:prSet>
      <dgm:spPr/>
    </dgm:pt>
    <dgm:pt modelId="{5FD8F46C-6005-4C86-AD7F-A3B09D33CBD3}" type="pres">
      <dgm:prSet presAssocID="{888DF64E-A1E4-4FA6-8203-0DD13AD2D7A9}" presName="levelTx" presStyleLbl="revTx" presStyleIdx="0" presStyleCnt="0">
        <dgm:presLayoutVars>
          <dgm:chMax val="1"/>
          <dgm:bulletEnabled val="1"/>
        </dgm:presLayoutVars>
      </dgm:prSet>
      <dgm:spPr/>
    </dgm:pt>
    <dgm:pt modelId="{F28DDB36-A9D2-4D93-BD83-076D7D959B26}" type="pres">
      <dgm:prSet presAssocID="{97693935-BF76-4316-A14A-2F0E496B95E3}" presName="Name8" presStyleCnt="0"/>
      <dgm:spPr/>
    </dgm:pt>
    <dgm:pt modelId="{DAB86D7B-4E8C-4C80-B261-17EF5728DCE8}" type="pres">
      <dgm:prSet presAssocID="{97693935-BF76-4316-A14A-2F0E496B95E3}" presName="level" presStyleLbl="node1" presStyleIdx="2" presStyleCnt="5">
        <dgm:presLayoutVars>
          <dgm:chMax val="1"/>
          <dgm:bulletEnabled val="1"/>
        </dgm:presLayoutVars>
      </dgm:prSet>
      <dgm:spPr/>
    </dgm:pt>
    <dgm:pt modelId="{E1F7258A-5E58-4FCB-B988-460994DF4034}" type="pres">
      <dgm:prSet presAssocID="{97693935-BF76-4316-A14A-2F0E496B95E3}" presName="levelTx" presStyleLbl="revTx" presStyleIdx="0" presStyleCnt="0">
        <dgm:presLayoutVars>
          <dgm:chMax val="1"/>
          <dgm:bulletEnabled val="1"/>
        </dgm:presLayoutVars>
      </dgm:prSet>
      <dgm:spPr/>
    </dgm:pt>
    <dgm:pt modelId="{87FF712D-7FD4-4F85-A576-2646AA79A881}" type="pres">
      <dgm:prSet presAssocID="{ADB2BA22-E74C-4A7B-8F37-7B35443C2F9D}" presName="Name8" presStyleCnt="0"/>
      <dgm:spPr/>
    </dgm:pt>
    <dgm:pt modelId="{71DC32BA-7EF2-4E9E-8907-F20513380057}" type="pres">
      <dgm:prSet presAssocID="{ADB2BA22-E74C-4A7B-8F37-7B35443C2F9D}" presName="level" presStyleLbl="node1" presStyleIdx="3" presStyleCnt="5">
        <dgm:presLayoutVars>
          <dgm:chMax val="1"/>
          <dgm:bulletEnabled val="1"/>
        </dgm:presLayoutVars>
      </dgm:prSet>
      <dgm:spPr/>
    </dgm:pt>
    <dgm:pt modelId="{FA8280CC-D868-482E-B307-37097FC609DC}" type="pres">
      <dgm:prSet presAssocID="{ADB2BA22-E74C-4A7B-8F37-7B35443C2F9D}" presName="levelTx" presStyleLbl="revTx" presStyleIdx="0" presStyleCnt="0">
        <dgm:presLayoutVars>
          <dgm:chMax val="1"/>
          <dgm:bulletEnabled val="1"/>
        </dgm:presLayoutVars>
      </dgm:prSet>
      <dgm:spPr/>
    </dgm:pt>
    <dgm:pt modelId="{2AE8BE81-C679-4EB5-9757-A6C8CBF8BC47}" type="pres">
      <dgm:prSet presAssocID="{7A246207-5740-4B17-9D50-7BCC60C66FD7}" presName="Name8" presStyleCnt="0"/>
      <dgm:spPr/>
    </dgm:pt>
    <dgm:pt modelId="{DAF4DE93-13EC-4658-824C-E399296A724A}" type="pres">
      <dgm:prSet presAssocID="{7A246207-5740-4B17-9D50-7BCC60C66FD7}" presName="level" presStyleLbl="node1" presStyleIdx="4" presStyleCnt="5">
        <dgm:presLayoutVars>
          <dgm:chMax val="1"/>
          <dgm:bulletEnabled val="1"/>
        </dgm:presLayoutVars>
      </dgm:prSet>
      <dgm:spPr/>
    </dgm:pt>
    <dgm:pt modelId="{A4E30B81-B546-45FE-B66E-137E7CD2A5BA}" type="pres">
      <dgm:prSet presAssocID="{7A246207-5740-4B17-9D50-7BCC60C66FD7}" presName="levelTx" presStyleLbl="revTx" presStyleIdx="0" presStyleCnt="0">
        <dgm:presLayoutVars>
          <dgm:chMax val="1"/>
          <dgm:bulletEnabled val="1"/>
        </dgm:presLayoutVars>
      </dgm:prSet>
      <dgm:spPr/>
    </dgm:pt>
  </dgm:ptLst>
  <dgm:cxnLst>
    <dgm:cxn modelId="{7190FA08-8104-42C4-A472-FCA80958D0A2}" type="presOf" srcId="{ADB2BA22-E74C-4A7B-8F37-7B35443C2F9D}" destId="{FA8280CC-D868-482E-B307-37097FC609DC}" srcOrd="1" destOrd="0" presId="urn:microsoft.com/office/officeart/2005/8/layout/pyramid3"/>
    <dgm:cxn modelId="{6FE78F67-12E7-4669-A6F5-88D4818A9F08}" type="presOf" srcId="{97693935-BF76-4316-A14A-2F0E496B95E3}" destId="{DAB86D7B-4E8C-4C80-B261-17EF5728DCE8}" srcOrd="0" destOrd="0" presId="urn:microsoft.com/office/officeart/2005/8/layout/pyramid3"/>
    <dgm:cxn modelId="{4373156D-530F-4FEB-AD59-0A4AACFAE89A}" type="presOf" srcId="{77F1AD8C-7349-42F4-AEEF-E14AF155B4F0}" destId="{AF30AB1C-E53D-49E5-987E-3A966D3C2540}" srcOrd="0" destOrd="0" presId="urn:microsoft.com/office/officeart/2005/8/layout/pyramid3"/>
    <dgm:cxn modelId="{9EB5DA6F-DF3B-4D24-AB10-D2BD6A6E03A4}" srcId="{92A98C56-8632-41A9-ADAD-AE88D0CB3485}" destId="{888DF64E-A1E4-4FA6-8203-0DD13AD2D7A9}" srcOrd="1" destOrd="0" parTransId="{EBFE8B47-D7DE-4154-A3BA-3191282BF633}" sibTransId="{782F4274-DB27-46A2-A511-BA9199B1FD37}"/>
    <dgm:cxn modelId="{56F1447F-1D55-4742-B9D2-0679FA54ED0A}" type="presOf" srcId="{888DF64E-A1E4-4FA6-8203-0DD13AD2D7A9}" destId="{5FD8F46C-6005-4C86-AD7F-A3B09D33CBD3}" srcOrd="1" destOrd="0" presId="urn:microsoft.com/office/officeart/2005/8/layout/pyramid3"/>
    <dgm:cxn modelId="{EA799987-2C54-4BE6-9478-F10831CD2D7A}" type="presOf" srcId="{ADB2BA22-E74C-4A7B-8F37-7B35443C2F9D}" destId="{71DC32BA-7EF2-4E9E-8907-F20513380057}" srcOrd="0" destOrd="0" presId="urn:microsoft.com/office/officeart/2005/8/layout/pyramid3"/>
    <dgm:cxn modelId="{2F730F9D-E6B3-45A8-B4FF-14FA3F6BE776}" srcId="{92A98C56-8632-41A9-ADAD-AE88D0CB3485}" destId="{77F1AD8C-7349-42F4-AEEF-E14AF155B4F0}" srcOrd="0" destOrd="0" parTransId="{07BBBC32-9A9C-4116-8E43-D18F0EE07DDF}" sibTransId="{8086FF6D-9A5A-49E5-A4C3-3345790AFBEF}"/>
    <dgm:cxn modelId="{272AB9B1-979C-4044-A71E-8C155401C92E}" type="presOf" srcId="{92A98C56-8632-41A9-ADAD-AE88D0CB3485}" destId="{647F59E3-C6DB-489F-8C93-765101B5727D}" srcOrd="0" destOrd="0" presId="urn:microsoft.com/office/officeart/2005/8/layout/pyramid3"/>
    <dgm:cxn modelId="{F118C2C2-51C7-4C11-B182-5919ECE9FC6D}" type="presOf" srcId="{888DF64E-A1E4-4FA6-8203-0DD13AD2D7A9}" destId="{224A7509-2ACD-4E40-8E90-F8CF8055122C}" srcOrd="0" destOrd="0" presId="urn:microsoft.com/office/officeart/2005/8/layout/pyramid3"/>
    <dgm:cxn modelId="{4905F9C4-F05E-4D73-9A25-CCCD560D1248}" type="presOf" srcId="{7A246207-5740-4B17-9D50-7BCC60C66FD7}" destId="{DAF4DE93-13EC-4658-824C-E399296A724A}" srcOrd="0" destOrd="0" presId="urn:microsoft.com/office/officeart/2005/8/layout/pyramid3"/>
    <dgm:cxn modelId="{10679EC8-94E2-4147-896E-FAB61E939599}" srcId="{92A98C56-8632-41A9-ADAD-AE88D0CB3485}" destId="{97693935-BF76-4316-A14A-2F0E496B95E3}" srcOrd="2" destOrd="0" parTransId="{5EB972E1-6404-47D4-8BCF-7EAD4C069AAB}" sibTransId="{328FDE86-0A24-4F23-B838-E8C5C0BFAF85}"/>
    <dgm:cxn modelId="{192DF8D0-59DF-4FC0-88E5-96736F2E368F}" srcId="{92A98C56-8632-41A9-ADAD-AE88D0CB3485}" destId="{7A246207-5740-4B17-9D50-7BCC60C66FD7}" srcOrd="4" destOrd="0" parTransId="{7B381C86-C5AD-4235-A369-6A38839DD9B6}" sibTransId="{3E3CDF92-DBFC-41AA-8A94-5EEF9208B6C0}"/>
    <dgm:cxn modelId="{6B564BD8-364A-42A5-8183-E3E397D8A252}" type="presOf" srcId="{97693935-BF76-4316-A14A-2F0E496B95E3}" destId="{E1F7258A-5E58-4FCB-B988-460994DF4034}" srcOrd="1" destOrd="0" presId="urn:microsoft.com/office/officeart/2005/8/layout/pyramid3"/>
    <dgm:cxn modelId="{6E9AECDD-F3ED-4EC0-8724-9FEF39006C17}" type="presOf" srcId="{77F1AD8C-7349-42F4-AEEF-E14AF155B4F0}" destId="{9E026DB0-4566-4510-97C8-52307CF8A5B5}" srcOrd="1" destOrd="0" presId="urn:microsoft.com/office/officeart/2005/8/layout/pyramid3"/>
    <dgm:cxn modelId="{DE7B3CDF-60A1-458A-8098-F0F532BD294C}" srcId="{92A98C56-8632-41A9-ADAD-AE88D0CB3485}" destId="{ADB2BA22-E74C-4A7B-8F37-7B35443C2F9D}" srcOrd="3" destOrd="0" parTransId="{CCE8C8D4-EED6-46F7-A339-55D9D1B4DDB1}" sibTransId="{E751D2CB-D536-4CF5-9198-36222B7D0C99}"/>
    <dgm:cxn modelId="{465B1AF8-F450-46C7-8103-89D5641FBB31}" type="presOf" srcId="{7A246207-5740-4B17-9D50-7BCC60C66FD7}" destId="{A4E30B81-B546-45FE-B66E-137E7CD2A5BA}" srcOrd="1" destOrd="0" presId="urn:microsoft.com/office/officeart/2005/8/layout/pyramid3"/>
    <dgm:cxn modelId="{03D70CF2-955D-4B57-A8E3-68D314276E17}" type="presParOf" srcId="{647F59E3-C6DB-489F-8C93-765101B5727D}" destId="{8D5D9D9D-79D4-419A-A1A6-4B2E666FF6AF}" srcOrd="0" destOrd="0" presId="urn:microsoft.com/office/officeart/2005/8/layout/pyramid3"/>
    <dgm:cxn modelId="{EE813137-2D75-47E9-AD70-9AA3B9BED881}" type="presParOf" srcId="{8D5D9D9D-79D4-419A-A1A6-4B2E666FF6AF}" destId="{AF30AB1C-E53D-49E5-987E-3A966D3C2540}" srcOrd="0" destOrd="0" presId="urn:microsoft.com/office/officeart/2005/8/layout/pyramid3"/>
    <dgm:cxn modelId="{0FA4B0B4-6905-4BC2-ADB6-29666E831CBD}" type="presParOf" srcId="{8D5D9D9D-79D4-419A-A1A6-4B2E666FF6AF}" destId="{9E026DB0-4566-4510-97C8-52307CF8A5B5}" srcOrd="1" destOrd="0" presId="urn:microsoft.com/office/officeart/2005/8/layout/pyramid3"/>
    <dgm:cxn modelId="{58D6ECFE-86D9-4259-8D41-FD04B47284FC}" type="presParOf" srcId="{647F59E3-C6DB-489F-8C93-765101B5727D}" destId="{15CDE219-F562-427F-BA62-C32ADFCDB2F4}" srcOrd="1" destOrd="0" presId="urn:microsoft.com/office/officeart/2005/8/layout/pyramid3"/>
    <dgm:cxn modelId="{C7F19F62-50A4-44AF-A429-D748DA32FD56}" type="presParOf" srcId="{15CDE219-F562-427F-BA62-C32ADFCDB2F4}" destId="{224A7509-2ACD-4E40-8E90-F8CF8055122C}" srcOrd="0" destOrd="0" presId="urn:microsoft.com/office/officeart/2005/8/layout/pyramid3"/>
    <dgm:cxn modelId="{124D2423-D1BD-4EBB-B41D-FE217C89E3B1}" type="presParOf" srcId="{15CDE219-F562-427F-BA62-C32ADFCDB2F4}" destId="{5FD8F46C-6005-4C86-AD7F-A3B09D33CBD3}" srcOrd="1" destOrd="0" presId="urn:microsoft.com/office/officeart/2005/8/layout/pyramid3"/>
    <dgm:cxn modelId="{B1B8E7DE-8D38-4F16-969E-897DBDA8BBC4}" type="presParOf" srcId="{647F59E3-C6DB-489F-8C93-765101B5727D}" destId="{F28DDB36-A9D2-4D93-BD83-076D7D959B26}" srcOrd="2" destOrd="0" presId="urn:microsoft.com/office/officeart/2005/8/layout/pyramid3"/>
    <dgm:cxn modelId="{B5A60207-6E97-4E18-86E6-51787C829F18}" type="presParOf" srcId="{F28DDB36-A9D2-4D93-BD83-076D7D959B26}" destId="{DAB86D7B-4E8C-4C80-B261-17EF5728DCE8}" srcOrd="0" destOrd="0" presId="urn:microsoft.com/office/officeart/2005/8/layout/pyramid3"/>
    <dgm:cxn modelId="{2E876770-792B-409B-AFE8-A7BD21A64552}" type="presParOf" srcId="{F28DDB36-A9D2-4D93-BD83-076D7D959B26}" destId="{E1F7258A-5E58-4FCB-B988-460994DF4034}" srcOrd="1" destOrd="0" presId="urn:microsoft.com/office/officeart/2005/8/layout/pyramid3"/>
    <dgm:cxn modelId="{94C630B1-8F5A-459D-BFFE-B09349F732AF}" type="presParOf" srcId="{647F59E3-C6DB-489F-8C93-765101B5727D}" destId="{87FF712D-7FD4-4F85-A576-2646AA79A881}" srcOrd="3" destOrd="0" presId="urn:microsoft.com/office/officeart/2005/8/layout/pyramid3"/>
    <dgm:cxn modelId="{81C963FD-2736-4A44-9CAE-AF5476B89D49}" type="presParOf" srcId="{87FF712D-7FD4-4F85-A576-2646AA79A881}" destId="{71DC32BA-7EF2-4E9E-8907-F20513380057}" srcOrd="0" destOrd="0" presId="urn:microsoft.com/office/officeart/2005/8/layout/pyramid3"/>
    <dgm:cxn modelId="{AD2C402C-3D5D-4001-934E-CB9BCD7F61F4}" type="presParOf" srcId="{87FF712D-7FD4-4F85-A576-2646AA79A881}" destId="{FA8280CC-D868-482E-B307-37097FC609DC}" srcOrd="1" destOrd="0" presId="urn:microsoft.com/office/officeart/2005/8/layout/pyramid3"/>
    <dgm:cxn modelId="{46384163-6E66-469D-9EDC-30286DB5F7BA}" type="presParOf" srcId="{647F59E3-C6DB-489F-8C93-765101B5727D}" destId="{2AE8BE81-C679-4EB5-9757-A6C8CBF8BC47}" srcOrd="4" destOrd="0" presId="urn:microsoft.com/office/officeart/2005/8/layout/pyramid3"/>
    <dgm:cxn modelId="{151562DA-1663-4180-9DFE-DC6B383E0C08}" type="presParOf" srcId="{2AE8BE81-C679-4EB5-9757-A6C8CBF8BC47}" destId="{DAF4DE93-13EC-4658-824C-E399296A724A}" srcOrd="0" destOrd="0" presId="urn:microsoft.com/office/officeart/2005/8/layout/pyramid3"/>
    <dgm:cxn modelId="{C3D34F59-FB63-40FB-8A13-EBBA32FBB188}" type="presParOf" srcId="{2AE8BE81-C679-4EB5-9757-A6C8CBF8BC47}" destId="{A4E30B81-B546-45FE-B66E-137E7CD2A5B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99BA11-BFA1-4B6A-9BE8-2848ECAA1CC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88AD789D-1977-4358-93B0-5DE004E339DA}">
      <dgm:prSet/>
      <dgm:spPr/>
      <dgm:t>
        <a:bodyPr/>
        <a:lstStyle/>
        <a:p>
          <a:r>
            <a:rPr lang="en-US" dirty="0" err="1"/>
            <a:t>Menetapkan</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P3K</a:t>
          </a:r>
        </a:p>
      </dgm:t>
    </dgm:pt>
    <dgm:pt modelId="{4CC1EFE6-65C7-4F93-AF8E-ABCEA4BE6180}" type="parTrans" cxnId="{369741D8-BFE1-4A5D-AFBA-9343BD82F530}">
      <dgm:prSet/>
      <dgm:spPr/>
      <dgm:t>
        <a:bodyPr/>
        <a:lstStyle/>
        <a:p>
          <a:endParaRPr lang="en-US"/>
        </a:p>
      </dgm:t>
    </dgm:pt>
    <dgm:pt modelId="{DEAE7B42-79DA-4CBC-AB8E-D0B03B105E78}" type="sibTrans" cxnId="{369741D8-BFE1-4A5D-AFBA-9343BD82F530}">
      <dgm:prSet/>
      <dgm:spPr/>
      <dgm:t>
        <a:bodyPr/>
        <a:lstStyle/>
        <a:p>
          <a:endParaRPr lang="en-US"/>
        </a:p>
      </dgm:t>
    </dgm:pt>
    <dgm:pt modelId="{BCA7290C-4599-4D38-AC0B-C846ACF1C72A}">
      <dgm:prSet/>
      <dgm:spPr/>
      <dgm:t>
        <a:bodyPr/>
        <a:lstStyle/>
        <a:p>
          <a:r>
            <a:rPr lang="en-US" dirty="0" err="1"/>
            <a:t>Menyediakan</a:t>
          </a:r>
          <a:r>
            <a:rPr lang="en-US" dirty="0"/>
            <a:t> </a:t>
          </a:r>
          <a:r>
            <a:rPr lang="en-US" dirty="0" err="1"/>
            <a:t>pelatihan</a:t>
          </a:r>
          <a:r>
            <a:rPr lang="en-US" dirty="0"/>
            <a:t> </a:t>
          </a:r>
        </a:p>
      </dgm:t>
    </dgm:pt>
    <dgm:pt modelId="{9C65DDC6-4A11-4909-BE24-3A49ED3DFE90}" type="parTrans" cxnId="{E1343359-834E-40AA-9C60-732461ED5BE8}">
      <dgm:prSet/>
      <dgm:spPr/>
      <dgm:t>
        <a:bodyPr/>
        <a:lstStyle/>
        <a:p>
          <a:endParaRPr lang="en-US"/>
        </a:p>
      </dgm:t>
    </dgm:pt>
    <dgm:pt modelId="{864D051B-C62E-43BC-8E7C-DD616FE80245}" type="sibTrans" cxnId="{E1343359-834E-40AA-9C60-732461ED5BE8}">
      <dgm:prSet/>
      <dgm:spPr/>
      <dgm:t>
        <a:bodyPr/>
        <a:lstStyle/>
        <a:p>
          <a:endParaRPr lang="en-US"/>
        </a:p>
      </dgm:t>
    </dgm:pt>
    <dgm:pt modelId="{5A5A9A1D-8B2C-4336-84DF-7AA933587A17}">
      <dgm:prSet/>
      <dgm:spPr/>
      <dgm:t>
        <a:bodyPr/>
        <a:lstStyle/>
        <a:p>
          <a:r>
            <a:rPr lang="en-US" dirty="0" err="1"/>
            <a:t>Secara</a:t>
          </a:r>
          <a:r>
            <a:rPr lang="en-US" dirty="0"/>
            <a:t> </a:t>
          </a:r>
          <a:r>
            <a:rPr lang="en-US" dirty="0" err="1"/>
            <a:t>berkala</a:t>
          </a:r>
          <a:r>
            <a:rPr lang="en-US" dirty="0"/>
            <a:t> </a:t>
          </a:r>
          <a:r>
            <a:rPr lang="en-US" dirty="0" err="1"/>
            <a:t>mengadakan</a:t>
          </a:r>
          <a:r>
            <a:rPr lang="en-US" dirty="0"/>
            <a:t> </a:t>
          </a:r>
          <a:r>
            <a:rPr lang="en-US" dirty="0" err="1"/>
            <a:t>simulasi</a:t>
          </a:r>
          <a:r>
            <a:rPr lang="en-US" dirty="0"/>
            <a:t> </a:t>
          </a:r>
          <a:r>
            <a:rPr lang="en-US" dirty="0" err="1"/>
            <a:t>dan</a:t>
          </a:r>
          <a:r>
            <a:rPr lang="en-US" dirty="0"/>
            <a:t> </a:t>
          </a:r>
          <a:r>
            <a:rPr lang="en-US" dirty="0" err="1"/>
            <a:t>pengujian</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85249ED8-F030-4C82-96F7-F0B576D7A8F7}" type="parTrans" cxnId="{3A4E1513-EDB5-4461-85EF-2733F25E9F1E}">
      <dgm:prSet/>
      <dgm:spPr/>
      <dgm:t>
        <a:bodyPr/>
        <a:lstStyle/>
        <a:p>
          <a:endParaRPr lang="en-US"/>
        </a:p>
      </dgm:t>
    </dgm:pt>
    <dgm:pt modelId="{C8027201-21B7-4BB8-8AA8-DD442EF4E85E}" type="sibTrans" cxnId="{3A4E1513-EDB5-4461-85EF-2733F25E9F1E}">
      <dgm:prSet/>
      <dgm:spPr/>
      <dgm:t>
        <a:bodyPr/>
        <a:lstStyle/>
        <a:p>
          <a:endParaRPr lang="en-US"/>
        </a:p>
      </dgm:t>
    </dgm:pt>
    <dgm:pt modelId="{68B202E0-A29F-4209-959C-2E5D253C7E89}">
      <dgm:prSet/>
      <dgm:spPr/>
      <dgm:t>
        <a:bodyPr/>
        <a:lstStyle/>
        <a:p>
          <a:r>
            <a:rPr lang="en-US" dirty="0" err="1"/>
            <a:t>Evaluasi</a:t>
          </a:r>
          <a:r>
            <a:rPr lang="en-US" dirty="0"/>
            <a:t> </a:t>
          </a:r>
          <a:r>
            <a:rPr lang="en-US" dirty="0" err="1"/>
            <a:t>kinerja</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a:t>
          </a:r>
          <a:r>
            <a:rPr lang="en-US" dirty="0" err="1"/>
            <a:t>setelah</a:t>
          </a:r>
          <a:r>
            <a:rPr lang="en-US" dirty="0"/>
            <a:t> </a:t>
          </a:r>
          <a:r>
            <a:rPr lang="en-US" dirty="0" err="1"/>
            <a:t>terjadi</a:t>
          </a:r>
          <a:r>
            <a:rPr lang="en-US" dirty="0"/>
            <a:t> </a:t>
          </a:r>
          <a:r>
            <a:rPr lang="en-US" dirty="0" err="1"/>
            <a:t>kondisi</a:t>
          </a:r>
          <a:r>
            <a:rPr lang="en-US" dirty="0"/>
            <a:t> </a:t>
          </a:r>
          <a:r>
            <a:rPr lang="en-US" dirty="0" err="1"/>
            <a:t>darurat</a:t>
          </a:r>
          <a:endParaRPr lang="en-US" dirty="0"/>
        </a:p>
      </dgm:t>
    </dgm:pt>
    <dgm:pt modelId="{AAB5FE51-74CB-4659-87B9-B0072363DD73}" type="parTrans" cxnId="{E870B629-9882-40BA-A0E4-5CB5A6A0F8BE}">
      <dgm:prSet/>
      <dgm:spPr/>
      <dgm:t>
        <a:bodyPr/>
        <a:lstStyle/>
        <a:p>
          <a:endParaRPr lang="en-US"/>
        </a:p>
      </dgm:t>
    </dgm:pt>
    <dgm:pt modelId="{39CAC486-CB36-43C6-A200-3FBD861E5500}" type="sibTrans" cxnId="{E870B629-9882-40BA-A0E4-5CB5A6A0F8BE}">
      <dgm:prSet/>
      <dgm:spPr/>
      <dgm:t>
        <a:bodyPr/>
        <a:lstStyle/>
        <a:p>
          <a:endParaRPr lang="en-US"/>
        </a:p>
      </dgm:t>
    </dgm:pt>
    <dgm:pt modelId="{44878D86-FE33-4C7C-BBC6-A8E7B72C7713}">
      <dgm:prSet/>
      <dgm:spPr/>
      <dgm:t>
        <a:bodyPr/>
        <a:lstStyle/>
        <a:p>
          <a:r>
            <a:rPr lang="en-US" dirty="0" err="1"/>
            <a:t>Mengkomunikasikan</a:t>
          </a:r>
          <a:r>
            <a:rPr lang="en-US" dirty="0"/>
            <a:t> </a:t>
          </a:r>
          <a:r>
            <a:rPr lang="en-US" dirty="0" err="1"/>
            <a:t>dan</a:t>
          </a:r>
          <a:r>
            <a:rPr lang="en-US" dirty="0"/>
            <a:t> </a:t>
          </a:r>
          <a:r>
            <a:rPr lang="en-US" dirty="0" err="1"/>
            <a:t>menyediakan</a:t>
          </a:r>
          <a:r>
            <a:rPr lang="en-US" dirty="0"/>
            <a:t> </a:t>
          </a:r>
          <a:r>
            <a:rPr lang="en-US" dirty="0" err="1"/>
            <a:t>informasi</a:t>
          </a:r>
          <a:r>
            <a:rPr lang="en-US" dirty="0"/>
            <a:t> </a:t>
          </a:r>
          <a:r>
            <a:rPr lang="en-US" dirty="0" err="1"/>
            <a:t>kepada</a:t>
          </a:r>
          <a:r>
            <a:rPr lang="en-US" dirty="0"/>
            <a:t> </a:t>
          </a:r>
          <a:r>
            <a:rPr lang="en-US" dirty="0" err="1"/>
            <a:t>semua</a:t>
          </a:r>
          <a:r>
            <a:rPr lang="en-US" dirty="0"/>
            <a:t> </a:t>
          </a:r>
          <a:r>
            <a:rPr lang="en-US" dirty="0" err="1"/>
            <a:t>pekerja</a:t>
          </a:r>
          <a:endParaRPr lang="en-US" dirty="0"/>
        </a:p>
      </dgm:t>
    </dgm:pt>
    <dgm:pt modelId="{45A17CE1-4F46-4F67-8D6A-2A9A4697C864}" type="parTrans" cxnId="{8932F789-DDF0-4D1C-88C5-5A2E079A512F}">
      <dgm:prSet/>
      <dgm:spPr/>
      <dgm:t>
        <a:bodyPr/>
        <a:lstStyle/>
        <a:p>
          <a:endParaRPr lang="en-US"/>
        </a:p>
      </dgm:t>
    </dgm:pt>
    <dgm:pt modelId="{B84E1A4B-FF14-49DB-A82C-2CDD56EC762C}" type="sibTrans" cxnId="{8932F789-DDF0-4D1C-88C5-5A2E079A512F}">
      <dgm:prSet/>
      <dgm:spPr/>
      <dgm:t>
        <a:bodyPr/>
        <a:lstStyle/>
        <a:p>
          <a:endParaRPr lang="en-US"/>
        </a:p>
      </dgm:t>
    </dgm:pt>
    <dgm:pt modelId="{CB5DFB9F-2E3F-4D2D-8106-9308686BC9D0}">
      <dgm:prSet/>
      <dgm:spPr/>
      <dgm:t>
        <a:bodyPr/>
        <a:lstStyle/>
        <a:p>
          <a:r>
            <a:rPr lang="en-US" dirty="0" err="1"/>
            <a:t>Mengkomunikasikan</a:t>
          </a:r>
          <a:r>
            <a:rPr lang="en-US" dirty="0"/>
            <a:t> </a:t>
          </a:r>
          <a:r>
            <a:rPr lang="en-US" dirty="0" err="1"/>
            <a:t>kepada</a:t>
          </a:r>
          <a:r>
            <a:rPr lang="en-US" dirty="0"/>
            <a:t> </a:t>
          </a:r>
          <a:r>
            <a:rPr lang="en-US" dirty="0" err="1"/>
            <a:t>seluruh</a:t>
          </a:r>
          <a:r>
            <a:rPr lang="en-US" dirty="0"/>
            <a:t> </a:t>
          </a:r>
          <a:r>
            <a:rPr lang="en-US" dirty="0" err="1"/>
            <a:t>kontraktor</a:t>
          </a:r>
          <a:r>
            <a:rPr lang="en-US" dirty="0"/>
            <a:t>, </a:t>
          </a:r>
          <a:r>
            <a:rPr lang="en-US" dirty="0" err="1"/>
            <a:t>tamu</a:t>
          </a:r>
          <a:r>
            <a:rPr lang="en-US" dirty="0"/>
            <a:t>, </a:t>
          </a:r>
          <a:r>
            <a:rPr lang="en-US" dirty="0" err="1"/>
            <a:t>pemadam</a:t>
          </a:r>
          <a:r>
            <a:rPr lang="en-US" dirty="0"/>
            <a:t> </a:t>
          </a:r>
          <a:r>
            <a:rPr lang="en-US" dirty="0" err="1"/>
            <a:t>kebakaran</a:t>
          </a:r>
          <a:r>
            <a:rPr lang="en-US" dirty="0"/>
            <a:t>, </a:t>
          </a:r>
          <a:r>
            <a:rPr lang="en-US" dirty="0" err="1"/>
            <a:t>pihak</a:t>
          </a:r>
          <a:r>
            <a:rPr lang="en-US" dirty="0"/>
            <a:t> </a:t>
          </a:r>
          <a:r>
            <a:rPr lang="en-US" dirty="0" err="1"/>
            <a:t>pemerintah</a:t>
          </a:r>
          <a:r>
            <a:rPr lang="en-US" dirty="0"/>
            <a:t> </a:t>
          </a:r>
          <a:r>
            <a:rPr lang="en-US" dirty="0" err="1"/>
            <a:t>dan</a:t>
          </a:r>
          <a:r>
            <a:rPr lang="en-US" dirty="0"/>
            <a:t> </a:t>
          </a:r>
          <a:r>
            <a:rPr lang="en-US" dirty="0" err="1"/>
            <a:t>masyarakat</a:t>
          </a:r>
          <a:r>
            <a:rPr lang="en-US" dirty="0"/>
            <a:t> </a:t>
          </a:r>
          <a:r>
            <a:rPr lang="en-US" dirty="0" err="1"/>
            <a:t>sekitar</a:t>
          </a:r>
          <a:endParaRPr lang="en-US" dirty="0"/>
        </a:p>
      </dgm:t>
    </dgm:pt>
    <dgm:pt modelId="{41BCBD1D-3319-4AA6-8993-EA01D4B7C83C}" type="parTrans" cxnId="{142E723E-2795-4433-8093-5477B84386E5}">
      <dgm:prSet/>
      <dgm:spPr/>
      <dgm:t>
        <a:bodyPr/>
        <a:lstStyle/>
        <a:p>
          <a:endParaRPr lang="en-US"/>
        </a:p>
      </dgm:t>
    </dgm:pt>
    <dgm:pt modelId="{F628668D-2012-498B-88FC-2D2277C0DE46}" type="sibTrans" cxnId="{142E723E-2795-4433-8093-5477B84386E5}">
      <dgm:prSet/>
      <dgm:spPr/>
      <dgm:t>
        <a:bodyPr/>
        <a:lstStyle/>
        <a:p>
          <a:endParaRPr lang="en-US"/>
        </a:p>
      </dgm:t>
    </dgm:pt>
    <dgm:pt modelId="{6419C0F6-3831-4D50-923B-CE41093E37B8}">
      <dgm:prSet/>
      <dgm:spPr/>
      <dgm:t>
        <a:bodyPr/>
        <a:lstStyle/>
        <a:p>
          <a:r>
            <a:rPr lang="en-US" dirty="0" err="1"/>
            <a:t>Mempertimbangkan</a:t>
          </a:r>
          <a:r>
            <a:rPr lang="en-US" dirty="0"/>
            <a:t> </a:t>
          </a:r>
          <a:r>
            <a:rPr lang="en-US" dirty="0" err="1"/>
            <a:t>pihak</a:t>
          </a:r>
          <a:r>
            <a:rPr lang="en-US" dirty="0"/>
            <a:t> </a:t>
          </a:r>
          <a:r>
            <a:rPr lang="en-US" dirty="0" err="1"/>
            <a:t>berkepentingan</a:t>
          </a:r>
          <a:r>
            <a:rPr lang="en-US" dirty="0"/>
            <a:t> lain </a:t>
          </a:r>
          <a:r>
            <a:rPr lang="en-US" dirty="0" err="1"/>
            <a:t>didalam</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DD3EE4CF-3483-486B-83F4-BCE54B94A402}" type="parTrans" cxnId="{F6D8718D-43F1-4830-B51D-B797A57871C0}">
      <dgm:prSet/>
      <dgm:spPr/>
      <dgm:t>
        <a:bodyPr/>
        <a:lstStyle/>
        <a:p>
          <a:endParaRPr lang="en-US"/>
        </a:p>
      </dgm:t>
    </dgm:pt>
    <dgm:pt modelId="{4E02A23C-D381-49F6-89C0-CA47FEE5F32B}" type="sibTrans" cxnId="{F6D8718D-43F1-4830-B51D-B797A57871C0}">
      <dgm:prSet/>
      <dgm:spPr/>
      <dgm:t>
        <a:bodyPr/>
        <a:lstStyle/>
        <a:p>
          <a:endParaRPr lang="en-US"/>
        </a:p>
      </dgm:t>
    </dgm:pt>
    <dgm:pt modelId="{CFB94C23-DD1A-4F22-9CBE-0DA423195CB3}" type="pres">
      <dgm:prSet presAssocID="{5599BA11-BFA1-4B6A-9BE8-2848ECAA1CCA}" presName="Name0" presStyleCnt="0">
        <dgm:presLayoutVars>
          <dgm:chMax val="7"/>
          <dgm:chPref val="7"/>
          <dgm:dir/>
        </dgm:presLayoutVars>
      </dgm:prSet>
      <dgm:spPr/>
    </dgm:pt>
    <dgm:pt modelId="{4FFDE489-C697-4A8D-B7D1-405E7D719135}" type="pres">
      <dgm:prSet presAssocID="{5599BA11-BFA1-4B6A-9BE8-2848ECAA1CCA}" presName="Name1" presStyleCnt="0"/>
      <dgm:spPr/>
    </dgm:pt>
    <dgm:pt modelId="{3E77C0CE-FEEE-41AA-A800-64F30F7B00BB}" type="pres">
      <dgm:prSet presAssocID="{5599BA11-BFA1-4B6A-9BE8-2848ECAA1CCA}" presName="cycle" presStyleCnt="0"/>
      <dgm:spPr/>
    </dgm:pt>
    <dgm:pt modelId="{E604956C-34A9-42C2-AD5C-5D65C9F2A01A}" type="pres">
      <dgm:prSet presAssocID="{5599BA11-BFA1-4B6A-9BE8-2848ECAA1CCA}" presName="srcNode" presStyleLbl="node1" presStyleIdx="0" presStyleCnt="7"/>
      <dgm:spPr/>
    </dgm:pt>
    <dgm:pt modelId="{B52F07FA-85CE-43C6-A469-B816524C61D6}" type="pres">
      <dgm:prSet presAssocID="{5599BA11-BFA1-4B6A-9BE8-2848ECAA1CCA}" presName="conn" presStyleLbl="parChTrans1D2" presStyleIdx="0" presStyleCnt="1"/>
      <dgm:spPr/>
    </dgm:pt>
    <dgm:pt modelId="{5E950906-56DA-402F-A0C5-45F360CBCBCF}" type="pres">
      <dgm:prSet presAssocID="{5599BA11-BFA1-4B6A-9BE8-2848ECAA1CCA}" presName="extraNode" presStyleLbl="node1" presStyleIdx="0" presStyleCnt="7"/>
      <dgm:spPr/>
    </dgm:pt>
    <dgm:pt modelId="{A8E08DC9-C253-48C9-BE5C-F8284FAF06D1}" type="pres">
      <dgm:prSet presAssocID="{5599BA11-BFA1-4B6A-9BE8-2848ECAA1CCA}" presName="dstNode" presStyleLbl="node1" presStyleIdx="0" presStyleCnt="7"/>
      <dgm:spPr/>
    </dgm:pt>
    <dgm:pt modelId="{D4C2EC5A-AD83-471D-964C-7E9EC99405E6}" type="pres">
      <dgm:prSet presAssocID="{88AD789D-1977-4358-93B0-5DE004E339DA}" presName="text_1" presStyleLbl="node1" presStyleIdx="0" presStyleCnt="7">
        <dgm:presLayoutVars>
          <dgm:bulletEnabled val="1"/>
        </dgm:presLayoutVars>
      </dgm:prSet>
      <dgm:spPr/>
    </dgm:pt>
    <dgm:pt modelId="{2EA84BFC-F1EA-4703-864A-2633CD1379A6}" type="pres">
      <dgm:prSet presAssocID="{88AD789D-1977-4358-93B0-5DE004E339DA}" presName="accent_1" presStyleCnt="0"/>
      <dgm:spPr/>
    </dgm:pt>
    <dgm:pt modelId="{95F4BCEE-8E31-4CBE-B04A-E4BF38E15816}" type="pres">
      <dgm:prSet presAssocID="{88AD789D-1977-4358-93B0-5DE004E339DA}" presName="accentRepeatNode" presStyleLbl="solidFgAcc1" presStyleIdx="0" presStyleCnt="7"/>
      <dgm:spPr/>
    </dgm:pt>
    <dgm:pt modelId="{C3FA9EFB-A910-4921-A034-E46CBC9A801F}" type="pres">
      <dgm:prSet presAssocID="{BCA7290C-4599-4D38-AC0B-C846ACF1C72A}" presName="text_2" presStyleLbl="node1" presStyleIdx="1" presStyleCnt="7">
        <dgm:presLayoutVars>
          <dgm:bulletEnabled val="1"/>
        </dgm:presLayoutVars>
      </dgm:prSet>
      <dgm:spPr/>
    </dgm:pt>
    <dgm:pt modelId="{E546B3E2-44D8-46CE-B441-073E6A93AC42}" type="pres">
      <dgm:prSet presAssocID="{BCA7290C-4599-4D38-AC0B-C846ACF1C72A}" presName="accent_2" presStyleCnt="0"/>
      <dgm:spPr/>
    </dgm:pt>
    <dgm:pt modelId="{C5E59CB2-BB84-4584-BA8E-FED2BF9B1170}" type="pres">
      <dgm:prSet presAssocID="{BCA7290C-4599-4D38-AC0B-C846ACF1C72A}" presName="accentRepeatNode" presStyleLbl="solidFgAcc1" presStyleIdx="1" presStyleCnt="7"/>
      <dgm:spPr/>
    </dgm:pt>
    <dgm:pt modelId="{BD3F082B-AAAC-456C-828C-7D1142B97BFC}" type="pres">
      <dgm:prSet presAssocID="{5A5A9A1D-8B2C-4336-84DF-7AA933587A17}" presName="text_3" presStyleLbl="node1" presStyleIdx="2" presStyleCnt="7">
        <dgm:presLayoutVars>
          <dgm:bulletEnabled val="1"/>
        </dgm:presLayoutVars>
      </dgm:prSet>
      <dgm:spPr/>
    </dgm:pt>
    <dgm:pt modelId="{1E34597D-C9F0-4C49-95DF-184487AA4CE6}" type="pres">
      <dgm:prSet presAssocID="{5A5A9A1D-8B2C-4336-84DF-7AA933587A17}" presName="accent_3" presStyleCnt="0"/>
      <dgm:spPr/>
    </dgm:pt>
    <dgm:pt modelId="{FC75FB52-9530-4241-AEC7-F35521F2084C}" type="pres">
      <dgm:prSet presAssocID="{5A5A9A1D-8B2C-4336-84DF-7AA933587A17}" presName="accentRepeatNode" presStyleLbl="solidFgAcc1" presStyleIdx="2" presStyleCnt="7"/>
      <dgm:spPr/>
    </dgm:pt>
    <dgm:pt modelId="{E23415E8-32FA-4EBB-B112-1B05BB5A85E7}" type="pres">
      <dgm:prSet presAssocID="{68B202E0-A29F-4209-959C-2E5D253C7E89}" presName="text_4" presStyleLbl="node1" presStyleIdx="3" presStyleCnt="7">
        <dgm:presLayoutVars>
          <dgm:bulletEnabled val="1"/>
        </dgm:presLayoutVars>
      </dgm:prSet>
      <dgm:spPr/>
    </dgm:pt>
    <dgm:pt modelId="{30EACDEA-5976-4C1E-800C-FE24A2C56E42}" type="pres">
      <dgm:prSet presAssocID="{68B202E0-A29F-4209-959C-2E5D253C7E89}" presName="accent_4" presStyleCnt="0"/>
      <dgm:spPr/>
    </dgm:pt>
    <dgm:pt modelId="{856B4D6D-B1DB-48C5-8393-A544D98091A8}" type="pres">
      <dgm:prSet presAssocID="{68B202E0-A29F-4209-959C-2E5D253C7E89}" presName="accentRepeatNode" presStyleLbl="solidFgAcc1" presStyleIdx="3" presStyleCnt="7"/>
      <dgm:spPr/>
    </dgm:pt>
    <dgm:pt modelId="{5C04F4D9-74B0-4286-85E3-A988CAF8B3AB}" type="pres">
      <dgm:prSet presAssocID="{44878D86-FE33-4C7C-BBC6-A8E7B72C7713}" presName="text_5" presStyleLbl="node1" presStyleIdx="4" presStyleCnt="7">
        <dgm:presLayoutVars>
          <dgm:bulletEnabled val="1"/>
        </dgm:presLayoutVars>
      </dgm:prSet>
      <dgm:spPr/>
    </dgm:pt>
    <dgm:pt modelId="{003E7892-16E2-4E0D-AF4E-DFFC4BBED2ED}" type="pres">
      <dgm:prSet presAssocID="{44878D86-FE33-4C7C-BBC6-A8E7B72C7713}" presName="accent_5" presStyleCnt="0"/>
      <dgm:spPr/>
    </dgm:pt>
    <dgm:pt modelId="{D2AEE146-B335-4226-B404-241DC57DB555}" type="pres">
      <dgm:prSet presAssocID="{44878D86-FE33-4C7C-BBC6-A8E7B72C7713}" presName="accentRepeatNode" presStyleLbl="solidFgAcc1" presStyleIdx="4" presStyleCnt="7"/>
      <dgm:spPr/>
    </dgm:pt>
    <dgm:pt modelId="{473898D2-043C-4814-A0EB-64349E744D6B}" type="pres">
      <dgm:prSet presAssocID="{CB5DFB9F-2E3F-4D2D-8106-9308686BC9D0}" presName="text_6" presStyleLbl="node1" presStyleIdx="5" presStyleCnt="7">
        <dgm:presLayoutVars>
          <dgm:bulletEnabled val="1"/>
        </dgm:presLayoutVars>
      </dgm:prSet>
      <dgm:spPr/>
    </dgm:pt>
    <dgm:pt modelId="{D1AE1A53-1BA5-4151-9E2E-7F5E5E956222}" type="pres">
      <dgm:prSet presAssocID="{CB5DFB9F-2E3F-4D2D-8106-9308686BC9D0}" presName="accent_6" presStyleCnt="0"/>
      <dgm:spPr/>
    </dgm:pt>
    <dgm:pt modelId="{15A5304F-95A1-48C5-9399-E8AFEAEC9ABD}" type="pres">
      <dgm:prSet presAssocID="{CB5DFB9F-2E3F-4D2D-8106-9308686BC9D0}" presName="accentRepeatNode" presStyleLbl="solidFgAcc1" presStyleIdx="5" presStyleCnt="7"/>
      <dgm:spPr/>
    </dgm:pt>
    <dgm:pt modelId="{C28F0828-5FC6-4240-8E3B-6DD6CD2B8BDA}" type="pres">
      <dgm:prSet presAssocID="{6419C0F6-3831-4D50-923B-CE41093E37B8}" presName="text_7" presStyleLbl="node1" presStyleIdx="6" presStyleCnt="7">
        <dgm:presLayoutVars>
          <dgm:bulletEnabled val="1"/>
        </dgm:presLayoutVars>
      </dgm:prSet>
      <dgm:spPr/>
    </dgm:pt>
    <dgm:pt modelId="{59801C69-AF39-4858-A0AF-DB1F7011E335}" type="pres">
      <dgm:prSet presAssocID="{6419C0F6-3831-4D50-923B-CE41093E37B8}" presName="accent_7" presStyleCnt="0"/>
      <dgm:spPr/>
    </dgm:pt>
    <dgm:pt modelId="{AEDAE08E-691A-4031-A763-BD44B310A11C}" type="pres">
      <dgm:prSet presAssocID="{6419C0F6-3831-4D50-923B-CE41093E37B8}" presName="accentRepeatNode" presStyleLbl="solidFgAcc1" presStyleIdx="6" presStyleCnt="7"/>
      <dgm:spPr/>
    </dgm:pt>
  </dgm:ptLst>
  <dgm:cxnLst>
    <dgm:cxn modelId="{19B6910C-095F-4125-AEE0-12393A47FE1A}" type="presOf" srcId="{5A5A9A1D-8B2C-4336-84DF-7AA933587A17}" destId="{BD3F082B-AAAC-456C-828C-7D1142B97BFC}" srcOrd="0" destOrd="0" presId="urn:microsoft.com/office/officeart/2008/layout/VerticalCurvedList"/>
    <dgm:cxn modelId="{3A4E1513-EDB5-4461-85EF-2733F25E9F1E}" srcId="{5599BA11-BFA1-4B6A-9BE8-2848ECAA1CCA}" destId="{5A5A9A1D-8B2C-4336-84DF-7AA933587A17}" srcOrd="2" destOrd="0" parTransId="{85249ED8-F030-4C82-96F7-F0B576D7A8F7}" sibTransId="{C8027201-21B7-4BB8-8AA8-DD442EF4E85E}"/>
    <dgm:cxn modelId="{E870B629-9882-40BA-A0E4-5CB5A6A0F8BE}" srcId="{5599BA11-BFA1-4B6A-9BE8-2848ECAA1CCA}" destId="{68B202E0-A29F-4209-959C-2E5D253C7E89}" srcOrd="3" destOrd="0" parTransId="{AAB5FE51-74CB-4659-87B9-B0072363DD73}" sibTransId="{39CAC486-CB36-43C6-A200-3FBD861E5500}"/>
    <dgm:cxn modelId="{142E723E-2795-4433-8093-5477B84386E5}" srcId="{5599BA11-BFA1-4B6A-9BE8-2848ECAA1CCA}" destId="{CB5DFB9F-2E3F-4D2D-8106-9308686BC9D0}" srcOrd="5" destOrd="0" parTransId="{41BCBD1D-3319-4AA6-8993-EA01D4B7C83C}" sibTransId="{F628668D-2012-498B-88FC-2D2277C0DE46}"/>
    <dgm:cxn modelId="{B64E9641-F540-4DB5-B4FC-DC2DCFD4A3AA}" type="presOf" srcId="{68B202E0-A29F-4209-959C-2E5D253C7E89}" destId="{E23415E8-32FA-4EBB-B112-1B05BB5A85E7}" srcOrd="0" destOrd="0" presId="urn:microsoft.com/office/officeart/2008/layout/VerticalCurvedList"/>
    <dgm:cxn modelId="{71EEE542-CF39-4F06-B1A4-C7D3217C5465}" type="presOf" srcId="{CB5DFB9F-2E3F-4D2D-8106-9308686BC9D0}" destId="{473898D2-043C-4814-A0EB-64349E744D6B}" srcOrd="0" destOrd="0" presId="urn:microsoft.com/office/officeart/2008/layout/VerticalCurvedList"/>
    <dgm:cxn modelId="{914E2849-EC4D-49CA-8AB4-B1B342B958A5}" type="presOf" srcId="{BCA7290C-4599-4D38-AC0B-C846ACF1C72A}" destId="{C3FA9EFB-A910-4921-A034-E46CBC9A801F}" srcOrd="0" destOrd="0" presId="urn:microsoft.com/office/officeart/2008/layout/VerticalCurvedList"/>
    <dgm:cxn modelId="{5A77FA4B-C676-488E-857D-DA1F435B419A}" type="presOf" srcId="{44878D86-FE33-4C7C-BBC6-A8E7B72C7713}" destId="{5C04F4D9-74B0-4286-85E3-A988CAF8B3AB}" srcOrd="0" destOrd="0" presId="urn:microsoft.com/office/officeart/2008/layout/VerticalCurvedList"/>
    <dgm:cxn modelId="{E1343359-834E-40AA-9C60-732461ED5BE8}" srcId="{5599BA11-BFA1-4B6A-9BE8-2848ECAA1CCA}" destId="{BCA7290C-4599-4D38-AC0B-C846ACF1C72A}" srcOrd="1" destOrd="0" parTransId="{9C65DDC6-4A11-4909-BE24-3A49ED3DFE90}" sibTransId="{864D051B-C62E-43BC-8E7C-DD616FE80245}"/>
    <dgm:cxn modelId="{8932F789-DDF0-4D1C-88C5-5A2E079A512F}" srcId="{5599BA11-BFA1-4B6A-9BE8-2848ECAA1CCA}" destId="{44878D86-FE33-4C7C-BBC6-A8E7B72C7713}" srcOrd="4" destOrd="0" parTransId="{45A17CE1-4F46-4F67-8D6A-2A9A4697C864}" sibTransId="{B84E1A4B-FF14-49DB-A82C-2CDD56EC762C}"/>
    <dgm:cxn modelId="{F6D8718D-43F1-4830-B51D-B797A57871C0}" srcId="{5599BA11-BFA1-4B6A-9BE8-2848ECAA1CCA}" destId="{6419C0F6-3831-4D50-923B-CE41093E37B8}" srcOrd="6" destOrd="0" parTransId="{DD3EE4CF-3483-486B-83F4-BCE54B94A402}" sibTransId="{4E02A23C-D381-49F6-89C0-CA47FEE5F32B}"/>
    <dgm:cxn modelId="{8A8C8B8D-416B-44CE-B96D-41C353344D2E}" type="presOf" srcId="{88AD789D-1977-4358-93B0-5DE004E339DA}" destId="{D4C2EC5A-AD83-471D-964C-7E9EC99405E6}" srcOrd="0" destOrd="0" presId="urn:microsoft.com/office/officeart/2008/layout/VerticalCurvedList"/>
    <dgm:cxn modelId="{110764B5-32C6-4905-BAC4-25BBE3D7C133}" type="presOf" srcId="{DEAE7B42-79DA-4CBC-AB8E-D0B03B105E78}" destId="{B52F07FA-85CE-43C6-A469-B816524C61D6}" srcOrd="0" destOrd="0" presId="urn:microsoft.com/office/officeart/2008/layout/VerticalCurvedList"/>
    <dgm:cxn modelId="{5F9A6FCA-E88D-4ACA-B9D8-3D1FFFA07543}" type="presOf" srcId="{6419C0F6-3831-4D50-923B-CE41093E37B8}" destId="{C28F0828-5FC6-4240-8E3B-6DD6CD2B8BDA}" srcOrd="0" destOrd="0" presId="urn:microsoft.com/office/officeart/2008/layout/VerticalCurvedList"/>
    <dgm:cxn modelId="{369741D8-BFE1-4A5D-AFBA-9343BD82F530}" srcId="{5599BA11-BFA1-4B6A-9BE8-2848ECAA1CCA}" destId="{88AD789D-1977-4358-93B0-5DE004E339DA}" srcOrd="0" destOrd="0" parTransId="{4CC1EFE6-65C7-4F93-AF8E-ABCEA4BE6180}" sibTransId="{DEAE7B42-79DA-4CBC-AB8E-D0B03B105E78}"/>
    <dgm:cxn modelId="{489447EB-85E8-4EA2-B949-93E8A781A1DD}" type="presOf" srcId="{5599BA11-BFA1-4B6A-9BE8-2848ECAA1CCA}" destId="{CFB94C23-DD1A-4F22-9CBE-0DA423195CB3}" srcOrd="0" destOrd="0" presId="urn:microsoft.com/office/officeart/2008/layout/VerticalCurvedList"/>
    <dgm:cxn modelId="{3AE7B352-4D99-4DB7-B44C-3BC2DF28BD5C}" type="presParOf" srcId="{CFB94C23-DD1A-4F22-9CBE-0DA423195CB3}" destId="{4FFDE489-C697-4A8D-B7D1-405E7D719135}" srcOrd="0" destOrd="0" presId="urn:microsoft.com/office/officeart/2008/layout/VerticalCurvedList"/>
    <dgm:cxn modelId="{0AD1AF37-BEC8-436C-A1CE-7E79B146D7F8}" type="presParOf" srcId="{4FFDE489-C697-4A8D-B7D1-405E7D719135}" destId="{3E77C0CE-FEEE-41AA-A800-64F30F7B00BB}" srcOrd="0" destOrd="0" presId="urn:microsoft.com/office/officeart/2008/layout/VerticalCurvedList"/>
    <dgm:cxn modelId="{D7AC4151-FCCC-4393-9FC9-9E3536BBA21B}" type="presParOf" srcId="{3E77C0CE-FEEE-41AA-A800-64F30F7B00BB}" destId="{E604956C-34A9-42C2-AD5C-5D65C9F2A01A}" srcOrd="0" destOrd="0" presId="urn:microsoft.com/office/officeart/2008/layout/VerticalCurvedList"/>
    <dgm:cxn modelId="{C916230C-972B-4F9C-BCD8-837B04792C14}" type="presParOf" srcId="{3E77C0CE-FEEE-41AA-A800-64F30F7B00BB}" destId="{B52F07FA-85CE-43C6-A469-B816524C61D6}" srcOrd="1" destOrd="0" presId="urn:microsoft.com/office/officeart/2008/layout/VerticalCurvedList"/>
    <dgm:cxn modelId="{81A73AF5-2EA8-4FF4-BA40-2D7D3BAE9F84}" type="presParOf" srcId="{3E77C0CE-FEEE-41AA-A800-64F30F7B00BB}" destId="{5E950906-56DA-402F-A0C5-45F360CBCBCF}" srcOrd="2" destOrd="0" presId="urn:microsoft.com/office/officeart/2008/layout/VerticalCurvedList"/>
    <dgm:cxn modelId="{E4E527A5-D6CD-4DFB-9F08-FD2D17A179B4}" type="presParOf" srcId="{3E77C0CE-FEEE-41AA-A800-64F30F7B00BB}" destId="{A8E08DC9-C253-48C9-BE5C-F8284FAF06D1}" srcOrd="3" destOrd="0" presId="urn:microsoft.com/office/officeart/2008/layout/VerticalCurvedList"/>
    <dgm:cxn modelId="{D7A66763-830F-4DB5-B851-185A8363D7EF}" type="presParOf" srcId="{4FFDE489-C697-4A8D-B7D1-405E7D719135}" destId="{D4C2EC5A-AD83-471D-964C-7E9EC99405E6}" srcOrd="1" destOrd="0" presId="urn:microsoft.com/office/officeart/2008/layout/VerticalCurvedList"/>
    <dgm:cxn modelId="{3EBC625E-DF84-4671-9CBB-C29FF8DC00A7}" type="presParOf" srcId="{4FFDE489-C697-4A8D-B7D1-405E7D719135}" destId="{2EA84BFC-F1EA-4703-864A-2633CD1379A6}" srcOrd="2" destOrd="0" presId="urn:microsoft.com/office/officeart/2008/layout/VerticalCurvedList"/>
    <dgm:cxn modelId="{ADE0B8D3-159C-4CF6-9C06-99C80152D5EE}" type="presParOf" srcId="{2EA84BFC-F1EA-4703-864A-2633CD1379A6}" destId="{95F4BCEE-8E31-4CBE-B04A-E4BF38E15816}" srcOrd="0" destOrd="0" presId="urn:microsoft.com/office/officeart/2008/layout/VerticalCurvedList"/>
    <dgm:cxn modelId="{3B4EBEC9-0EB4-4A82-8F79-E1F77820AA2E}" type="presParOf" srcId="{4FFDE489-C697-4A8D-B7D1-405E7D719135}" destId="{C3FA9EFB-A910-4921-A034-E46CBC9A801F}" srcOrd="3" destOrd="0" presId="urn:microsoft.com/office/officeart/2008/layout/VerticalCurvedList"/>
    <dgm:cxn modelId="{1719EB65-DAB6-4765-AF14-280AC3E8143D}" type="presParOf" srcId="{4FFDE489-C697-4A8D-B7D1-405E7D719135}" destId="{E546B3E2-44D8-46CE-B441-073E6A93AC42}" srcOrd="4" destOrd="0" presId="urn:microsoft.com/office/officeart/2008/layout/VerticalCurvedList"/>
    <dgm:cxn modelId="{6386C85B-1EFE-41A3-8EB4-E8AEDED7B405}" type="presParOf" srcId="{E546B3E2-44D8-46CE-B441-073E6A93AC42}" destId="{C5E59CB2-BB84-4584-BA8E-FED2BF9B1170}" srcOrd="0" destOrd="0" presId="urn:microsoft.com/office/officeart/2008/layout/VerticalCurvedList"/>
    <dgm:cxn modelId="{F7CD1D55-C9A8-407E-AD00-F0CCC019AE33}" type="presParOf" srcId="{4FFDE489-C697-4A8D-B7D1-405E7D719135}" destId="{BD3F082B-AAAC-456C-828C-7D1142B97BFC}" srcOrd="5" destOrd="0" presId="urn:microsoft.com/office/officeart/2008/layout/VerticalCurvedList"/>
    <dgm:cxn modelId="{B1EB4F99-3FF0-4911-8B5A-0668CC1343EB}" type="presParOf" srcId="{4FFDE489-C697-4A8D-B7D1-405E7D719135}" destId="{1E34597D-C9F0-4C49-95DF-184487AA4CE6}" srcOrd="6" destOrd="0" presId="urn:microsoft.com/office/officeart/2008/layout/VerticalCurvedList"/>
    <dgm:cxn modelId="{DBD88EDF-8ACA-40A3-BB8B-DED58996D2BC}" type="presParOf" srcId="{1E34597D-C9F0-4C49-95DF-184487AA4CE6}" destId="{FC75FB52-9530-4241-AEC7-F35521F2084C}" srcOrd="0" destOrd="0" presId="urn:microsoft.com/office/officeart/2008/layout/VerticalCurvedList"/>
    <dgm:cxn modelId="{3D7FCAB3-F298-4BEE-99C7-D186FD80D862}" type="presParOf" srcId="{4FFDE489-C697-4A8D-B7D1-405E7D719135}" destId="{E23415E8-32FA-4EBB-B112-1B05BB5A85E7}" srcOrd="7" destOrd="0" presId="urn:microsoft.com/office/officeart/2008/layout/VerticalCurvedList"/>
    <dgm:cxn modelId="{7D696B4B-C963-414D-93EA-96DB0B774383}" type="presParOf" srcId="{4FFDE489-C697-4A8D-B7D1-405E7D719135}" destId="{30EACDEA-5976-4C1E-800C-FE24A2C56E42}" srcOrd="8" destOrd="0" presId="urn:microsoft.com/office/officeart/2008/layout/VerticalCurvedList"/>
    <dgm:cxn modelId="{A23926E5-9400-4F63-9FAA-DEFE2DE750BE}" type="presParOf" srcId="{30EACDEA-5976-4C1E-800C-FE24A2C56E42}" destId="{856B4D6D-B1DB-48C5-8393-A544D98091A8}" srcOrd="0" destOrd="0" presId="urn:microsoft.com/office/officeart/2008/layout/VerticalCurvedList"/>
    <dgm:cxn modelId="{3A1C2C49-81B3-416C-8614-995401B4A4AE}" type="presParOf" srcId="{4FFDE489-C697-4A8D-B7D1-405E7D719135}" destId="{5C04F4D9-74B0-4286-85E3-A988CAF8B3AB}" srcOrd="9" destOrd="0" presId="urn:microsoft.com/office/officeart/2008/layout/VerticalCurvedList"/>
    <dgm:cxn modelId="{184B6A84-7CD4-42A9-B9E8-B51D007E8A31}" type="presParOf" srcId="{4FFDE489-C697-4A8D-B7D1-405E7D719135}" destId="{003E7892-16E2-4E0D-AF4E-DFFC4BBED2ED}" srcOrd="10" destOrd="0" presId="urn:microsoft.com/office/officeart/2008/layout/VerticalCurvedList"/>
    <dgm:cxn modelId="{A8EF3856-8F59-4C38-9B44-DF73B66AA4EA}" type="presParOf" srcId="{003E7892-16E2-4E0D-AF4E-DFFC4BBED2ED}" destId="{D2AEE146-B335-4226-B404-241DC57DB555}" srcOrd="0" destOrd="0" presId="urn:microsoft.com/office/officeart/2008/layout/VerticalCurvedList"/>
    <dgm:cxn modelId="{4B814BFE-4A3C-47C0-9349-23CB49B24485}" type="presParOf" srcId="{4FFDE489-C697-4A8D-B7D1-405E7D719135}" destId="{473898D2-043C-4814-A0EB-64349E744D6B}" srcOrd="11" destOrd="0" presId="urn:microsoft.com/office/officeart/2008/layout/VerticalCurvedList"/>
    <dgm:cxn modelId="{59C36AC0-1F92-4579-9BAB-E9D26F5423CE}" type="presParOf" srcId="{4FFDE489-C697-4A8D-B7D1-405E7D719135}" destId="{D1AE1A53-1BA5-4151-9E2E-7F5E5E956222}" srcOrd="12" destOrd="0" presId="urn:microsoft.com/office/officeart/2008/layout/VerticalCurvedList"/>
    <dgm:cxn modelId="{FAF300F1-ABA7-449B-8B58-1980AA4538A0}" type="presParOf" srcId="{D1AE1A53-1BA5-4151-9E2E-7F5E5E956222}" destId="{15A5304F-95A1-48C5-9399-E8AFEAEC9ABD}" srcOrd="0" destOrd="0" presId="urn:microsoft.com/office/officeart/2008/layout/VerticalCurvedList"/>
    <dgm:cxn modelId="{042F6F75-A224-4AD2-A8CD-DAD3187BB5AE}" type="presParOf" srcId="{4FFDE489-C697-4A8D-B7D1-405E7D719135}" destId="{C28F0828-5FC6-4240-8E3B-6DD6CD2B8BDA}" srcOrd="13" destOrd="0" presId="urn:microsoft.com/office/officeart/2008/layout/VerticalCurvedList"/>
    <dgm:cxn modelId="{4EAC376E-A147-41BD-8E8C-6C97A5087C6D}" type="presParOf" srcId="{4FFDE489-C697-4A8D-B7D1-405E7D719135}" destId="{59801C69-AF39-4858-A0AF-DB1F7011E335}" srcOrd="14" destOrd="0" presId="urn:microsoft.com/office/officeart/2008/layout/VerticalCurvedList"/>
    <dgm:cxn modelId="{CD60EC08-5F1A-4191-93F5-F309CE45B8FE}" type="presParOf" srcId="{59801C69-AF39-4858-A0AF-DB1F7011E335}" destId="{AEDAE08E-691A-4031-A763-BD44B310A1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156D66-2F3B-4D42-9CB4-B3EBAC1CF943}"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US"/>
        </a:p>
      </dgm:t>
    </dgm:pt>
    <dgm:pt modelId="{1BB0BCAE-F287-4F03-AA6C-B2C82104F51E}">
      <dgm:prSet phldrT="[Text]"/>
      <dgm:spPr/>
      <dgm:t>
        <a:bodyPr/>
        <a:lstStyle/>
        <a:p>
          <a:r>
            <a:rPr lang="en-US" dirty="0" err="1"/>
            <a:t>Pemantauan</a:t>
          </a:r>
          <a:r>
            <a:rPr lang="en-US" dirty="0"/>
            <a:t>, </a:t>
          </a:r>
          <a:r>
            <a:rPr lang="en-US" dirty="0" err="1"/>
            <a:t>Pengukuran</a:t>
          </a:r>
          <a:r>
            <a:rPr lang="en-US" dirty="0"/>
            <a:t>, </a:t>
          </a:r>
          <a:r>
            <a:rPr lang="en-US" dirty="0" err="1"/>
            <a:t>Analisis</a:t>
          </a:r>
          <a:r>
            <a:rPr lang="en-US" dirty="0"/>
            <a:t> </a:t>
          </a:r>
          <a:r>
            <a:rPr lang="en-US" dirty="0" err="1"/>
            <a:t>dan</a:t>
          </a:r>
          <a:r>
            <a:rPr lang="en-US" dirty="0"/>
            <a:t> </a:t>
          </a:r>
          <a:r>
            <a:rPr lang="en-US" dirty="0" err="1"/>
            <a:t>Evaluasi</a:t>
          </a:r>
          <a:r>
            <a:rPr lang="en-US" dirty="0"/>
            <a:t> </a:t>
          </a:r>
          <a:r>
            <a:rPr lang="en-US" dirty="0" err="1"/>
            <a:t>Kinerja</a:t>
          </a:r>
          <a:endParaRPr lang="en-US" dirty="0"/>
        </a:p>
      </dgm:t>
    </dgm:pt>
    <dgm:pt modelId="{D45D94EB-A6B5-442F-A364-2B56CB099465}" type="parTrans" cxnId="{C09DD0B1-0C82-4066-9732-DA27623DB72C}">
      <dgm:prSet/>
      <dgm:spPr/>
      <dgm:t>
        <a:bodyPr/>
        <a:lstStyle/>
        <a:p>
          <a:endParaRPr lang="en-US"/>
        </a:p>
      </dgm:t>
    </dgm:pt>
    <dgm:pt modelId="{D75F4EA7-66C6-4756-A961-7EE49F6C9791}" type="sibTrans" cxnId="{C09DD0B1-0C82-4066-9732-DA27623DB72C}">
      <dgm:prSet/>
      <dgm:spPr/>
      <dgm:t>
        <a:bodyPr/>
        <a:lstStyle/>
        <a:p>
          <a:endParaRPr lang="en-US"/>
        </a:p>
      </dgm:t>
    </dgm:pt>
    <dgm:pt modelId="{F5025980-0FAB-43C3-86B9-191788E784B0}">
      <dgm:prSet phldrT="[Text]"/>
      <dgm:spPr/>
      <dgm:t>
        <a:bodyPr/>
        <a:lstStyle/>
        <a:p>
          <a:r>
            <a:rPr lang="en-US" dirty="0"/>
            <a:t>Audit Internal</a:t>
          </a:r>
        </a:p>
      </dgm:t>
    </dgm:pt>
    <dgm:pt modelId="{6FF8B009-2003-4E1F-85E1-9EAB780E3959}" type="parTrans" cxnId="{7BD35C33-273D-4363-8D49-C3489FD03A58}">
      <dgm:prSet/>
      <dgm:spPr/>
      <dgm:t>
        <a:bodyPr/>
        <a:lstStyle/>
        <a:p>
          <a:endParaRPr lang="en-US"/>
        </a:p>
      </dgm:t>
    </dgm:pt>
    <dgm:pt modelId="{CC468BB1-F13C-4ABD-B5C7-BBB3D3ABA687}" type="sibTrans" cxnId="{7BD35C33-273D-4363-8D49-C3489FD03A58}">
      <dgm:prSet/>
      <dgm:spPr/>
      <dgm:t>
        <a:bodyPr/>
        <a:lstStyle/>
        <a:p>
          <a:endParaRPr lang="en-US"/>
        </a:p>
      </dgm:t>
    </dgm:pt>
    <dgm:pt modelId="{D8CE2770-95E8-4587-BAC9-46F19A80D67F}">
      <dgm:prSet phldrT="[Text]"/>
      <dgm:spPr/>
      <dgm:t>
        <a:bodyPr/>
        <a:lstStyle/>
        <a:p>
          <a:r>
            <a:rPr lang="en-US" dirty="0" err="1"/>
            <a:t>Tinjauan</a:t>
          </a:r>
          <a:r>
            <a:rPr lang="en-US" dirty="0"/>
            <a:t> </a:t>
          </a:r>
          <a:r>
            <a:rPr lang="en-US" dirty="0" err="1"/>
            <a:t>Manajemen</a:t>
          </a:r>
          <a:endParaRPr lang="en-US" dirty="0"/>
        </a:p>
      </dgm:t>
    </dgm:pt>
    <dgm:pt modelId="{E8CA5C30-A05E-4760-A885-A367610D4F3A}" type="parTrans" cxnId="{2B410EBB-8C44-4660-8083-529C668293B0}">
      <dgm:prSet/>
      <dgm:spPr/>
      <dgm:t>
        <a:bodyPr/>
        <a:lstStyle/>
        <a:p>
          <a:endParaRPr lang="en-US"/>
        </a:p>
      </dgm:t>
    </dgm:pt>
    <dgm:pt modelId="{C759F079-90D6-490C-AACA-0FBFA94202E4}" type="sibTrans" cxnId="{2B410EBB-8C44-4660-8083-529C668293B0}">
      <dgm:prSet/>
      <dgm:spPr/>
      <dgm:t>
        <a:bodyPr/>
        <a:lstStyle/>
        <a:p>
          <a:endParaRPr lang="en-US"/>
        </a:p>
      </dgm:t>
    </dgm:pt>
    <dgm:pt modelId="{6B39267F-0E02-4492-BC5C-F5E80A5CB6A5}" type="pres">
      <dgm:prSet presAssocID="{F8156D66-2F3B-4D42-9CB4-B3EBAC1CF943}" presName="Name0" presStyleCnt="0">
        <dgm:presLayoutVars>
          <dgm:chMax/>
          <dgm:chPref/>
          <dgm:dir/>
        </dgm:presLayoutVars>
      </dgm:prSet>
      <dgm:spPr/>
    </dgm:pt>
    <dgm:pt modelId="{EC29C661-F19D-4991-89FA-371070FA83E5}" type="pres">
      <dgm:prSet presAssocID="{1BB0BCAE-F287-4F03-AA6C-B2C82104F51E}" presName="parenttextcomposite" presStyleCnt="0"/>
      <dgm:spPr/>
    </dgm:pt>
    <dgm:pt modelId="{5930E2B6-5086-4BE7-93A9-7F431B548D35}" type="pres">
      <dgm:prSet presAssocID="{1BB0BCAE-F287-4F03-AA6C-B2C82104F51E}" presName="parenttext" presStyleLbl="revTx" presStyleIdx="0" presStyleCnt="3">
        <dgm:presLayoutVars>
          <dgm:chMax/>
          <dgm:chPref val="2"/>
          <dgm:bulletEnabled val="1"/>
        </dgm:presLayoutVars>
      </dgm:prSet>
      <dgm:spPr/>
    </dgm:pt>
    <dgm:pt modelId="{061555E6-FBA4-4743-BE5B-69B2421AED3D}" type="pres">
      <dgm:prSet presAssocID="{1BB0BCAE-F287-4F03-AA6C-B2C82104F51E}" presName="parallelogramComposite" presStyleCnt="0"/>
      <dgm:spPr/>
    </dgm:pt>
    <dgm:pt modelId="{9BC20C35-DE5F-4C38-B322-B571BAEC5312}" type="pres">
      <dgm:prSet presAssocID="{1BB0BCAE-F287-4F03-AA6C-B2C82104F51E}" presName="parallelogram1" presStyleLbl="alignNode1" presStyleIdx="0" presStyleCnt="21"/>
      <dgm:spPr/>
    </dgm:pt>
    <dgm:pt modelId="{AD46923D-0668-4020-9835-03635759C631}" type="pres">
      <dgm:prSet presAssocID="{1BB0BCAE-F287-4F03-AA6C-B2C82104F51E}" presName="parallelogram2" presStyleLbl="alignNode1" presStyleIdx="1" presStyleCnt="21"/>
      <dgm:spPr/>
    </dgm:pt>
    <dgm:pt modelId="{74E4D951-C5FC-4363-898A-A1613E1485EE}" type="pres">
      <dgm:prSet presAssocID="{1BB0BCAE-F287-4F03-AA6C-B2C82104F51E}" presName="parallelogram3" presStyleLbl="alignNode1" presStyleIdx="2" presStyleCnt="21"/>
      <dgm:spPr/>
    </dgm:pt>
    <dgm:pt modelId="{5A56F95B-C8CA-4323-A5BF-05184CD2E3A5}" type="pres">
      <dgm:prSet presAssocID="{1BB0BCAE-F287-4F03-AA6C-B2C82104F51E}" presName="parallelogram4" presStyleLbl="alignNode1" presStyleIdx="3" presStyleCnt="21"/>
      <dgm:spPr/>
    </dgm:pt>
    <dgm:pt modelId="{C8A99F09-C028-471D-B8E2-07E78CE7D6C8}" type="pres">
      <dgm:prSet presAssocID="{1BB0BCAE-F287-4F03-AA6C-B2C82104F51E}" presName="parallelogram5" presStyleLbl="alignNode1" presStyleIdx="4" presStyleCnt="21"/>
      <dgm:spPr/>
    </dgm:pt>
    <dgm:pt modelId="{44457D32-CE9A-4160-A12C-458BD0A687C4}" type="pres">
      <dgm:prSet presAssocID="{1BB0BCAE-F287-4F03-AA6C-B2C82104F51E}" presName="parallelogram6" presStyleLbl="alignNode1" presStyleIdx="5" presStyleCnt="21"/>
      <dgm:spPr/>
    </dgm:pt>
    <dgm:pt modelId="{02B59D12-BB34-4CF3-8D51-A57261A896D3}" type="pres">
      <dgm:prSet presAssocID="{1BB0BCAE-F287-4F03-AA6C-B2C82104F51E}" presName="parallelogram7" presStyleLbl="alignNode1" presStyleIdx="6" presStyleCnt="21"/>
      <dgm:spPr/>
    </dgm:pt>
    <dgm:pt modelId="{18C42695-E2E5-4B84-B537-B2E2E4F93932}" type="pres">
      <dgm:prSet presAssocID="{D75F4EA7-66C6-4756-A961-7EE49F6C9791}" presName="sibTrans" presStyleCnt="0"/>
      <dgm:spPr/>
    </dgm:pt>
    <dgm:pt modelId="{1D4A7142-3CDF-4921-BC4C-B84C04D77153}" type="pres">
      <dgm:prSet presAssocID="{F5025980-0FAB-43C3-86B9-191788E784B0}" presName="parenttextcomposite" presStyleCnt="0"/>
      <dgm:spPr/>
    </dgm:pt>
    <dgm:pt modelId="{8751C994-05E2-495A-8381-2EDFB73D8D3E}" type="pres">
      <dgm:prSet presAssocID="{F5025980-0FAB-43C3-86B9-191788E784B0}" presName="parenttext" presStyleLbl="revTx" presStyleIdx="1" presStyleCnt="3">
        <dgm:presLayoutVars>
          <dgm:chMax/>
          <dgm:chPref val="2"/>
          <dgm:bulletEnabled val="1"/>
        </dgm:presLayoutVars>
      </dgm:prSet>
      <dgm:spPr/>
    </dgm:pt>
    <dgm:pt modelId="{9BD6241F-59AA-41E4-BCD2-9C68D2CFDC1F}" type="pres">
      <dgm:prSet presAssocID="{F5025980-0FAB-43C3-86B9-191788E784B0}" presName="parallelogramComposite" presStyleCnt="0"/>
      <dgm:spPr/>
    </dgm:pt>
    <dgm:pt modelId="{B10D6D20-D0E8-47F5-BF0B-0CBCD87E3419}" type="pres">
      <dgm:prSet presAssocID="{F5025980-0FAB-43C3-86B9-191788E784B0}" presName="parallelogram1" presStyleLbl="alignNode1" presStyleIdx="7" presStyleCnt="21"/>
      <dgm:spPr/>
    </dgm:pt>
    <dgm:pt modelId="{17B7083D-208C-422B-845C-D3E051372C84}" type="pres">
      <dgm:prSet presAssocID="{F5025980-0FAB-43C3-86B9-191788E784B0}" presName="parallelogram2" presStyleLbl="alignNode1" presStyleIdx="8" presStyleCnt="21"/>
      <dgm:spPr/>
    </dgm:pt>
    <dgm:pt modelId="{3D7F7484-39C8-4501-8C0B-89CC294BF8F1}" type="pres">
      <dgm:prSet presAssocID="{F5025980-0FAB-43C3-86B9-191788E784B0}" presName="parallelogram3" presStyleLbl="alignNode1" presStyleIdx="9" presStyleCnt="21"/>
      <dgm:spPr/>
    </dgm:pt>
    <dgm:pt modelId="{6569E14B-0F5B-4C69-8575-FA690AAACFD7}" type="pres">
      <dgm:prSet presAssocID="{F5025980-0FAB-43C3-86B9-191788E784B0}" presName="parallelogram4" presStyleLbl="alignNode1" presStyleIdx="10" presStyleCnt="21"/>
      <dgm:spPr/>
    </dgm:pt>
    <dgm:pt modelId="{76A712DF-28CD-45E8-9A8C-C7F771F4B7D3}" type="pres">
      <dgm:prSet presAssocID="{F5025980-0FAB-43C3-86B9-191788E784B0}" presName="parallelogram5" presStyleLbl="alignNode1" presStyleIdx="11" presStyleCnt="21"/>
      <dgm:spPr/>
    </dgm:pt>
    <dgm:pt modelId="{6140E9BB-0A05-4B3F-B40A-281C813E6834}" type="pres">
      <dgm:prSet presAssocID="{F5025980-0FAB-43C3-86B9-191788E784B0}" presName="parallelogram6" presStyleLbl="alignNode1" presStyleIdx="12" presStyleCnt="21"/>
      <dgm:spPr/>
    </dgm:pt>
    <dgm:pt modelId="{2ADBA669-1BC0-4E9C-8272-A6DDE728E469}" type="pres">
      <dgm:prSet presAssocID="{F5025980-0FAB-43C3-86B9-191788E784B0}" presName="parallelogram7" presStyleLbl="alignNode1" presStyleIdx="13" presStyleCnt="21"/>
      <dgm:spPr/>
    </dgm:pt>
    <dgm:pt modelId="{4859A40A-EA56-4650-B814-C26EA1A3C9A8}" type="pres">
      <dgm:prSet presAssocID="{CC468BB1-F13C-4ABD-B5C7-BBB3D3ABA687}" presName="sibTrans" presStyleCnt="0"/>
      <dgm:spPr/>
    </dgm:pt>
    <dgm:pt modelId="{E0BCB248-CC83-48E2-9D82-FB6301EB1F21}" type="pres">
      <dgm:prSet presAssocID="{D8CE2770-95E8-4587-BAC9-46F19A80D67F}" presName="parenttextcomposite" presStyleCnt="0"/>
      <dgm:spPr/>
    </dgm:pt>
    <dgm:pt modelId="{D8030F3B-6158-4B9B-9BD2-3C8BF1B7A262}" type="pres">
      <dgm:prSet presAssocID="{D8CE2770-95E8-4587-BAC9-46F19A80D67F}" presName="parenttext" presStyleLbl="revTx" presStyleIdx="2" presStyleCnt="3">
        <dgm:presLayoutVars>
          <dgm:chMax/>
          <dgm:chPref val="2"/>
          <dgm:bulletEnabled val="1"/>
        </dgm:presLayoutVars>
      </dgm:prSet>
      <dgm:spPr/>
    </dgm:pt>
    <dgm:pt modelId="{F1D9FB52-58F9-46A9-80D2-025E32BA3586}" type="pres">
      <dgm:prSet presAssocID="{D8CE2770-95E8-4587-BAC9-46F19A80D67F}" presName="parallelogramComposite" presStyleCnt="0"/>
      <dgm:spPr/>
    </dgm:pt>
    <dgm:pt modelId="{33228E7A-4245-4753-BD70-0623EC270F69}" type="pres">
      <dgm:prSet presAssocID="{D8CE2770-95E8-4587-BAC9-46F19A80D67F}" presName="parallelogram1" presStyleLbl="alignNode1" presStyleIdx="14" presStyleCnt="21"/>
      <dgm:spPr/>
    </dgm:pt>
    <dgm:pt modelId="{7950CDDC-1173-4445-B338-514620EA451A}" type="pres">
      <dgm:prSet presAssocID="{D8CE2770-95E8-4587-BAC9-46F19A80D67F}" presName="parallelogram2" presStyleLbl="alignNode1" presStyleIdx="15" presStyleCnt="21"/>
      <dgm:spPr/>
    </dgm:pt>
    <dgm:pt modelId="{52D6E92F-1B9B-436E-86FA-3C64BEABDA69}" type="pres">
      <dgm:prSet presAssocID="{D8CE2770-95E8-4587-BAC9-46F19A80D67F}" presName="parallelogram3" presStyleLbl="alignNode1" presStyleIdx="16" presStyleCnt="21"/>
      <dgm:spPr/>
    </dgm:pt>
    <dgm:pt modelId="{C3267D66-3556-4CA5-94ED-15B58B5BC41B}" type="pres">
      <dgm:prSet presAssocID="{D8CE2770-95E8-4587-BAC9-46F19A80D67F}" presName="parallelogram4" presStyleLbl="alignNode1" presStyleIdx="17" presStyleCnt="21"/>
      <dgm:spPr/>
    </dgm:pt>
    <dgm:pt modelId="{BA643235-7B27-4296-A658-72150F3527A8}" type="pres">
      <dgm:prSet presAssocID="{D8CE2770-95E8-4587-BAC9-46F19A80D67F}" presName="parallelogram5" presStyleLbl="alignNode1" presStyleIdx="18" presStyleCnt="21"/>
      <dgm:spPr/>
    </dgm:pt>
    <dgm:pt modelId="{C38712EF-4B84-4225-8901-66A765C27004}" type="pres">
      <dgm:prSet presAssocID="{D8CE2770-95E8-4587-BAC9-46F19A80D67F}" presName="parallelogram6" presStyleLbl="alignNode1" presStyleIdx="19" presStyleCnt="21"/>
      <dgm:spPr/>
    </dgm:pt>
    <dgm:pt modelId="{3C574AA9-CAB0-49FF-A8B0-E076001D2C39}" type="pres">
      <dgm:prSet presAssocID="{D8CE2770-95E8-4587-BAC9-46F19A80D67F}" presName="parallelogram7" presStyleLbl="alignNode1" presStyleIdx="20" presStyleCnt="21"/>
      <dgm:spPr/>
    </dgm:pt>
  </dgm:ptLst>
  <dgm:cxnLst>
    <dgm:cxn modelId="{BDF70229-9494-453A-B8EB-CC6EFA76F995}" type="presOf" srcId="{1BB0BCAE-F287-4F03-AA6C-B2C82104F51E}" destId="{5930E2B6-5086-4BE7-93A9-7F431B548D35}" srcOrd="0" destOrd="0" presId="urn:microsoft.com/office/officeart/2008/layout/VerticalAccentList"/>
    <dgm:cxn modelId="{7BD35C33-273D-4363-8D49-C3489FD03A58}" srcId="{F8156D66-2F3B-4D42-9CB4-B3EBAC1CF943}" destId="{F5025980-0FAB-43C3-86B9-191788E784B0}" srcOrd="1" destOrd="0" parTransId="{6FF8B009-2003-4E1F-85E1-9EAB780E3959}" sibTransId="{CC468BB1-F13C-4ABD-B5C7-BBB3D3ABA687}"/>
    <dgm:cxn modelId="{281CD841-A155-477A-B521-3024108EB5A2}" type="presOf" srcId="{F5025980-0FAB-43C3-86B9-191788E784B0}" destId="{8751C994-05E2-495A-8381-2EDFB73D8D3E}" srcOrd="0" destOrd="0" presId="urn:microsoft.com/office/officeart/2008/layout/VerticalAccentList"/>
    <dgm:cxn modelId="{22A8196B-0BBE-4151-A081-BD185D59A92A}" type="presOf" srcId="{F8156D66-2F3B-4D42-9CB4-B3EBAC1CF943}" destId="{6B39267F-0E02-4492-BC5C-F5E80A5CB6A5}" srcOrd="0" destOrd="0" presId="urn:microsoft.com/office/officeart/2008/layout/VerticalAccentList"/>
    <dgm:cxn modelId="{C09DD0B1-0C82-4066-9732-DA27623DB72C}" srcId="{F8156D66-2F3B-4D42-9CB4-B3EBAC1CF943}" destId="{1BB0BCAE-F287-4F03-AA6C-B2C82104F51E}" srcOrd="0" destOrd="0" parTransId="{D45D94EB-A6B5-442F-A364-2B56CB099465}" sibTransId="{D75F4EA7-66C6-4756-A961-7EE49F6C9791}"/>
    <dgm:cxn modelId="{2B410EBB-8C44-4660-8083-529C668293B0}" srcId="{F8156D66-2F3B-4D42-9CB4-B3EBAC1CF943}" destId="{D8CE2770-95E8-4587-BAC9-46F19A80D67F}" srcOrd="2" destOrd="0" parTransId="{E8CA5C30-A05E-4760-A885-A367610D4F3A}" sibTransId="{C759F079-90D6-490C-AACA-0FBFA94202E4}"/>
    <dgm:cxn modelId="{BCC4A0EB-B0C2-4AFF-8F27-5AFD16A811A7}" type="presOf" srcId="{D8CE2770-95E8-4587-BAC9-46F19A80D67F}" destId="{D8030F3B-6158-4B9B-9BD2-3C8BF1B7A262}" srcOrd="0" destOrd="0" presId="urn:microsoft.com/office/officeart/2008/layout/VerticalAccentList"/>
    <dgm:cxn modelId="{8E021BC5-D6BF-4DD9-9792-7CF3B0FB4FF6}" type="presParOf" srcId="{6B39267F-0E02-4492-BC5C-F5E80A5CB6A5}" destId="{EC29C661-F19D-4991-89FA-371070FA83E5}" srcOrd="0" destOrd="0" presId="urn:microsoft.com/office/officeart/2008/layout/VerticalAccentList"/>
    <dgm:cxn modelId="{94B2BD75-04AD-4E99-82EF-D940A49BB4D4}" type="presParOf" srcId="{EC29C661-F19D-4991-89FA-371070FA83E5}" destId="{5930E2B6-5086-4BE7-93A9-7F431B548D35}" srcOrd="0" destOrd="0" presId="urn:microsoft.com/office/officeart/2008/layout/VerticalAccentList"/>
    <dgm:cxn modelId="{8A0718F3-4F99-4157-B359-FCE092AA277E}" type="presParOf" srcId="{6B39267F-0E02-4492-BC5C-F5E80A5CB6A5}" destId="{061555E6-FBA4-4743-BE5B-69B2421AED3D}" srcOrd="1" destOrd="0" presId="urn:microsoft.com/office/officeart/2008/layout/VerticalAccentList"/>
    <dgm:cxn modelId="{9BCFC9B4-C2EE-4D10-9E6D-6C95E0339A6A}" type="presParOf" srcId="{061555E6-FBA4-4743-BE5B-69B2421AED3D}" destId="{9BC20C35-DE5F-4C38-B322-B571BAEC5312}" srcOrd="0" destOrd="0" presId="urn:microsoft.com/office/officeart/2008/layout/VerticalAccentList"/>
    <dgm:cxn modelId="{E22E5B54-691F-4AEC-ACDA-6E74C087DDB2}" type="presParOf" srcId="{061555E6-FBA4-4743-BE5B-69B2421AED3D}" destId="{AD46923D-0668-4020-9835-03635759C631}" srcOrd="1" destOrd="0" presId="urn:microsoft.com/office/officeart/2008/layout/VerticalAccentList"/>
    <dgm:cxn modelId="{072BBC12-92B8-43E9-A851-5E6848C9CA6D}" type="presParOf" srcId="{061555E6-FBA4-4743-BE5B-69B2421AED3D}" destId="{74E4D951-C5FC-4363-898A-A1613E1485EE}" srcOrd="2" destOrd="0" presId="urn:microsoft.com/office/officeart/2008/layout/VerticalAccentList"/>
    <dgm:cxn modelId="{390D6047-1FAD-4257-A5CF-682E9198150F}" type="presParOf" srcId="{061555E6-FBA4-4743-BE5B-69B2421AED3D}" destId="{5A56F95B-C8CA-4323-A5BF-05184CD2E3A5}" srcOrd="3" destOrd="0" presId="urn:microsoft.com/office/officeart/2008/layout/VerticalAccentList"/>
    <dgm:cxn modelId="{CD8A4F96-F80B-41E2-B8B1-6151D1113D31}" type="presParOf" srcId="{061555E6-FBA4-4743-BE5B-69B2421AED3D}" destId="{C8A99F09-C028-471D-B8E2-07E78CE7D6C8}" srcOrd="4" destOrd="0" presId="urn:microsoft.com/office/officeart/2008/layout/VerticalAccentList"/>
    <dgm:cxn modelId="{2F9CE996-F712-4500-8050-DB00989C2859}" type="presParOf" srcId="{061555E6-FBA4-4743-BE5B-69B2421AED3D}" destId="{44457D32-CE9A-4160-A12C-458BD0A687C4}" srcOrd="5" destOrd="0" presId="urn:microsoft.com/office/officeart/2008/layout/VerticalAccentList"/>
    <dgm:cxn modelId="{5DE649DD-9866-4560-A3EF-E1DA59EF373E}" type="presParOf" srcId="{061555E6-FBA4-4743-BE5B-69B2421AED3D}" destId="{02B59D12-BB34-4CF3-8D51-A57261A896D3}" srcOrd="6" destOrd="0" presId="urn:microsoft.com/office/officeart/2008/layout/VerticalAccentList"/>
    <dgm:cxn modelId="{710E3B90-3969-4EEC-853B-607AF95CCCB9}" type="presParOf" srcId="{6B39267F-0E02-4492-BC5C-F5E80A5CB6A5}" destId="{18C42695-E2E5-4B84-B537-B2E2E4F93932}" srcOrd="2" destOrd="0" presId="urn:microsoft.com/office/officeart/2008/layout/VerticalAccentList"/>
    <dgm:cxn modelId="{964B204C-7EE6-414C-BA01-E1C58750971A}" type="presParOf" srcId="{6B39267F-0E02-4492-BC5C-F5E80A5CB6A5}" destId="{1D4A7142-3CDF-4921-BC4C-B84C04D77153}" srcOrd="3" destOrd="0" presId="urn:microsoft.com/office/officeart/2008/layout/VerticalAccentList"/>
    <dgm:cxn modelId="{E6CFF660-C722-4A6A-B6D0-9E9466C594BF}" type="presParOf" srcId="{1D4A7142-3CDF-4921-BC4C-B84C04D77153}" destId="{8751C994-05E2-495A-8381-2EDFB73D8D3E}" srcOrd="0" destOrd="0" presId="urn:microsoft.com/office/officeart/2008/layout/VerticalAccentList"/>
    <dgm:cxn modelId="{CE805C9D-F585-4822-861F-A7624100007D}" type="presParOf" srcId="{6B39267F-0E02-4492-BC5C-F5E80A5CB6A5}" destId="{9BD6241F-59AA-41E4-BCD2-9C68D2CFDC1F}" srcOrd="4" destOrd="0" presId="urn:microsoft.com/office/officeart/2008/layout/VerticalAccentList"/>
    <dgm:cxn modelId="{D3338089-D1D8-4D75-961E-8A153541AB0A}" type="presParOf" srcId="{9BD6241F-59AA-41E4-BCD2-9C68D2CFDC1F}" destId="{B10D6D20-D0E8-47F5-BF0B-0CBCD87E3419}" srcOrd="0" destOrd="0" presId="urn:microsoft.com/office/officeart/2008/layout/VerticalAccentList"/>
    <dgm:cxn modelId="{8281A5ED-3613-4760-B83E-B3B8F5B8DAAF}" type="presParOf" srcId="{9BD6241F-59AA-41E4-BCD2-9C68D2CFDC1F}" destId="{17B7083D-208C-422B-845C-D3E051372C84}" srcOrd="1" destOrd="0" presId="urn:microsoft.com/office/officeart/2008/layout/VerticalAccentList"/>
    <dgm:cxn modelId="{771AE2C1-ABFB-4994-BE74-49674FA92565}" type="presParOf" srcId="{9BD6241F-59AA-41E4-BCD2-9C68D2CFDC1F}" destId="{3D7F7484-39C8-4501-8C0B-89CC294BF8F1}" srcOrd="2" destOrd="0" presId="urn:microsoft.com/office/officeart/2008/layout/VerticalAccentList"/>
    <dgm:cxn modelId="{4906DAA4-65F7-476D-ABA5-DED2428E0C2C}" type="presParOf" srcId="{9BD6241F-59AA-41E4-BCD2-9C68D2CFDC1F}" destId="{6569E14B-0F5B-4C69-8575-FA690AAACFD7}" srcOrd="3" destOrd="0" presId="urn:microsoft.com/office/officeart/2008/layout/VerticalAccentList"/>
    <dgm:cxn modelId="{1CFC673E-D499-47BD-BF58-56FC70E2EF5B}" type="presParOf" srcId="{9BD6241F-59AA-41E4-BCD2-9C68D2CFDC1F}" destId="{76A712DF-28CD-45E8-9A8C-C7F771F4B7D3}" srcOrd="4" destOrd="0" presId="urn:microsoft.com/office/officeart/2008/layout/VerticalAccentList"/>
    <dgm:cxn modelId="{2F8C3DD5-3729-4789-AE4A-B86C7E8B29E4}" type="presParOf" srcId="{9BD6241F-59AA-41E4-BCD2-9C68D2CFDC1F}" destId="{6140E9BB-0A05-4B3F-B40A-281C813E6834}" srcOrd="5" destOrd="0" presId="urn:microsoft.com/office/officeart/2008/layout/VerticalAccentList"/>
    <dgm:cxn modelId="{EF25B7F0-B2E1-4829-97F5-EAE1E878E763}" type="presParOf" srcId="{9BD6241F-59AA-41E4-BCD2-9C68D2CFDC1F}" destId="{2ADBA669-1BC0-4E9C-8272-A6DDE728E469}" srcOrd="6" destOrd="0" presId="urn:microsoft.com/office/officeart/2008/layout/VerticalAccentList"/>
    <dgm:cxn modelId="{9BFF1E03-310C-4E61-AA97-6346E11F63DF}" type="presParOf" srcId="{6B39267F-0E02-4492-BC5C-F5E80A5CB6A5}" destId="{4859A40A-EA56-4650-B814-C26EA1A3C9A8}" srcOrd="5" destOrd="0" presId="urn:microsoft.com/office/officeart/2008/layout/VerticalAccentList"/>
    <dgm:cxn modelId="{C7AFA576-6E8A-41F2-A8A6-1388FC989BE1}" type="presParOf" srcId="{6B39267F-0E02-4492-BC5C-F5E80A5CB6A5}" destId="{E0BCB248-CC83-48E2-9D82-FB6301EB1F21}" srcOrd="6" destOrd="0" presId="urn:microsoft.com/office/officeart/2008/layout/VerticalAccentList"/>
    <dgm:cxn modelId="{CD5E8AAC-8897-4707-8CB9-70C1A6AD8B6D}" type="presParOf" srcId="{E0BCB248-CC83-48E2-9D82-FB6301EB1F21}" destId="{D8030F3B-6158-4B9B-9BD2-3C8BF1B7A262}" srcOrd="0" destOrd="0" presId="urn:microsoft.com/office/officeart/2008/layout/VerticalAccentList"/>
    <dgm:cxn modelId="{2A762B51-DC37-4422-ABF6-106F0A527102}" type="presParOf" srcId="{6B39267F-0E02-4492-BC5C-F5E80A5CB6A5}" destId="{F1D9FB52-58F9-46A9-80D2-025E32BA3586}" srcOrd="7" destOrd="0" presId="urn:microsoft.com/office/officeart/2008/layout/VerticalAccentList"/>
    <dgm:cxn modelId="{08A9574B-5DF4-4571-B5AC-02E21F8CA669}" type="presParOf" srcId="{F1D9FB52-58F9-46A9-80D2-025E32BA3586}" destId="{33228E7A-4245-4753-BD70-0623EC270F69}" srcOrd="0" destOrd="0" presId="urn:microsoft.com/office/officeart/2008/layout/VerticalAccentList"/>
    <dgm:cxn modelId="{3B693B38-9B99-45CB-B885-0EEB36070548}" type="presParOf" srcId="{F1D9FB52-58F9-46A9-80D2-025E32BA3586}" destId="{7950CDDC-1173-4445-B338-514620EA451A}" srcOrd="1" destOrd="0" presId="urn:microsoft.com/office/officeart/2008/layout/VerticalAccentList"/>
    <dgm:cxn modelId="{3860455E-E26A-4943-8C9D-4F44B018D66C}" type="presParOf" srcId="{F1D9FB52-58F9-46A9-80D2-025E32BA3586}" destId="{52D6E92F-1B9B-436E-86FA-3C64BEABDA69}" srcOrd="2" destOrd="0" presId="urn:microsoft.com/office/officeart/2008/layout/VerticalAccentList"/>
    <dgm:cxn modelId="{F458197A-6A09-4BD2-8706-840AC2658C27}" type="presParOf" srcId="{F1D9FB52-58F9-46A9-80D2-025E32BA3586}" destId="{C3267D66-3556-4CA5-94ED-15B58B5BC41B}" srcOrd="3" destOrd="0" presId="urn:microsoft.com/office/officeart/2008/layout/VerticalAccentList"/>
    <dgm:cxn modelId="{29C0B1B8-2667-4E54-B72B-B7B7B3BA60B4}" type="presParOf" srcId="{F1D9FB52-58F9-46A9-80D2-025E32BA3586}" destId="{BA643235-7B27-4296-A658-72150F3527A8}" srcOrd="4" destOrd="0" presId="urn:microsoft.com/office/officeart/2008/layout/VerticalAccentList"/>
    <dgm:cxn modelId="{F9CE7084-D52A-4B0A-8C14-2479D79EDAE6}" type="presParOf" srcId="{F1D9FB52-58F9-46A9-80D2-025E32BA3586}" destId="{C38712EF-4B84-4225-8901-66A765C27004}" srcOrd="5" destOrd="0" presId="urn:microsoft.com/office/officeart/2008/layout/VerticalAccentList"/>
    <dgm:cxn modelId="{DC4B30DB-4149-4560-ABE5-25C848B0D648}" type="presParOf" srcId="{F1D9FB52-58F9-46A9-80D2-025E32BA3586}" destId="{3C574AA9-CAB0-49FF-A8B0-E076001D2C39}"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0AB1C-E53D-49E5-987E-3A966D3C2540}">
      <dsp:nvSpPr>
        <dsp:cNvPr id="0" name=""/>
        <dsp:cNvSpPr/>
      </dsp:nvSpPr>
      <dsp:spPr>
        <a:xfrm rot="10800000">
          <a:off x="0" y="0"/>
          <a:ext cx="3363403" cy="498105"/>
        </a:xfrm>
        <a:prstGeom prst="trapezoid">
          <a:avLst>
            <a:gd name="adj" fmla="val 67524"/>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Eliminasi</a:t>
          </a:r>
          <a:endParaRPr lang="en-US" sz="1400" kern="1200" dirty="0">
            <a:solidFill>
              <a:schemeClr val="bg1"/>
            </a:solidFill>
          </a:endParaRPr>
        </a:p>
      </dsp:txBody>
      <dsp:txXfrm rot="-10800000">
        <a:off x="588595" y="0"/>
        <a:ext cx="2186211" cy="498105"/>
      </dsp:txXfrm>
    </dsp:sp>
    <dsp:sp modelId="{224A7509-2ACD-4E40-8E90-F8CF8055122C}">
      <dsp:nvSpPr>
        <dsp:cNvPr id="0" name=""/>
        <dsp:cNvSpPr/>
      </dsp:nvSpPr>
      <dsp:spPr>
        <a:xfrm rot="10800000">
          <a:off x="336340" y="498105"/>
          <a:ext cx="2690722" cy="498105"/>
        </a:xfrm>
        <a:prstGeom prst="trapezoid">
          <a:avLst>
            <a:gd name="adj" fmla="val 67524"/>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Subtitusi</a:t>
          </a:r>
          <a:endParaRPr lang="en-US" sz="1400" kern="1200" dirty="0">
            <a:solidFill>
              <a:schemeClr val="bg1"/>
            </a:solidFill>
          </a:endParaRPr>
        </a:p>
      </dsp:txBody>
      <dsp:txXfrm rot="-10800000">
        <a:off x="807216" y="498105"/>
        <a:ext cx="1748969" cy="498105"/>
      </dsp:txXfrm>
    </dsp:sp>
    <dsp:sp modelId="{DAB86D7B-4E8C-4C80-B261-17EF5728DCE8}">
      <dsp:nvSpPr>
        <dsp:cNvPr id="0" name=""/>
        <dsp:cNvSpPr/>
      </dsp:nvSpPr>
      <dsp:spPr>
        <a:xfrm rot="10800000">
          <a:off x="672680" y="996210"/>
          <a:ext cx="2018041" cy="498105"/>
        </a:xfrm>
        <a:prstGeom prst="trapezoid">
          <a:avLst>
            <a:gd name="adj" fmla="val 67524"/>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Rekayasa</a:t>
          </a:r>
          <a:r>
            <a:rPr lang="en-US" sz="1400" kern="1200" dirty="0">
              <a:solidFill>
                <a:schemeClr val="bg1"/>
              </a:solidFill>
            </a:rPr>
            <a:t> </a:t>
          </a:r>
          <a:r>
            <a:rPr lang="en-US" sz="1400" kern="1200" dirty="0" err="1">
              <a:solidFill>
                <a:schemeClr val="bg1"/>
              </a:solidFill>
            </a:rPr>
            <a:t>Teknik</a:t>
          </a:r>
          <a:endParaRPr lang="en-US" sz="1400" kern="1200" dirty="0">
            <a:solidFill>
              <a:schemeClr val="bg1"/>
            </a:solidFill>
          </a:endParaRPr>
        </a:p>
      </dsp:txBody>
      <dsp:txXfrm rot="-10800000">
        <a:off x="1025837" y="996210"/>
        <a:ext cx="1311727" cy="498105"/>
      </dsp:txXfrm>
    </dsp:sp>
    <dsp:sp modelId="{71DC32BA-7EF2-4E9E-8907-F20513380057}">
      <dsp:nvSpPr>
        <dsp:cNvPr id="0" name=""/>
        <dsp:cNvSpPr/>
      </dsp:nvSpPr>
      <dsp:spPr>
        <a:xfrm rot="10800000">
          <a:off x="1009020" y="1494315"/>
          <a:ext cx="1345361" cy="498105"/>
        </a:xfrm>
        <a:prstGeom prst="trapezoid">
          <a:avLst>
            <a:gd name="adj" fmla="val 67524"/>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rPr>
            <a:t>Administratif</a:t>
          </a:r>
          <a:endParaRPr lang="en-US" sz="1200" kern="1200" dirty="0">
            <a:solidFill>
              <a:schemeClr val="bg1"/>
            </a:solidFill>
          </a:endParaRPr>
        </a:p>
      </dsp:txBody>
      <dsp:txXfrm rot="-10800000">
        <a:off x="1244459" y="1494315"/>
        <a:ext cx="874484" cy="498105"/>
      </dsp:txXfrm>
    </dsp:sp>
    <dsp:sp modelId="{DAF4DE93-13EC-4658-824C-E399296A724A}">
      <dsp:nvSpPr>
        <dsp:cNvPr id="0" name=""/>
        <dsp:cNvSpPr/>
      </dsp:nvSpPr>
      <dsp:spPr>
        <a:xfrm rot="10800000">
          <a:off x="1345361" y="1992420"/>
          <a:ext cx="672680" cy="498105"/>
        </a:xfrm>
        <a:prstGeom prst="trapezoid">
          <a:avLst>
            <a:gd name="adj" fmla="val 67524"/>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APD</a:t>
          </a:r>
        </a:p>
      </dsp:txBody>
      <dsp:txXfrm rot="-10800000">
        <a:off x="1345361" y="1992420"/>
        <a:ext cx="672680" cy="498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07FA-85CE-43C6-A469-B816524C61D6}">
      <dsp:nvSpPr>
        <dsp:cNvPr id="0" name=""/>
        <dsp:cNvSpPr/>
      </dsp:nvSpPr>
      <dsp:spPr>
        <a:xfrm>
          <a:off x="-5729686" y="-877527"/>
          <a:ext cx="6825560" cy="6825560"/>
        </a:xfrm>
        <a:prstGeom prst="blockArc">
          <a:avLst>
            <a:gd name="adj1" fmla="val 18900000"/>
            <a:gd name="adj2" fmla="val 2700000"/>
            <a:gd name="adj3" fmla="val 31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2EC5A-AD83-471D-964C-7E9EC99405E6}">
      <dsp:nvSpPr>
        <dsp:cNvPr id="0" name=""/>
        <dsp:cNvSpPr/>
      </dsp:nvSpPr>
      <dsp:spPr>
        <a:xfrm>
          <a:off x="355695" y="230505"/>
          <a:ext cx="8380752"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Menetapkan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P3K</a:t>
          </a:r>
        </a:p>
      </dsp:txBody>
      <dsp:txXfrm>
        <a:off x="355695" y="230505"/>
        <a:ext cx="8380752" cy="460807"/>
      </dsp:txXfrm>
    </dsp:sp>
    <dsp:sp modelId="{95F4BCEE-8E31-4CBE-B04A-E4BF38E15816}">
      <dsp:nvSpPr>
        <dsp:cNvPr id="0" name=""/>
        <dsp:cNvSpPr/>
      </dsp:nvSpPr>
      <dsp:spPr>
        <a:xfrm>
          <a:off x="67691" y="172904"/>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FA9EFB-A910-4921-A034-E46CBC9A801F}">
      <dsp:nvSpPr>
        <dsp:cNvPr id="0" name=""/>
        <dsp:cNvSpPr/>
      </dsp:nvSpPr>
      <dsp:spPr>
        <a:xfrm>
          <a:off x="772998" y="922122"/>
          <a:ext cx="7963450"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Menyediakan</a:t>
          </a:r>
          <a:r>
            <a:rPr lang="en-US" sz="1300" kern="1200" dirty="0"/>
            <a:t> </a:t>
          </a:r>
          <a:r>
            <a:rPr lang="en-US" sz="1300" kern="1200" dirty="0" err="1"/>
            <a:t>pelatihan</a:t>
          </a:r>
          <a:r>
            <a:rPr lang="en-US" sz="1300" kern="1200" dirty="0"/>
            <a:t> </a:t>
          </a:r>
        </a:p>
      </dsp:txBody>
      <dsp:txXfrm>
        <a:off x="772998" y="922122"/>
        <a:ext cx="7963450" cy="460807"/>
      </dsp:txXfrm>
    </dsp:sp>
    <dsp:sp modelId="{C5E59CB2-BB84-4584-BA8E-FED2BF9B1170}">
      <dsp:nvSpPr>
        <dsp:cNvPr id="0" name=""/>
        <dsp:cNvSpPr/>
      </dsp:nvSpPr>
      <dsp:spPr>
        <a:xfrm>
          <a:off x="484993" y="864521"/>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F082B-AAAC-456C-828C-7D1142B97BFC}">
      <dsp:nvSpPr>
        <dsp:cNvPr id="0" name=""/>
        <dsp:cNvSpPr/>
      </dsp:nvSpPr>
      <dsp:spPr>
        <a:xfrm>
          <a:off x="1001678" y="1613232"/>
          <a:ext cx="7734770" cy="4608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Secara</a:t>
          </a:r>
          <a:r>
            <a:rPr lang="en-US" sz="1300" kern="1200" dirty="0"/>
            <a:t> </a:t>
          </a:r>
          <a:r>
            <a:rPr lang="en-US" sz="1300" kern="1200" dirty="0" err="1"/>
            <a:t>berkala</a:t>
          </a:r>
          <a:r>
            <a:rPr lang="en-US" sz="1300" kern="1200" dirty="0"/>
            <a:t> </a:t>
          </a:r>
          <a:r>
            <a:rPr lang="en-US" sz="1300" kern="1200" dirty="0" err="1"/>
            <a:t>mengadakan</a:t>
          </a:r>
          <a:r>
            <a:rPr lang="en-US" sz="1300" kern="1200" dirty="0"/>
            <a:t> </a:t>
          </a:r>
          <a:r>
            <a:rPr lang="en-US" sz="1300" kern="1200" dirty="0" err="1"/>
            <a:t>simulasi</a:t>
          </a:r>
          <a:r>
            <a:rPr lang="en-US" sz="1300" kern="1200" dirty="0"/>
            <a:t> </a:t>
          </a:r>
          <a:r>
            <a:rPr lang="en-US" sz="1300" kern="1200" dirty="0" err="1"/>
            <a:t>dan</a:t>
          </a:r>
          <a:r>
            <a:rPr lang="en-US" sz="1300" kern="1200" dirty="0"/>
            <a:t> </a:t>
          </a:r>
          <a:r>
            <a:rPr lang="en-US" sz="1300" kern="1200" dirty="0" err="1"/>
            <a:t>pengujian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1001678" y="1613232"/>
        <a:ext cx="7734770" cy="460807"/>
      </dsp:txXfrm>
    </dsp:sp>
    <dsp:sp modelId="{FC75FB52-9530-4241-AEC7-F35521F2084C}">
      <dsp:nvSpPr>
        <dsp:cNvPr id="0" name=""/>
        <dsp:cNvSpPr/>
      </dsp:nvSpPr>
      <dsp:spPr>
        <a:xfrm>
          <a:off x="713673" y="1555631"/>
          <a:ext cx="576009" cy="57600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415E8-32FA-4EBB-B112-1B05BB5A85E7}">
      <dsp:nvSpPr>
        <dsp:cNvPr id="0" name=""/>
        <dsp:cNvSpPr/>
      </dsp:nvSpPr>
      <dsp:spPr>
        <a:xfrm>
          <a:off x="1074693" y="2304849"/>
          <a:ext cx="7661754" cy="460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Evaluasi</a:t>
          </a:r>
          <a:r>
            <a:rPr lang="en-US" sz="1300" kern="1200" dirty="0"/>
            <a:t> </a:t>
          </a:r>
          <a:r>
            <a:rPr lang="en-US" sz="1300" kern="1200" dirty="0" err="1"/>
            <a:t>kinerja</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a:t>
          </a:r>
          <a:r>
            <a:rPr lang="en-US" sz="1300" kern="1200" dirty="0" err="1"/>
            <a:t>setelah</a:t>
          </a:r>
          <a:r>
            <a:rPr lang="en-US" sz="1300" kern="1200" dirty="0"/>
            <a:t> </a:t>
          </a:r>
          <a:r>
            <a:rPr lang="en-US" sz="1300" kern="1200" dirty="0" err="1"/>
            <a:t>terjadi</a:t>
          </a:r>
          <a:r>
            <a:rPr lang="en-US" sz="1300" kern="1200" dirty="0"/>
            <a:t> </a:t>
          </a:r>
          <a:r>
            <a:rPr lang="en-US" sz="1300" kern="1200" dirty="0" err="1"/>
            <a:t>kondisi</a:t>
          </a:r>
          <a:r>
            <a:rPr lang="en-US" sz="1300" kern="1200" dirty="0"/>
            <a:t> </a:t>
          </a:r>
          <a:r>
            <a:rPr lang="en-US" sz="1300" kern="1200" dirty="0" err="1"/>
            <a:t>darurat</a:t>
          </a:r>
          <a:endParaRPr lang="en-US" sz="1300" kern="1200" dirty="0"/>
        </a:p>
      </dsp:txBody>
      <dsp:txXfrm>
        <a:off x="1074693" y="2304849"/>
        <a:ext cx="7661754" cy="460807"/>
      </dsp:txXfrm>
    </dsp:sp>
    <dsp:sp modelId="{856B4D6D-B1DB-48C5-8393-A544D98091A8}">
      <dsp:nvSpPr>
        <dsp:cNvPr id="0" name=""/>
        <dsp:cNvSpPr/>
      </dsp:nvSpPr>
      <dsp:spPr>
        <a:xfrm>
          <a:off x="786689" y="2247248"/>
          <a:ext cx="576009" cy="5760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04F4D9-74B0-4286-85E3-A988CAF8B3AB}">
      <dsp:nvSpPr>
        <dsp:cNvPr id="0" name=""/>
        <dsp:cNvSpPr/>
      </dsp:nvSpPr>
      <dsp:spPr>
        <a:xfrm>
          <a:off x="1001678" y="2996466"/>
          <a:ext cx="7734770" cy="46080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dan</a:t>
          </a:r>
          <a:r>
            <a:rPr lang="en-US" sz="1300" kern="1200" dirty="0"/>
            <a:t> </a:t>
          </a:r>
          <a:r>
            <a:rPr lang="en-US" sz="1300" kern="1200" dirty="0" err="1"/>
            <a:t>menyediakan</a:t>
          </a:r>
          <a:r>
            <a:rPr lang="en-US" sz="1300" kern="1200" dirty="0"/>
            <a:t> </a:t>
          </a:r>
          <a:r>
            <a:rPr lang="en-US" sz="1300" kern="1200" dirty="0" err="1"/>
            <a:t>informasi</a:t>
          </a:r>
          <a:r>
            <a:rPr lang="en-US" sz="1300" kern="1200" dirty="0"/>
            <a:t> </a:t>
          </a:r>
          <a:r>
            <a:rPr lang="en-US" sz="1300" kern="1200" dirty="0" err="1"/>
            <a:t>kepada</a:t>
          </a:r>
          <a:r>
            <a:rPr lang="en-US" sz="1300" kern="1200" dirty="0"/>
            <a:t> </a:t>
          </a:r>
          <a:r>
            <a:rPr lang="en-US" sz="1300" kern="1200" dirty="0" err="1"/>
            <a:t>semua</a:t>
          </a:r>
          <a:r>
            <a:rPr lang="en-US" sz="1300" kern="1200" dirty="0"/>
            <a:t> </a:t>
          </a:r>
          <a:r>
            <a:rPr lang="en-US" sz="1300" kern="1200" dirty="0" err="1"/>
            <a:t>pekerja</a:t>
          </a:r>
          <a:endParaRPr lang="en-US" sz="1300" kern="1200" dirty="0"/>
        </a:p>
      </dsp:txBody>
      <dsp:txXfrm>
        <a:off x="1001678" y="2996466"/>
        <a:ext cx="7734770" cy="460807"/>
      </dsp:txXfrm>
    </dsp:sp>
    <dsp:sp modelId="{D2AEE146-B335-4226-B404-241DC57DB555}">
      <dsp:nvSpPr>
        <dsp:cNvPr id="0" name=""/>
        <dsp:cNvSpPr/>
      </dsp:nvSpPr>
      <dsp:spPr>
        <a:xfrm>
          <a:off x="713673" y="2938865"/>
          <a:ext cx="576009" cy="576009"/>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898D2-043C-4814-A0EB-64349E744D6B}">
      <dsp:nvSpPr>
        <dsp:cNvPr id="0" name=""/>
        <dsp:cNvSpPr/>
      </dsp:nvSpPr>
      <dsp:spPr>
        <a:xfrm>
          <a:off x="772998" y="3687576"/>
          <a:ext cx="7963450"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kepada</a:t>
          </a:r>
          <a:r>
            <a:rPr lang="en-US" sz="1300" kern="1200" dirty="0"/>
            <a:t> </a:t>
          </a:r>
          <a:r>
            <a:rPr lang="en-US" sz="1300" kern="1200" dirty="0" err="1"/>
            <a:t>seluruh</a:t>
          </a:r>
          <a:r>
            <a:rPr lang="en-US" sz="1300" kern="1200" dirty="0"/>
            <a:t> </a:t>
          </a:r>
          <a:r>
            <a:rPr lang="en-US" sz="1300" kern="1200" dirty="0" err="1"/>
            <a:t>kontraktor</a:t>
          </a:r>
          <a:r>
            <a:rPr lang="en-US" sz="1300" kern="1200" dirty="0"/>
            <a:t>, </a:t>
          </a:r>
          <a:r>
            <a:rPr lang="en-US" sz="1300" kern="1200" dirty="0" err="1"/>
            <a:t>tamu</a:t>
          </a:r>
          <a:r>
            <a:rPr lang="en-US" sz="1300" kern="1200" dirty="0"/>
            <a:t>, </a:t>
          </a:r>
          <a:r>
            <a:rPr lang="en-US" sz="1300" kern="1200" dirty="0" err="1"/>
            <a:t>pemadam</a:t>
          </a:r>
          <a:r>
            <a:rPr lang="en-US" sz="1300" kern="1200" dirty="0"/>
            <a:t> </a:t>
          </a:r>
          <a:r>
            <a:rPr lang="en-US" sz="1300" kern="1200" dirty="0" err="1"/>
            <a:t>kebakaran</a:t>
          </a:r>
          <a:r>
            <a:rPr lang="en-US" sz="1300" kern="1200" dirty="0"/>
            <a:t>, </a:t>
          </a:r>
          <a:r>
            <a:rPr lang="en-US" sz="1300" kern="1200" dirty="0" err="1"/>
            <a:t>pihak</a:t>
          </a:r>
          <a:r>
            <a:rPr lang="en-US" sz="1300" kern="1200" dirty="0"/>
            <a:t> </a:t>
          </a:r>
          <a:r>
            <a:rPr lang="en-US" sz="1300" kern="1200" dirty="0" err="1"/>
            <a:t>pemerintah</a:t>
          </a:r>
          <a:r>
            <a:rPr lang="en-US" sz="1300" kern="1200" dirty="0"/>
            <a:t> </a:t>
          </a:r>
          <a:r>
            <a:rPr lang="en-US" sz="1300" kern="1200" dirty="0" err="1"/>
            <a:t>dan</a:t>
          </a:r>
          <a:r>
            <a:rPr lang="en-US" sz="1300" kern="1200" dirty="0"/>
            <a:t> </a:t>
          </a:r>
          <a:r>
            <a:rPr lang="en-US" sz="1300" kern="1200" dirty="0" err="1"/>
            <a:t>masyarakat</a:t>
          </a:r>
          <a:r>
            <a:rPr lang="en-US" sz="1300" kern="1200" dirty="0"/>
            <a:t> </a:t>
          </a:r>
          <a:r>
            <a:rPr lang="en-US" sz="1300" kern="1200" dirty="0" err="1"/>
            <a:t>sekitar</a:t>
          </a:r>
          <a:endParaRPr lang="en-US" sz="1300" kern="1200" dirty="0"/>
        </a:p>
      </dsp:txBody>
      <dsp:txXfrm>
        <a:off x="772998" y="3687576"/>
        <a:ext cx="7963450" cy="460807"/>
      </dsp:txXfrm>
    </dsp:sp>
    <dsp:sp modelId="{15A5304F-95A1-48C5-9399-E8AFEAEC9ABD}">
      <dsp:nvSpPr>
        <dsp:cNvPr id="0" name=""/>
        <dsp:cNvSpPr/>
      </dsp:nvSpPr>
      <dsp:spPr>
        <a:xfrm>
          <a:off x="484993" y="3629975"/>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F0828-5FC6-4240-8E3B-6DD6CD2B8BDA}">
      <dsp:nvSpPr>
        <dsp:cNvPr id="0" name=""/>
        <dsp:cNvSpPr/>
      </dsp:nvSpPr>
      <dsp:spPr>
        <a:xfrm>
          <a:off x="355695" y="4379193"/>
          <a:ext cx="8380752"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Mempertimbangkan</a:t>
          </a:r>
          <a:r>
            <a:rPr lang="en-US" sz="1300" kern="1200" dirty="0"/>
            <a:t> </a:t>
          </a:r>
          <a:r>
            <a:rPr lang="en-US" sz="1300" kern="1200" dirty="0" err="1"/>
            <a:t>pihak</a:t>
          </a:r>
          <a:r>
            <a:rPr lang="en-US" sz="1300" kern="1200" dirty="0"/>
            <a:t> </a:t>
          </a:r>
          <a:r>
            <a:rPr lang="en-US" sz="1300" kern="1200" dirty="0" err="1"/>
            <a:t>berkepentingan</a:t>
          </a:r>
          <a:r>
            <a:rPr lang="en-US" sz="1300" kern="1200" dirty="0"/>
            <a:t> lain </a:t>
          </a:r>
          <a:r>
            <a:rPr lang="en-US" sz="1300" kern="1200" dirty="0" err="1"/>
            <a:t>didalam</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355695" y="4379193"/>
        <a:ext cx="8380752" cy="460807"/>
      </dsp:txXfrm>
    </dsp:sp>
    <dsp:sp modelId="{AEDAE08E-691A-4031-A763-BD44B310A11C}">
      <dsp:nvSpPr>
        <dsp:cNvPr id="0" name=""/>
        <dsp:cNvSpPr/>
      </dsp:nvSpPr>
      <dsp:spPr>
        <a:xfrm>
          <a:off x="67691" y="4321592"/>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E2B6-5086-4BE7-93A9-7F431B548D35}">
      <dsp:nvSpPr>
        <dsp:cNvPr id="0" name=""/>
        <dsp:cNvSpPr/>
      </dsp:nvSpPr>
      <dsp:spPr>
        <a:xfrm>
          <a:off x="411479" y="156087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Pemantauan</a:t>
          </a:r>
          <a:r>
            <a:rPr lang="en-US" sz="2500" kern="1200" dirty="0"/>
            <a:t>, </a:t>
          </a:r>
          <a:r>
            <a:rPr lang="en-US" sz="2500" kern="1200" dirty="0" err="1"/>
            <a:t>Pengukuran</a:t>
          </a:r>
          <a:r>
            <a:rPr lang="en-US" sz="2500" kern="1200" dirty="0"/>
            <a:t>, </a:t>
          </a:r>
          <a:r>
            <a:rPr lang="en-US" sz="2500" kern="1200" dirty="0" err="1"/>
            <a:t>Analisis</a:t>
          </a:r>
          <a:r>
            <a:rPr lang="en-US" sz="2500" kern="1200" dirty="0"/>
            <a:t> </a:t>
          </a:r>
          <a:r>
            <a:rPr lang="en-US" sz="2500" kern="1200" dirty="0" err="1"/>
            <a:t>dan</a:t>
          </a:r>
          <a:r>
            <a:rPr lang="en-US" sz="2500" kern="1200" dirty="0"/>
            <a:t> </a:t>
          </a:r>
          <a:r>
            <a:rPr lang="en-US" sz="2500" kern="1200" dirty="0" err="1"/>
            <a:t>Evaluasi</a:t>
          </a:r>
          <a:r>
            <a:rPr lang="en-US" sz="2500" kern="1200" dirty="0"/>
            <a:t> </a:t>
          </a:r>
          <a:r>
            <a:rPr lang="en-US" sz="2500" kern="1200" dirty="0" err="1"/>
            <a:t>Kinerja</a:t>
          </a:r>
          <a:endParaRPr lang="en-US" sz="2500" kern="1200" dirty="0"/>
        </a:p>
      </dsp:txBody>
      <dsp:txXfrm>
        <a:off x="411479" y="1560874"/>
        <a:ext cx="7406640" cy="673330"/>
      </dsp:txXfrm>
    </dsp:sp>
    <dsp:sp modelId="{9BC20C35-DE5F-4C38-B322-B571BAEC5312}">
      <dsp:nvSpPr>
        <dsp:cNvPr id="0" name=""/>
        <dsp:cNvSpPr/>
      </dsp:nvSpPr>
      <dsp:spPr>
        <a:xfrm>
          <a:off x="411479" y="2234205"/>
          <a:ext cx="987552" cy="164592"/>
        </a:xfrm>
        <a:prstGeom prst="parallelogram">
          <a:avLst>
            <a:gd name="adj" fmla="val 14084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6923D-0668-4020-9835-03635759C631}">
      <dsp:nvSpPr>
        <dsp:cNvPr id="0" name=""/>
        <dsp:cNvSpPr/>
      </dsp:nvSpPr>
      <dsp:spPr>
        <a:xfrm>
          <a:off x="1456639" y="2234205"/>
          <a:ext cx="987552" cy="164592"/>
        </a:xfrm>
        <a:prstGeom prst="parallelogram">
          <a:avLst>
            <a:gd name="adj" fmla="val 140840"/>
          </a:avLst>
        </a:prstGeom>
        <a:solidFill>
          <a:schemeClr val="accent4">
            <a:hueOff val="-223238"/>
            <a:satOff val="1345"/>
            <a:lumOff val="108"/>
            <a:alphaOff val="0"/>
          </a:schemeClr>
        </a:solidFill>
        <a:ln w="25400" cap="flat" cmpd="sng" algn="ctr">
          <a:solidFill>
            <a:schemeClr val="accent4">
              <a:hueOff val="-223238"/>
              <a:satOff val="1345"/>
              <a:lumOff val="1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4D951-C5FC-4363-898A-A1613E1485EE}">
      <dsp:nvSpPr>
        <dsp:cNvPr id="0" name=""/>
        <dsp:cNvSpPr/>
      </dsp:nvSpPr>
      <dsp:spPr>
        <a:xfrm>
          <a:off x="2501798" y="2234205"/>
          <a:ext cx="987552" cy="164592"/>
        </a:xfrm>
        <a:prstGeom prst="parallelogram">
          <a:avLst>
            <a:gd name="adj" fmla="val 140840"/>
          </a:avLst>
        </a:prstGeom>
        <a:solidFill>
          <a:schemeClr val="accent4">
            <a:hueOff val="-446477"/>
            <a:satOff val="2690"/>
            <a:lumOff val="216"/>
            <a:alphaOff val="0"/>
          </a:schemeClr>
        </a:solidFill>
        <a:ln w="25400" cap="flat" cmpd="sng" algn="ctr">
          <a:solidFill>
            <a:schemeClr val="accent4">
              <a:hueOff val="-446477"/>
              <a:satOff val="2690"/>
              <a:lumOff val="21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6F95B-C8CA-4323-A5BF-05184CD2E3A5}">
      <dsp:nvSpPr>
        <dsp:cNvPr id="0" name=""/>
        <dsp:cNvSpPr/>
      </dsp:nvSpPr>
      <dsp:spPr>
        <a:xfrm>
          <a:off x="3546957" y="2234205"/>
          <a:ext cx="987552" cy="164592"/>
        </a:xfrm>
        <a:prstGeom prst="parallelogram">
          <a:avLst>
            <a:gd name="adj" fmla="val 140840"/>
          </a:avLst>
        </a:prstGeom>
        <a:solidFill>
          <a:schemeClr val="accent4">
            <a:hueOff val="-669715"/>
            <a:satOff val="4035"/>
            <a:lumOff val="323"/>
            <a:alphaOff val="0"/>
          </a:schemeClr>
        </a:solidFill>
        <a:ln w="25400" cap="flat" cmpd="sng" algn="ctr">
          <a:solidFill>
            <a:schemeClr val="accent4">
              <a:hueOff val="-669715"/>
              <a:satOff val="4035"/>
              <a:lumOff val="3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99F09-C028-471D-B8E2-07E78CE7D6C8}">
      <dsp:nvSpPr>
        <dsp:cNvPr id="0" name=""/>
        <dsp:cNvSpPr/>
      </dsp:nvSpPr>
      <dsp:spPr>
        <a:xfrm>
          <a:off x="4592116" y="2234205"/>
          <a:ext cx="987552" cy="164592"/>
        </a:xfrm>
        <a:prstGeom prst="parallelogram">
          <a:avLst>
            <a:gd name="adj" fmla="val 140840"/>
          </a:avLst>
        </a:prstGeom>
        <a:solidFill>
          <a:schemeClr val="accent4">
            <a:hueOff val="-892954"/>
            <a:satOff val="5380"/>
            <a:lumOff val="431"/>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457D32-CE9A-4160-A12C-458BD0A687C4}">
      <dsp:nvSpPr>
        <dsp:cNvPr id="0" name=""/>
        <dsp:cNvSpPr/>
      </dsp:nvSpPr>
      <dsp:spPr>
        <a:xfrm>
          <a:off x="5637276" y="2234205"/>
          <a:ext cx="987552" cy="164592"/>
        </a:xfrm>
        <a:prstGeom prst="parallelogram">
          <a:avLst>
            <a:gd name="adj" fmla="val 14084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59D12-BB34-4CF3-8D51-A57261A896D3}">
      <dsp:nvSpPr>
        <dsp:cNvPr id="0" name=""/>
        <dsp:cNvSpPr/>
      </dsp:nvSpPr>
      <dsp:spPr>
        <a:xfrm>
          <a:off x="6682435" y="2234205"/>
          <a:ext cx="987552" cy="164592"/>
        </a:xfrm>
        <a:prstGeom prst="parallelogram">
          <a:avLst>
            <a:gd name="adj" fmla="val 140840"/>
          </a:avLst>
        </a:prstGeom>
        <a:solidFill>
          <a:schemeClr val="accent4">
            <a:hueOff val="-1339431"/>
            <a:satOff val="8070"/>
            <a:lumOff val="647"/>
            <a:alphaOff val="0"/>
          </a:schemeClr>
        </a:solidFill>
        <a:ln w="25400" cap="flat" cmpd="sng" algn="ctr">
          <a:solidFill>
            <a:schemeClr val="accent4">
              <a:hueOff val="-1339431"/>
              <a:satOff val="8070"/>
              <a:lumOff val="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1C994-05E2-495A-8381-2EDFB73D8D3E}">
      <dsp:nvSpPr>
        <dsp:cNvPr id="0" name=""/>
        <dsp:cNvSpPr/>
      </dsp:nvSpPr>
      <dsp:spPr>
        <a:xfrm>
          <a:off x="411479" y="251620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a:t>Audit Internal</a:t>
          </a:r>
        </a:p>
      </dsp:txBody>
      <dsp:txXfrm>
        <a:off x="411479" y="2516204"/>
        <a:ext cx="7406640" cy="673330"/>
      </dsp:txXfrm>
    </dsp:sp>
    <dsp:sp modelId="{B10D6D20-D0E8-47F5-BF0B-0CBCD87E3419}">
      <dsp:nvSpPr>
        <dsp:cNvPr id="0" name=""/>
        <dsp:cNvSpPr/>
      </dsp:nvSpPr>
      <dsp:spPr>
        <a:xfrm>
          <a:off x="411479" y="3189535"/>
          <a:ext cx="987552" cy="164592"/>
        </a:xfrm>
        <a:prstGeom prst="parallelogram">
          <a:avLst>
            <a:gd name="adj" fmla="val 140840"/>
          </a:avLst>
        </a:prstGeom>
        <a:solidFill>
          <a:schemeClr val="accent4">
            <a:hueOff val="-1562669"/>
            <a:satOff val="9415"/>
            <a:lumOff val="755"/>
            <a:alphaOff val="0"/>
          </a:schemeClr>
        </a:solidFill>
        <a:ln w="25400" cap="flat" cmpd="sng" algn="ctr">
          <a:solidFill>
            <a:schemeClr val="accent4">
              <a:hueOff val="-1562669"/>
              <a:satOff val="9415"/>
              <a:lumOff val="7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7083D-208C-422B-845C-D3E051372C84}">
      <dsp:nvSpPr>
        <dsp:cNvPr id="0" name=""/>
        <dsp:cNvSpPr/>
      </dsp:nvSpPr>
      <dsp:spPr>
        <a:xfrm>
          <a:off x="1456639" y="3189535"/>
          <a:ext cx="987552" cy="164592"/>
        </a:xfrm>
        <a:prstGeom prst="parallelogram">
          <a:avLst>
            <a:gd name="adj" fmla="val 140840"/>
          </a:avLst>
        </a:prstGeom>
        <a:solidFill>
          <a:schemeClr val="accent4">
            <a:hueOff val="-1785908"/>
            <a:satOff val="10760"/>
            <a:lumOff val="862"/>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F7484-39C8-4501-8C0B-89CC294BF8F1}">
      <dsp:nvSpPr>
        <dsp:cNvPr id="0" name=""/>
        <dsp:cNvSpPr/>
      </dsp:nvSpPr>
      <dsp:spPr>
        <a:xfrm>
          <a:off x="2501798" y="3189535"/>
          <a:ext cx="987552" cy="164592"/>
        </a:xfrm>
        <a:prstGeom prst="parallelogram">
          <a:avLst>
            <a:gd name="adj" fmla="val 140840"/>
          </a:avLst>
        </a:prstGeom>
        <a:solidFill>
          <a:schemeClr val="accent4">
            <a:hueOff val="-2009146"/>
            <a:satOff val="12105"/>
            <a:lumOff val="970"/>
            <a:alphaOff val="0"/>
          </a:schemeClr>
        </a:solidFill>
        <a:ln w="25400" cap="flat" cmpd="sng" algn="ctr">
          <a:solidFill>
            <a:schemeClr val="accent4">
              <a:hueOff val="-2009146"/>
              <a:satOff val="12105"/>
              <a:lumOff val="9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9E14B-0F5B-4C69-8575-FA690AAACFD7}">
      <dsp:nvSpPr>
        <dsp:cNvPr id="0" name=""/>
        <dsp:cNvSpPr/>
      </dsp:nvSpPr>
      <dsp:spPr>
        <a:xfrm>
          <a:off x="3546957" y="3189535"/>
          <a:ext cx="987552" cy="164592"/>
        </a:xfrm>
        <a:prstGeom prst="parallelogram">
          <a:avLst>
            <a:gd name="adj" fmla="val 14084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712DF-28CD-45E8-9A8C-C7F771F4B7D3}">
      <dsp:nvSpPr>
        <dsp:cNvPr id="0" name=""/>
        <dsp:cNvSpPr/>
      </dsp:nvSpPr>
      <dsp:spPr>
        <a:xfrm>
          <a:off x="4592116" y="3189535"/>
          <a:ext cx="987552" cy="164592"/>
        </a:xfrm>
        <a:prstGeom prst="parallelogram">
          <a:avLst>
            <a:gd name="adj" fmla="val 140840"/>
          </a:avLst>
        </a:prstGeom>
        <a:solidFill>
          <a:schemeClr val="accent4">
            <a:hueOff val="-2455623"/>
            <a:satOff val="14794"/>
            <a:lumOff val="1186"/>
            <a:alphaOff val="0"/>
          </a:schemeClr>
        </a:solidFill>
        <a:ln w="25400" cap="flat" cmpd="sng" algn="ctr">
          <a:solidFill>
            <a:schemeClr val="accent4">
              <a:hueOff val="-2455623"/>
              <a:satOff val="14794"/>
              <a:lumOff val="11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0E9BB-0A05-4B3F-B40A-281C813E6834}">
      <dsp:nvSpPr>
        <dsp:cNvPr id="0" name=""/>
        <dsp:cNvSpPr/>
      </dsp:nvSpPr>
      <dsp:spPr>
        <a:xfrm>
          <a:off x="5637276" y="3189535"/>
          <a:ext cx="987552" cy="164592"/>
        </a:xfrm>
        <a:prstGeom prst="parallelogram">
          <a:avLst>
            <a:gd name="adj" fmla="val 140840"/>
          </a:avLst>
        </a:prstGeom>
        <a:solidFill>
          <a:schemeClr val="accent4">
            <a:hueOff val="-2678862"/>
            <a:satOff val="16139"/>
            <a:lumOff val="1294"/>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BA669-1BC0-4E9C-8272-A6DDE728E469}">
      <dsp:nvSpPr>
        <dsp:cNvPr id="0" name=""/>
        <dsp:cNvSpPr/>
      </dsp:nvSpPr>
      <dsp:spPr>
        <a:xfrm>
          <a:off x="6682435" y="3189535"/>
          <a:ext cx="987552" cy="164592"/>
        </a:xfrm>
        <a:prstGeom prst="parallelogram">
          <a:avLst>
            <a:gd name="adj" fmla="val 140840"/>
          </a:avLst>
        </a:prstGeom>
        <a:solidFill>
          <a:schemeClr val="accent4">
            <a:hueOff val="-2902100"/>
            <a:satOff val="17484"/>
            <a:lumOff val="1401"/>
            <a:alphaOff val="0"/>
          </a:schemeClr>
        </a:solidFill>
        <a:ln w="25400" cap="flat" cmpd="sng" algn="ctr">
          <a:solidFill>
            <a:schemeClr val="accent4">
              <a:hueOff val="-2902100"/>
              <a:satOff val="17484"/>
              <a:lumOff val="14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30F3B-6158-4B9B-9BD2-3C8BF1B7A262}">
      <dsp:nvSpPr>
        <dsp:cNvPr id="0" name=""/>
        <dsp:cNvSpPr/>
      </dsp:nvSpPr>
      <dsp:spPr>
        <a:xfrm>
          <a:off x="411479" y="347153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Tinjauan</a:t>
          </a:r>
          <a:r>
            <a:rPr lang="en-US" sz="2500" kern="1200" dirty="0"/>
            <a:t> </a:t>
          </a:r>
          <a:r>
            <a:rPr lang="en-US" sz="2500" kern="1200" dirty="0" err="1"/>
            <a:t>Manajemen</a:t>
          </a:r>
          <a:endParaRPr lang="en-US" sz="2500" kern="1200" dirty="0"/>
        </a:p>
      </dsp:txBody>
      <dsp:txXfrm>
        <a:off x="411479" y="3471534"/>
        <a:ext cx="7406640" cy="673330"/>
      </dsp:txXfrm>
    </dsp:sp>
    <dsp:sp modelId="{33228E7A-4245-4753-BD70-0623EC270F69}">
      <dsp:nvSpPr>
        <dsp:cNvPr id="0" name=""/>
        <dsp:cNvSpPr/>
      </dsp:nvSpPr>
      <dsp:spPr>
        <a:xfrm>
          <a:off x="411479" y="4144865"/>
          <a:ext cx="987552" cy="164592"/>
        </a:xfrm>
        <a:prstGeom prst="parallelogram">
          <a:avLst>
            <a:gd name="adj" fmla="val 140840"/>
          </a:avLst>
        </a:prstGeom>
        <a:solidFill>
          <a:schemeClr val="accent4">
            <a:hueOff val="-3125339"/>
            <a:satOff val="18829"/>
            <a:lumOff val="1509"/>
            <a:alphaOff val="0"/>
          </a:schemeClr>
        </a:solidFill>
        <a:ln w="25400" cap="flat" cmpd="sng" algn="ctr">
          <a:solidFill>
            <a:schemeClr val="accent4">
              <a:hueOff val="-3125339"/>
              <a:satOff val="18829"/>
              <a:lumOff val="15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0CDDC-1173-4445-B338-514620EA451A}">
      <dsp:nvSpPr>
        <dsp:cNvPr id="0" name=""/>
        <dsp:cNvSpPr/>
      </dsp:nvSpPr>
      <dsp:spPr>
        <a:xfrm>
          <a:off x="1456639" y="4144865"/>
          <a:ext cx="987552" cy="164592"/>
        </a:xfrm>
        <a:prstGeom prst="parallelogram">
          <a:avLst>
            <a:gd name="adj" fmla="val 14084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6E92F-1B9B-436E-86FA-3C64BEABDA69}">
      <dsp:nvSpPr>
        <dsp:cNvPr id="0" name=""/>
        <dsp:cNvSpPr/>
      </dsp:nvSpPr>
      <dsp:spPr>
        <a:xfrm>
          <a:off x="2501798" y="4144865"/>
          <a:ext cx="987552" cy="164592"/>
        </a:xfrm>
        <a:prstGeom prst="parallelogram">
          <a:avLst>
            <a:gd name="adj" fmla="val 140840"/>
          </a:avLst>
        </a:prstGeom>
        <a:solidFill>
          <a:schemeClr val="accent4">
            <a:hueOff val="-3571816"/>
            <a:satOff val="21519"/>
            <a:lumOff val="1725"/>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67D66-3556-4CA5-94ED-15B58B5BC41B}">
      <dsp:nvSpPr>
        <dsp:cNvPr id="0" name=""/>
        <dsp:cNvSpPr/>
      </dsp:nvSpPr>
      <dsp:spPr>
        <a:xfrm>
          <a:off x="3546957" y="4144865"/>
          <a:ext cx="987552" cy="164592"/>
        </a:xfrm>
        <a:prstGeom prst="parallelogram">
          <a:avLst>
            <a:gd name="adj" fmla="val 140840"/>
          </a:avLst>
        </a:prstGeom>
        <a:solidFill>
          <a:schemeClr val="accent4">
            <a:hueOff val="-3795054"/>
            <a:satOff val="22864"/>
            <a:lumOff val="1833"/>
            <a:alphaOff val="0"/>
          </a:schemeClr>
        </a:solidFill>
        <a:ln w="25400" cap="flat" cmpd="sng" algn="ctr">
          <a:solidFill>
            <a:schemeClr val="accent4">
              <a:hueOff val="-3795054"/>
              <a:satOff val="22864"/>
              <a:lumOff val="183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643235-7B27-4296-A658-72150F3527A8}">
      <dsp:nvSpPr>
        <dsp:cNvPr id="0" name=""/>
        <dsp:cNvSpPr/>
      </dsp:nvSpPr>
      <dsp:spPr>
        <a:xfrm>
          <a:off x="4592116" y="4144865"/>
          <a:ext cx="987552" cy="164592"/>
        </a:xfrm>
        <a:prstGeom prst="parallelogram">
          <a:avLst>
            <a:gd name="adj" fmla="val 140840"/>
          </a:avLst>
        </a:prstGeom>
        <a:solidFill>
          <a:schemeClr val="accent4">
            <a:hueOff val="-4018293"/>
            <a:satOff val="24209"/>
            <a:lumOff val="1940"/>
            <a:alphaOff val="0"/>
          </a:schemeClr>
        </a:solidFill>
        <a:ln w="25400" cap="flat" cmpd="sng" algn="ctr">
          <a:solidFill>
            <a:schemeClr val="accent4">
              <a:hueOff val="-4018293"/>
              <a:satOff val="24209"/>
              <a:lumOff val="19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712EF-4B84-4225-8901-66A765C27004}">
      <dsp:nvSpPr>
        <dsp:cNvPr id="0" name=""/>
        <dsp:cNvSpPr/>
      </dsp:nvSpPr>
      <dsp:spPr>
        <a:xfrm>
          <a:off x="5637276" y="4144865"/>
          <a:ext cx="987552" cy="164592"/>
        </a:xfrm>
        <a:prstGeom prst="parallelogram">
          <a:avLst>
            <a:gd name="adj" fmla="val 140840"/>
          </a:avLst>
        </a:prstGeom>
        <a:solidFill>
          <a:schemeClr val="accent4">
            <a:hueOff val="-4241531"/>
            <a:satOff val="25554"/>
            <a:lumOff val="2048"/>
            <a:alphaOff val="0"/>
          </a:schemeClr>
        </a:solidFill>
        <a:ln w="25400" cap="flat" cmpd="sng" algn="ctr">
          <a:solidFill>
            <a:schemeClr val="accent4">
              <a:hueOff val="-4241531"/>
              <a:satOff val="25554"/>
              <a:lumOff val="20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74AA9-CAB0-49FF-A8B0-E076001D2C39}">
      <dsp:nvSpPr>
        <dsp:cNvPr id="0" name=""/>
        <dsp:cNvSpPr/>
      </dsp:nvSpPr>
      <dsp:spPr>
        <a:xfrm>
          <a:off x="6682435" y="4144865"/>
          <a:ext cx="987552" cy="164592"/>
        </a:xfrm>
        <a:prstGeom prst="parallelogram">
          <a:avLst>
            <a:gd name="adj" fmla="val 14084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image" Target="../media/image11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image" Target="../media/image1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image" Target="../media/image1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51EE7-2C91-49B9-90A2-E6D1A1F70272}" type="datetimeFigureOut">
              <a:rPr lang="en-US" smtClean="0"/>
              <a:t>5/3/2019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AFE4-B868-4201-9103-9587CD37F304}" type="slidenum">
              <a:rPr lang="en-US" smtClean="0"/>
              <a:t>‹#›</a:t>
            </a:fld>
            <a:endParaRPr lang="en-US"/>
          </a:p>
        </p:txBody>
      </p:sp>
    </p:spTree>
    <p:extLst>
      <p:ext uri="{BB962C8B-B14F-4D97-AF65-F5344CB8AC3E}">
        <p14:creationId xmlns:p14="http://schemas.microsoft.com/office/powerpoint/2010/main" val="96958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74.xml"/><Relationship Id="rId7" Type="http://schemas.openxmlformats.org/officeDocument/2006/relationships/image" Target="../media/image112.emf"/><Relationship Id="rId2" Type="http://schemas.openxmlformats.org/officeDocument/2006/relationships/notesMaster" Target="../notesMasters/notesMaster1.xml"/><Relationship Id="rId1" Type="http://schemas.openxmlformats.org/officeDocument/2006/relationships/vmlDrawing" Target="../drawings/vmlDrawing9.vml"/><Relationship Id="rId6" Type="http://schemas.openxmlformats.org/officeDocument/2006/relationships/oleObject" Target="../embeddings/oleObject6.bin"/><Relationship Id="rId5" Type="http://schemas.openxmlformats.org/officeDocument/2006/relationships/image" Target="../media/image111.emf"/><Relationship Id="rId4" Type="http://schemas.openxmlformats.org/officeDocument/2006/relationships/oleObject" Target="../embeddings/oleObject5.bin"/></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75.xml"/><Relationship Id="rId7" Type="http://schemas.openxmlformats.org/officeDocument/2006/relationships/image" Target="../media/image115.emf"/><Relationship Id="rId2" Type="http://schemas.openxmlformats.org/officeDocument/2006/relationships/notesMaster" Target="../notesMasters/notesMaster1.xml"/><Relationship Id="rId1" Type="http://schemas.openxmlformats.org/officeDocument/2006/relationships/vmlDrawing" Target="../drawings/vmlDrawing10.vml"/><Relationship Id="rId6" Type="http://schemas.openxmlformats.org/officeDocument/2006/relationships/oleObject" Target="../embeddings/oleObject8.bin"/><Relationship Id="rId5" Type="http://schemas.openxmlformats.org/officeDocument/2006/relationships/image" Target="../media/image114.emf"/><Relationship Id="rId4" Type="http://schemas.openxmlformats.org/officeDocument/2006/relationships/oleObject" Target="../embeddings/oleObject7.bin"/></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76.xml"/><Relationship Id="rId7" Type="http://schemas.openxmlformats.org/officeDocument/2006/relationships/image" Target="../media/image119.emf"/><Relationship Id="rId2" Type="http://schemas.openxmlformats.org/officeDocument/2006/relationships/notesMaster" Target="../notesMasters/notesMaster1.xml"/><Relationship Id="rId1" Type="http://schemas.openxmlformats.org/officeDocument/2006/relationships/vmlDrawing" Target="../drawings/vmlDrawing11.vml"/><Relationship Id="rId6" Type="http://schemas.openxmlformats.org/officeDocument/2006/relationships/oleObject" Target="../embeddings/oleObject10.bin"/><Relationship Id="rId5" Type="http://schemas.openxmlformats.org/officeDocument/2006/relationships/image" Target="../media/image118.emf"/><Relationship Id="rId4" Type="http://schemas.openxmlformats.org/officeDocument/2006/relationships/oleObject" Target="../embeddings/oleObject9.bin"/></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119.emf"/><Relationship Id="rId4" Type="http://schemas.openxmlformats.org/officeDocument/2006/relationships/oleObject" Target="../embeddings/oleObject11.bin"/></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vmlDrawing" Target="../drawings/vmlDrawing13.vml"/><Relationship Id="rId5" Type="http://schemas.openxmlformats.org/officeDocument/2006/relationships/image" Target="../media/image127.emf"/><Relationship Id="rId4" Type="http://schemas.openxmlformats.org/officeDocument/2006/relationships/oleObject" Target="../embeddings/oleObject12.bin"/></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475" eaLnBrk="0" hangingPunct="0">
              <a:defRPr>
                <a:solidFill>
                  <a:schemeClr val="tx1"/>
                </a:solidFill>
                <a:latin typeface="Arial" panose="020B0604020202020204" pitchFamily="34" charset="0"/>
              </a:defRPr>
            </a:lvl1pPr>
            <a:lvl2pPr marL="702756" indent="-270291" defTabSz="905475" eaLnBrk="0" hangingPunct="0">
              <a:defRPr>
                <a:solidFill>
                  <a:schemeClr val="tx1"/>
                </a:solidFill>
                <a:latin typeface="Arial" panose="020B0604020202020204" pitchFamily="34" charset="0"/>
              </a:defRPr>
            </a:lvl2pPr>
            <a:lvl3pPr marL="1081164" indent="-216233" defTabSz="905475" eaLnBrk="0" hangingPunct="0">
              <a:defRPr>
                <a:solidFill>
                  <a:schemeClr val="tx1"/>
                </a:solidFill>
                <a:latin typeface="Arial" panose="020B0604020202020204" pitchFamily="34" charset="0"/>
              </a:defRPr>
            </a:lvl3pPr>
            <a:lvl4pPr marL="1513629" indent="-216233" defTabSz="905475" eaLnBrk="0" hangingPunct="0">
              <a:defRPr>
                <a:solidFill>
                  <a:schemeClr val="tx1"/>
                </a:solidFill>
                <a:latin typeface="Arial" panose="020B0604020202020204" pitchFamily="34" charset="0"/>
              </a:defRPr>
            </a:lvl4pPr>
            <a:lvl5pPr marL="1946095" indent="-216233" defTabSz="905475" eaLnBrk="0" hangingPunct="0">
              <a:defRPr>
                <a:solidFill>
                  <a:schemeClr val="tx1"/>
                </a:solidFill>
                <a:latin typeface="Arial" panose="020B0604020202020204" pitchFamily="34" charset="0"/>
              </a:defRPr>
            </a:lvl5pPr>
            <a:lvl6pPr marL="2378560" indent="-216233" defTabSz="905475" eaLnBrk="0" fontAlgn="base" hangingPunct="0">
              <a:spcBef>
                <a:spcPct val="0"/>
              </a:spcBef>
              <a:spcAft>
                <a:spcPct val="0"/>
              </a:spcAft>
              <a:defRPr>
                <a:solidFill>
                  <a:schemeClr val="tx1"/>
                </a:solidFill>
                <a:latin typeface="Arial" panose="020B0604020202020204" pitchFamily="34" charset="0"/>
              </a:defRPr>
            </a:lvl6pPr>
            <a:lvl7pPr marL="2811026" indent="-216233" defTabSz="905475" eaLnBrk="0" fontAlgn="base" hangingPunct="0">
              <a:spcBef>
                <a:spcPct val="0"/>
              </a:spcBef>
              <a:spcAft>
                <a:spcPct val="0"/>
              </a:spcAft>
              <a:defRPr>
                <a:solidFill>
                  <a:schemeClr val="tx1"/>
                </a:solidFill>
                <a:latin typeface="Arial" panose="020B0604020202020204" pitchFamily="34" charset="0"/>
              </a:defRPr>
            </a:lvl7pPr>
            <a:lvl8pPr marL="3243491" indent="-216233" defTabSz="905475" eaLnBrk="0" fontAlgn="base" hangingPunct="0">
              <a:spcBef>
                <a:spcPct val="0"/>
              </a:spcBef>
              <a:spcAft>
                <a:spcPct val="0"/>
              </a:spcAft>
              <a:defRPr>
                <a:solidFill>
                  <a:schemeClr val="tx1"/>
                </a:solidFill>
                <a:latin typeface="Arial" panose="020B0604020202020204" pitchFamily="34" charset="0"/>
              </a:defRPr>
            </a:lvl8pPr>
            <a:lvl9pPr marL="3675957" indent="-216233" defTabSz="905475"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73DB95-4A47-404E-BBD8-FDEC7E08BC3B}" type="slidenum">
              <a:rPr lang="en-US" altLang="en-US"/>
              <a:pPr eaLnBrk="1" hangingPunct="1"/>
              <a:t>9</a:t>
            </a:fld>
            <a:endParaRPr lang="en-US" altLang="en-US"/>
          </a:p>
        </p:txBody>
      </p:sp>
      <p:sp>
        <p:nvSpPr>
          <p:cNvPr id="141315" name="Rectangle 2"/>
          <p:cNvSpPr>
            <a:spLocks noGrp="1" noRot="1" noChangeAspect="1" noChangeArrowheads="1" noTextEdit="1"/>
          </p:cNvSpPr>
          <p:nvPr>
            <p:ph type="sldImg"/>
          </p:nvPr>
        </p:nvSpPr>
        <p:spPr>
          <a:xfrm>
            <a:off x="1144588" y="684213"/>
            <a:ext cx="4575175" cy="3430587"/>
          </a:xfrm>
          <a:ln w="12700" cap="flat"/>
        </p:spPr>
      </p:sp>
      <p:sp>
        <p:nvSpPr>
          <p:cNvPr id="141316" name="Rectangle 3"/>
          <p:cNvSpPr>
            <a:spLocks noGrp="1" noChangeArrowheads="1"/>
          </p:cNvSpPr>
          <p:nvPr>
            <p:ph type="body" idx="1"/>
          </p:nvPr>
        </p:nvSpPr>
        <p:spPr>
          <a:xfrm>
            <a:off x="915294" y="4348238"/>
            <a:ext cx="5027414"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9" tIns="44006" rIns="88009" bIns="44006"/>
          <a:lstStyle/>
          <a:p>
            <a:pPr eaLnBrk="1" hangingPunct="1"/>
            <a:endParaRPr lang="id-ID" altLang="en-US">
              <a:latin typeface="Arial" panose="020B0604020202020204" pitchFamily="34" charset="0"/>
            </a:endParaRPr>
          </a:p>
        </p:txBody>
      </p:sp>
    </p:spTree>
    <p:extLst>
      <p:ext uri="{BB962C8B-B14F-4D97-AF65-F5344CB8AC3E}">
        <p14:creationId xmlns:p14="http://schemas.microsoft.com/office/powerpoint/2010/main" val="260931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014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37838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7670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61863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593399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15130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901914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3562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6107"/>
            <a:fld id="{4FACD37F-342D-4FA1-9F87-1069093BCCFC}" type="slidenum">
              <a:rPr lang="en-US" smtClean="0">
                <a:latin typeface="Arial" charset="0"/>
              </a:rPr>
              <a:pPr defTabSz="936107"/>
              <a:t>65</a:t>
            </a:fld>
            <a:endParaRPr lang="en-US">
              <a:latin typeface="Arial" charset="0"/>
            </a:endParaRPr>
          </a:p>
        </p:txBody>
      </p:sp>
      <p:sp>
        <p:nvSpPr>
          <p:cNvPr id="132099" name="Rectangle 2"/>
          <p:cNvSpPr>
            <a:spLocks noGrp="1" noRot="1" noChangeAspect="1" noChangeArrowheads="1" noTextEdit="1"/>
          </p:cNvSpPr>
          <p:nvPr>
            <p:ph type="sldImg"/>
          </p:nvPr>
        </p:nvSpPr>
        <p:spPr>
          <a:xfrm>
            <a:off x="1312863" y="1122363"/>
            <a:ext cx="4041775" cy="3032125"/>
          </a:xfrm>
          <a:ln/>
        </p:spPr>
      </p:sp>
      <p:sp>
        <p:nvSpPr>
          <p:cNvPr id="132100" name="Rectangle 3"/>
          <p:cNvSpPr>
            <a:spLocks noGrp="1" noChangeArrowheads="1"/>
          </p:cNvSpPr>
          <p:nvPr>
            <p:ph type="body" idx="1"/>
          </p:nvPr>
        </p:nvSpPr>
        <p:spPr>
          <a:noFill/>
          <a:ln/>
        </p:spPr>
        <p:txBody>
          <a:bodyPr/>
          <a:lstStyle/>
          <a:p>
            <a:endParaRPr lang="id-ID" dirty="0">
              <a:latin typeface="Arial" charset="0"/>
            </a:endParaRPr>
          </a:p>
        </p:txBody>
      </p:sp>
    </p:spTree>
    <p:extLst>
      <p:ext uri="{BB962C8B-B14F-4D97-AF65-F5344CB8AC3E}">
        <p14:creationId xmlns:p14="http://schemas.microsoft.com/office/powerpoint/2010/main" val="3726181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 FLOWCHART (INTEGRASI)</a:t>
            </a:r>
          </a:p>
        </p:txBody>
      </p:sp>
      <p:sp>
        <p:nvSpPr>
          <p:cNvPr id="4" name="Slide Number Placeholder 3"/>
          <p:cNvSpPr>
            <a:spLocks noGrp="1"/>
          </p:cNvSpPr>
          <p:nvPr>
            <p:ph type="sldNum" sz="quarter" idx="10"/>
          </p:nvPr>
        </p:nvSpPr>
        <p:spPr/>
        <p:txBody>
          <a:bodyPr/>
          <a:lstStyle/>
          <a:p>
            <a:fld id="{F0769190-2FA1-4596-8025-B53B1827ABAE}" type="slidenum">
              <a:rPr lang="en-US" smtClean="0"/>
              <a:pPr/>
              <a:t>66</a:t>
            </a:fld>
            <a:endParaRPr lang="en-US"/>
          </a:p>
        </p:txBody>
      </p:sp>
    </p:spTree>
    <p:extLst>
      <p:ext uri="{BB962C8B-B14F-4D97-AF65-F5344CB8AC3E}">
        <p14:creationId xmlns:p14="http://schemas.microsoft.com/office/powerpoint/2010/main" val="333606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2415946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BB5D9E4-AE81-41A3-8D68-A159CECB902D}" type="slidenum">
              <a:rPr lang="en-US" altLang="en-US"/>
              <a:pPr/>
              <a:t>70</a:t>
            </a:fld>
            <a:endParaRPr lang="en-US" altLang="en-US"/>
          </a:p>
        </p:txBody>
      </p:sp>
      <p:sp>
        <p:nvSpPr>
          <p:cNvPr id="169986" name="Rectangle 2"/>
          <p:cNvSpPr>
            <a:spLocks noGrp="1" noRot="1" noChangeAspect="1" noChangeArrowheads="1" noTextEdit="1"/>
          </p:cNvSpPr>
          <p:nvPr>
            <p:ph type="sldImg"/>
          </p:nvPr>
        </p:nvSpPr>
        <p:spPr>
          <a:xfrm>
            <a:off x="1371600" y="1143000"/>
            <a:ext cx="4114800" cy="3086100"/>
          </a:xfrm>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4727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Grp="1" noChangeArrowheads="1"/>
          </p:cNvSpPr>
          <p:nvPr>
            <p:ph type="sldNum" sz="quarter" idx="5"/>
          </p:nvPr>
        </p:nvSpPr>
        <p:spPr>
          <a:noFill/>
        </p:spPr>
        <p:txBody>
          <a:bodyPr/>
          <a:lstStyle/>
          <a:p>
            <a:pPr defTabSz="957263"/>
            <a:fld id="{07581282-C1B8-458E-B1B6-B4497F2E570E}" type="slidenum">
              <a:rPr lang="en-US" smtClean="0">
                <a:latin typeface="Arial" charset="0"/>
              </a:rPr>
              <a:pPr defTabSz="957263"/>
              <a:t>74</a:t>
            </a:fld>
            <a:endParaRPr lang="en-US">
              <a:latin typeface="Arial" charset="0"/>
            </a:endParaRPr>
          </a:p>
        </p:txBody>
      </p:sp>
      <p:sp>
        <p:nvSpPr>
          <p:cNvPr id="5125" name="Rectangle 2"/>
          <p:cNvSpPr>
            <a:spLocks noGrp="1" noRot="1" noChangeAspect="1" noChangeArrowheads="1" noTextEdit="1"/>
          </p:cNvSpPr>
          <p:nvPr>
            <p:ph type="sldImg"/>
          </p:nvPr>
        </p:nvSpPr>
        <p:spPr>
          <a:xfrm>
            <a:off x="1371600" y="1143000"/>
            <a:ext cx="4114800" cy="3086100"/>
          </a:xfrm>
          <a:ln/>
        </p:spPr>
      </p:sp>
      <p:sp>
        <p:nvSpPr>
          <p:cNvPr id="5126"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5122" name="Object 4"/>
          <p:cNvGraphicFramePr>
            <a:graphicFrameLocks noChangeAspect="1"/>
          </p:cNvGraphicFramePr>
          <p:nvPr/>
        </p:nvGraphicFramePr>
        <p:xfrm>
          <a:off x="708025" y="4721225"/>
          <a:ext cx="5472113" cy="704850"/>
        </p:xfrm>
        <a:graphic>
          <a:graphicData uri="http://schemas.openxmlformats.org/presentationml/2006/ole">
            <mc:AlternateContent xmlns:mc="http://schemas.openxmlformats.org/markup-compatibility/2006">
              <mc:Choice xmlns:v="urn:schemas-microsoft-com:vml" Requires="v">
                <p:oleObj spid="_x0000_s11318" name="Worksheet" r:id="rId4" imgW="5397634" imgH="703541" progId="Excel.Sheet.8">
                  <p:embed/>
                </p:oleObj>
              </mc:Choice>
              <mc:Fallback>
                <p:oleObj name="Worksheet" r:id="rId4" imgW="5397634" imgH="703541" progId="Excel.Sheet.8">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721225"/>
                        <a:ext cx="54721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708025" y="5586413"/>
          <a:ext cx="5472113" cy="711200"/>
        </p:xfrm>
        <a:graphic>
          <a:graphicData uri="http://schemas.openxmlformats.org/presentationml/2006/ole">
            <mc:AlternateContent xmlns:mc="http://schemas.openxmlformats.org/markup-compatibility/2006">
              <mc:Choice xmlns:v="urn:schemas-microsoft-com:vml" Requires="v">
                <p:oleObj spid="_x0000_s11319" name="Worksheet" r:id="rId6" imgW="5397634" imgH="711102" progId="Excel.Sheet.8">
                  <p:embed/>
                </p:oleObj>
              </mc:Choice>
              <mc:Fallback>
                <p:oleObj name="Worksheet" r:id="rId6" imgW="5397634" imgH="711102" progId="Excel.Sheet.8">
                  <p:embed/>
                  <p:pic>
                    <p:nvPicPr>
                      <p:cNvPr id="51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 y="5586413"/>
                        <a:ext cx="5472113"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705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7"/>
          <p:cNvSpPr>
            <a:spLocks noGrp="1" noChangeArrowheads="1"/>
          </p:cNvSpPr>
          <p:nvPr>
            <p:ph type="sldNum" sz="quarter" idx="5"/>
          </p:nvPr>
        </p:nvSpPr>
        <p:spPr>
          <a:noFill/>
        </p:spPr>
        <p:txBody>
          <a:bodyPr/>
          <a:lstStyle/>
          <a:p>
            <a:pPr defTabSz="957263"/>
            <a:fld id="{255E317D-78D4-4FFD-B76B-796E065F13FF}" type="slidenum">
              <a:rPr lang="en-US" smtClean="0">
                <a:latin typeface="Arial" charset="0"/>
              </a:rPr>
              <a:pPr defTabSz="957263"/>
              <a:t>75</a:t>
            </a:fld>
            <a:endParaRPr lang="en-US">
              <a:latin typeface="Arial" charset="0"/>
            </a:endParaRPr>
          </a:p>
        </p:txBody>
      </p:sp>
      <p:sp>
        <p:nvSpPr>
          <p:cNvPr id="7173" name="Rectangle 2"/>
          <p:cNvSpPr>
            <a:spLocks noGrp="1" noRot="1" noChangeAspect="1" noChangeArrowheads="1" noTextEdit="1"/>
          </p:cNvSpPr>
          <p:nvPr>
            <p:ph type="sldImg"/>
          </p:nvPr>
        </p:nvSpPr>
        <p:spPr>
          <a:xfrm>
            <a:off x="1371600" y="1143000"/>
            <a:ext cx="4114800" cy="3086100"/>
          </a:xfrm>
          <a:ln/>
        </p:spPr>
      </p:sp>
      <p:sp>
        <p:nvSpPr>
          <p:cNvPr id="7174"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7170" name="Object 4"/>
          <p:cNvGraphicFramePr>
            <a:graphicFrameLocks noChangeAspect="1"/>
          </p:cNvGraphicFramePr>
          <p:nvPr/>
        </p:nvGraphicFramePr>
        <p:xfrm>
          <a:off x="708025" y="4721225"/>
          <a:ext cx="5472113" cy="957263"/>
        </p:xfrm>
        <a:graphic>
          <a:graphicData uri="http://schemas.openxmlformats.org/presentationml/2006/ole">
            <mc:AlternateContent xmlns:mc="http://schemas.openxmlformats.org/markup-compatibility/2006">
              <mc:Choice xmlns:v="urn:schemas-microsoft-com:vml" Requires="v">
                <p:oleObj spid="_x0000_s12342" name="Worksheet" r:id="rId4" imgW="5397634" imgH="955217" progId="Excel.Sheet.8">
                  <p:embed/>
                </p:oleObj>
              </mc:Choice>
              <mc:Fallback>
                <p:oleObj name="Worksheet" r:id="rId4" imgW="5397634" imgH="955217" progId="Excel.Sheet.8">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721225"/>
                        <a:ext cx="547211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5"/>
          <p:cNvGraphicFramePr>
            <a:graphicFrameLocks noChangeAspect="1"/>
          </p:cNvGraphicFramePr>
          <p:nvPr/>
        </p:nvGraphicFramePr>
        <p:xfrm>
          <a:off x="708025" y="5875338"/>
          <a:ext cx="5472113" cy="833437"/>
        </p:xfrm>
        <a:graphic>
          <a:graphicData uri="http://schemas.openxmlformats.org/presentationml/2006/ole">
            <mc:AlternateContent xmlns:mc="http://schemas.openxmlformats.org/markup-compatibility/2006">
              <mc:Choice xmlns:v="urn:schemas-microsoft-com:vml" Requires="v">
                <p:oleObj spid="_x0000_s12343" name="Worksheet" r:id="rId6" imgW="5397634" imgH="833159" progId="Excel.Sheet.8">
                  <p:embed/>
                </p:oleObj>
              </mc:Choice>
              <mc:Fallback>
                <p:oleObj name="Worksheet" r:id="rId6" imgW="5397634" imgH="833159" progId="Excel.Sheet.8">
                  <p:embed/>
                  <p:pic>
                    <p:nvPicPr>
                      <p:cNvPr id="717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 y="5875338"/>
                        <a:ext cx="5472113"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785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7"/>
          <p:cNvSpPr>
            <a:spLocks noGrp="1" noChangeArrowheads="1"/>
          </p:cNvSpPr>
          <p:nvPr>
            <p:ph type="sldNum" sz="quarter" idx="5"/>
          </p:nvPr>
        </p:nvSpPr>
        <p:spPr>
          <a:noFill/>
        </p:spPr>
        <p:txBody>
          <a:bodyPr/>
          <a:lstStyle/>
          <a:p>
            <a:pPr defTabSz="957263"/>
            <a:fld id="{C638523D-97AB-4822-97FB-6B740F213C16}" type="slidenum">
              <a:rPr lang="en-US" smtClean="0">
                <a:latin typeface="Arial" charset="0"/>
              </a:rPr>
              <a:pPr defTabSz="957263"/>
              <a:t>76</a:t>
            </a:fld>
            <a:endParaRPr lang="en-US">
              <a:latin typeface="Arial" charset="0"/>
            </a:endParaRPr>
          </a:p>
        </p:txBody>
      </p:sp>
      <p:sp>
        <p:nvSpPr>
          <p:cNvPr id="8197" name="Rectangle 2"/>
          <p:cNvSpPr>
            <a:spLocks noGrp="1" noRot="1" noChangeAspect="1" noChangeArrowheads="1" noTextEdit="1"/>
          </p:cNvSpPr>
          <p:nvPr>
            <p:ph type="sldImg"/>
          </p:nvPr>
        </p:nvSpPr>
        <p:spPr>
          <a:xfrm>
            <a:off x="1371600" y="1143000"/>
            <a:ext cx="4114800" cy="3086100"/>
          </a:xfrm>
          <a:ln/>
        </p:spPr>
      </p:sp>
      <p:sp>
        <p:nvSpPr>
          <p:cNvPr id="8198"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8194" name="Object 4"/>
          <p:cNvGraphicFramePr>
            <a:graphicFrameLocks noChangeAspect="1"/>
          </p:cNvGraphicFramePr>
          <p:nvPr/>
        </p:nvGraphicFramePr>
        <p:xfrm>
          <a:off x="708025" y="4648200"/>
          <a:ext cx="5472113" cy="1190625"/>
        </p:xfrm>
        <a:graphic>
          <a:graphicData uri="http://schemas.openxmlformats.org/presentationml/2006/ole">
            <mc:AlternateContent xmlns:mc="http://schemas.openxmlformats.org/markup-compatibility/2006">
              <mc:Choice xmlns:v="urn:schemas-microsoft-com:vml" Requires="v">
                <p:oleObj spid="_x0000_s13366" name="Worksheet" r:id="rId4" imgW="5397634" imgH="1188890" progId="Excel.Sheet.8">
                  <p:embed/>
                </p:oleObj>
              </mc:Choice>
              <mc:Fallback>
                <p:oleObj name="Worksheet" r:id="rId4" imgW="5397634" imgH="1188890" progId="Excel.Sheet.8">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4648200"/>
                        <a:ext cx="547211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6"/>
          <p:cNvGraphicFramePr>
            <a:graphicFrameLocks noChangeAspect="1"/>
          </p:cNvGraphicFramePr>
          <p:nvPr/>
        </p:nvGraphicFramePr>
        <p:xfrm>
          <a:off x="708025" y="5948363"/>
          <a:ext cx="5472113" cy="1725612"/>
        </p:xfrm>
        <a:graphic>
          <a:graphicData uri="http://schemas.openxmlformats.org/presentationml/2006/ole">
            <mc:AlternateContent xmlns:mc="http://schemas.openxmlformats.org/markup-compatibility/2006">
              <mc:Choice xmlns:v="urn:schemas-microsoft-com:vml" Requires="v">
                <p:oleObj spid="_x0000_s13367" name="Slide" r:id="rId6" imgW="4952933" imgH="3429131" progId="PowerPoint.Slide.8">
                  <p:embed/>
                </p:oleObj>
              </mc:Choice>
              <mc:Fallback>
                <p:oleObj name="Slide" r:id="rId6" imgW="4952933" imgH="3429131" progId="PowerPoint.Slide.8">
                  <p:embed/>
                  <p:pic>
                    <p:nvPicPr>
                      <p:cNvPr id="8195" name="Object 6"/>
                      <p:cNvPicPr>
                        <a:picLocks noChangeAspect="1" noChangeArrowheads="1"/>
                      </p:cNvPicPr>
                      <p:nvPr/>
                    </p:nvPicPr>
                    <p:blipFill>
                      <a:blip r:embed="rId7">
                        <a:extLst>
                          <a:ext uri="{28A0092B-C50C-407E-A947-70E740481C1C}">
                            <a14:useLocalDpi xmlns:a14="http://schemas.microsoft.com/office/drawing/2010/main" val="0"/>
                          </a:ext>
                        </a:extLst>
                      </a:blip>
                      <a:srcRect b="54401"/>
                      <a:stretch>
                        <a:fillRect/>
                      </a:stretch>
                    </p:blipFill>
                    <p:spPr bwMode="auto">
                      <a:xfrm>
                        <a:off x="708025" y="5948363"/>
                        <a:ext cx="5472113" cy="17256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652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7"/>
          <p:cNvSpPr>
            <a:spLocks noGrp="1" noChangeArrowheads="1"/>
          </p:cNvSpPr>
          <p:nvPr>
            <p:ph type="sldNum" sz="quarter" idx="5"/>
          </p:nvPr>
        </p:nvSpPr>
        <p:spPr>
          <a:noFill/>
        </p:spPr>
        <p:txBody>
          <a:bodyPr/>
          <a:lstStyle/>
          <a:p>
            <a:pPr defTabSz="957263"/>
            <a:fld id="{F5A39FD6-C0E6-47C6-8C0C-AFD76AC9D001}" type="slidenum">
              <a:rPr lang="en-US" smtClean="0">
                <a:latin typeface="Arial" charset="0"/>
              </a:rPr>
              <a:pPr defTabSz="957263"/>
              <a:t>77</a:t>
            </a:fld>
            <a:endParaRPr lang="en-US">
              <a:latin typeface="Arial" charset="0"/>
            </a:endParaRPr>
          </a:p>
        </p:txBody>
      </p:sp>
      <p:sp>
        <p:nvSpPr>
          <p:cNvPr id="9220" name="Rectangle 2"/>
          <p:cNvSpPr>
            <a:spLocks noGrp="1" noRot="1" noChangeAspect="1" noChangeArrowheads="1" noTextEdit="1"/>
          </p:cNvSpPr>
          <p:nvPr>
            <p:ph type="sldImg"/>
          </p:nvPr>
        </p:nvSpPr>
        <p:spPr>
          <a:xfrm>
            <a:off x="1371600" y="1143000"/>
            <a:ext cx="4114800" cy="3086100"/>
          </a:xfrm>
          <a:ln/>
        </p:spPr>
      </p:sp>
      <p:sp>
        <p:nvSpPr>
          <p:cNvPr id="9221" name="Rectangle 3"/>
          <p:cNvSpPr>
            <a:spLocks noGrp="1" noChangeArrowheads="1"/>
          </p:cNvSpPr>
          <p:nvPr>
            <p:ph type="body" idx="1"/>
          </p:nvPr>
        </p:nvSpPr>
        <p:spPr>
          <a:noFill/>
          <a:ln/>
        </p:spPr>
        <p:txBody>
          <a:bodyPr/>
          <a:lstStyle/>
          <a:p>
            <a:endParaRPr lang="id-ID">
              <a:latin typeface="Arial" charset="0"/>
            </a:endParaRPr>
          </a:p>
        </p:txBody>
      </p:sp>
      <p:graphicFrame>
        <p:nvGraphicFramePr>
          <p:cNvPr id="9218" name="Object 5"/>
          <p:cNvGraphicFramePr>
            <a:graphicFrameLocks noChangeAspect="1"/>
          </p:cNvGraphicFramePr>
          <p:nvPr/>
        </p:nvGraphicFramePr>
        <p:xfrm>
          <a:off x="708025" y="4794250"/>
          <a:ext cx="5472113" cy="2062163"/>
        </p:xfrm>
        <a:graphic>
          <a:graphicData uri="http://schemas.openxmlformats.org/presentationml/2006/ole">
            <mc:AlternateContent xmlns:mc="http://schemas.openxmlformats.org/markup-compatibility/2006">
              <mc:Choice xmlns:v="urn:schemas-microsoft-com:vml" Requires="v">
                <p:oleObj spid="_x0000_s14364" name="Slide" r:id="rId4" imgW="4952933" imgH="3429131" progId="PowerPoint.Slide.8">
                  <p:embed/>
                </p:oleObj>
              </mc:Choice>
              <mc:Fallback>
                <p:oleObj name="Slide" r:id="rId4" imgW="4952933" imgH="3429131" progId="PowerPoint.Slide.8">
                  <p:embed/>
                  <p:pic>
                    <p:nvPicPr>
                      <p:cNvPr id="9218" name="Object 5"/>
                      <p:cNvPicPr>
                        <a:picLocks noChangeAspect="1" noChangeArrowheads="1"/>
                      </p:cNvPicPr>
                      <p:nvPr/>
                    </p:nvPicPr>
                    <p:blipFill>
                      <a:blip r:embed="rId5">
                        <a:extLst>
                          <a:ext uri="{28A0092B-C50C-407E-A947-70E740481C1C}">
                            <a14:useLocalDpi xmlns:a14="http://schemas.microsoft.com/office/drawing/2010/main" val="0"/>
                          </a:ext>
                        </a:extLst>
                      </a:blip>
                      <a:srcRect t="45599"/>
                      <a:stretch>
                        <a:fillRect/>
                      </a:stretch>
                    </p:blipFill>
                    <p:spPr bwMode="auto">
                      <a:xfrm>
                        <a:off x="708025" y="4794250"/>
                        <a:ext cx="5472113" cy="2062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555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78</a:t>
            </a:fld>
            <a:endParaRPr lang="en-US"/>
          </a:p>
        </p:txBody>
      </p:sp>
    </p:spTree>
    <p:extLst>
      <p:ext uri="{BB962C8B-B14F-4D97-AF65-F5344CB8AC3E}">
        <p14:creationId xmlns:p14="http://schemas.microsoft.com/office/powerpoint/2010/main" val="1238659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eaLnBrk="0" hangingPunct="0">
              <a:defRPr sz="1600">
                <a:solidFill>
                  <a:schemeClr val="tx1"/>
                </a:solidFill>
                <a:latin typeface="Arial" panose="020B0604020202020204" pitchFamily="34" charset="0"/>
              </a:defRPr>
            </a:lvl1pPr>
            <a:lvl2pPr marL="742950" indent="-285750" defTabSz="933450" eaLnBrk="0" hangingPunct="0">
              <a:defRPr sz="1600">
                <a:solidFill>
                  <a:schemeClr val="tx1"/>
                </a:solidFill>
                <a:latin typeface="Arial" panose="020B0604020202020204" pitchFamily="34" charset="0"/>
              </a:defRPr>
            </a:lvl2pPr>
            <a:lvl3pPr marL="1143000" indent="-228600" defTabSz="933450" eaLnBrk="0" hangingPunct="0">
              <a:defRPr sz="1600">
                <a:solidFill>
                  <a:schemeClr val="tx1"/>
                </a:solidFill>
                <a:latin typeface="Arial" panose="020B0604020202020204" pitchFamily="34" charset="0"/>
              </a:defRPr>
            </a:lvl3pPr>
            <a:lvl4pPr marL="1600200" indent="-228600" defTabSz="933450" eaLnBrk="0" hangingPunct="0">
              <a:defRPr sz="1600">
                <a:solidFill>
                  <a:schemeClr val="tx1"/>
                </a:solidFill>
                <a:latin typeface="Arial" panose="020B0604020202020204" pitchFamily="34" charset="0"/>
              </a:defRPr>
            </a:lvl4pPr>
            <a:lvl5pPr marL="2057400" indent="-228600" defTabSz="933450" eaLnBrk="0" hangingPunct="0">
              <a:defRPr sz="1600">
                <a:solidFill>
                  <a:schemeClr val="tx1"/>
                </a:solidFill>
                <a:latin typeface="Arial" panose="020B0604020202020204" pitchFamily="34" charset="0"/>
              </a:defRPr>
            </a:lvl5pPr>
            <a:lvl6pPr marL="2514600" indent="-228600" defTabSz="9334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334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334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3345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fld id="{EFDD3C34-A994-4572-95EC-911AA0FF4ABB}" type="slidenum">
              <a:rPr lang="en-US" altLang="en-US" sz="1200"/>
              <a:pPr eaLnBrk="1" hangingPunct="1"/>
              <a:t>81</a:t>
            </a:fld>
            <a:endParaRPr lang="en-US" altLang="en-US" sz="1200"/>
          </a:p>
        </p:txBody>
      </p:sp>
      <p:sp>
        <p:nvSpPr>
          <p:cNvPr id="48132" name="Rectangle 2"/>
          <p:cNvSpPr>
            <a:spLocks noGrp="1" noRot="1" noChangeAspect="1" noChangeArrowheads="1" noTextEdit="1"/>
          </p:cNvSpPr>
          <p:nvPr>
            <p:ph type="sldImg"/>
          </p:nvPr>
        </p:nvSpPr>
        <p:spPr>
          <a:xfrm>
            <a:off x="1371600" y="1143000"/>
            <a:ext cx="4114800" cy="3086100"/>
          </a:xfrm>
          <a:ln/>
        </p:spPr>
      </p:sp>
      <p:sp>
        <p:nvSpPr>
          <p:cNvPr id="48133" name="Rectangle 7"/>
          <p:cNvSpPr>
            <a:spLocks noGrp="1" noChangeArrowheads="1"/>
          </p:cNvSpPr>
          <p:nvPr>
            <p:ph type="body" idx="1"/>
          </p:nvPr>
        </p:nvSpPr>
        <p:spPr>
          <a:xfrm>
            <a:off x="492125" y="4794250"/>
            <a:ext cx="5510213" cy="4508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p>
        </p:txBody>
      </p:sp>
      <p:graphicFrame>
        <p:nvGraphicFramePr>
          <p:cNvPr id="48130" name="Object 8"/>
          <p:cNvGraphicFramePr>
            <a:graphicFrameLocks noChangeAspect="1"/>
          </p:cNvGraphicFramePr>
          <p:nvPr/>
        </p:nvGraphicFramePr>
        <p:xfrm>
          <a:off x="492125" y="4722813"/>
          <a:ext cx="5616575" cy="4740275"/>
        </p:xfrm>
        <a:graphic>
          <a:graphicData uri="http://schemas.openxmlformats.org/presentationml/2006/ole">
            <mc:AlternateContent xmlns:mc="http://schemas.openxmlformats.org/markup-compatibility/2006">
              <mc:Choice xmlns:v="urn:schemas-microsoft-com:vml" Requires="v">
                <p:oleObj spid="_x0000_s15388" name="Worksheet" r:id="rId4" imgW="5397634" imgH="4739719" progId="Excel.Sheet.8">
                  <p:embed/>
                </p:oleObj>
              </mc:Choice>
              <mc:Fallback>
                <p:oleObj name="Worksheet" r:id="rId4" imgW="5397634" imgH="4739719" progId="Excel.Sheet.8">
                  <p:embed/>
                  <p:pic>
                    <p:nvPicPr>
                      <p:cNvPr id="4813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4722813"/>
                        <a:ext cx="5616575"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20535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83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82202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87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4795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07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19</a:t>
            </a:fld>
            <a:endParaRPr lang="en-US"/>
          </a:p>
        </p:txBody>
      </p:sp>
    </p:spTree>
    <p:extLst>
      <p:ext uri="{BB962C8B-B14F-4D97-AF65-F5344CB8AC3E}">
        <p14:creationId xmlns:p14="http://schemas.microsoft.com/office/powerpoint/2010/main" val="2332847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397650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7624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501421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915583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095884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4209724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99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421489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100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45538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163638"/>
            <a:ext cx="4189413" cy="3141662"/>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253BD75-05BB-4DAB-8A98-975A6ACE15B9}" type="slidenum">
              <a:rPr lang="id-ID" smtClean="0"/>
              <a:pPr/>
              <a:t>22</a:t>
            </a:fld>
            <a:endParaRPr lang="id-ID"/>
          </a:p>
        </p:txBody>
      </p:sp>
    </p:spTree>
    <p:extLst>
      <p:ext uri="{BB962C8B-B14F-4D97-AF65-F5344CB8AC3E}">
        <p14:creationId xmlns:p14="http://schemas.microsoft.com/office/powerpoint/2010/main" val="35290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F79B89-BBD4-489D-8E4D-365F3ED1A251}" type="slidenum">
              <a:rPr lang="en-US" smtClean="0"/>
              <a:pPr/>
              <a:t>30</a:t>
            </a:fld>
            <a:endParaRPr lang="en-US"/>
          </a:p>
        </p:txBody>
      </p:sp>
      <p:sp>
        <p:nvSpPr>
          <p:cNvPr id="67587" name="Rectangle 2"/>
          <p:cNvSpPr>
            <a:spLocks noGrp="1" noRot="1" noChangeAspect="1" noChangeArrowheads="1" noTextEdit="1"/>
          </p:cNvSpPr>
          <p:nvPr>
            <p:ph type="sldImg"/>
          </p:nvPr>
        </p:nvSpPr>
        <p:spPr>
          <a:xfrm>
            <a:off x="1162050" y="677863"/>
            <a:ext cx="4576763" cy="3432175"/>
          </a:xfrm>
          <a:ln/>
        </p:spPr>
      </p:sp>
    </p:spTree>
    <p:extLst>
      <p:ext uri="{BB962C8B-B14F-4D97-AF65-F5344CB8AC3E}">
        <p14:creationId xmlns:p14="http://schemas.microsoft.com/office/powerpoint/2010/main" val="174506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38</a:t>
            </a:fld>
            <a:endParaRPr lang="en-US"/>
          </a:p>
        </p:txBody>
      </p:sp>
    </p:spTree>
    <p:extLst>
      <p:ext uri="{BB962C8B-B14F-4D97-AF65-F5344CB8AC3E}">
        <p14:creationId xmlns:p14="http://schemas.microsoft.com/office/powerpoint/2010/main" val="17128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E6FC2D-CCE5-48FF-AF79-69FDD5219E19}" type="slidenum">
              <a:rPr lang="en-US" smtClean="0"/>
              <a:pPr>
                <a:defRPr/>
              </a:pPr>
              <a:t>39</a:t>
            </a:fld>
            <a:endParaRPr lang="en-US"/>
          </a:p>
        </p:txBody>
      </p:sp>
    </p:spTree>
    <p:extLst>
      <p:ext uri="{BB962C8B-B14F-4D97-AF65-F5344CB8AC3E}">
        <p14:creationId xmlns:p14="http://schemas.microsoft.com/office/powerpoint/2010/main" val="309034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306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D9743802-6136-4A49-A753-77405AE8D5B5}"/>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9123DCB1-2DDF-4AF9-919A-AB4045F519F6}"/>
              </a:ext>
            </a:extLst>
          </p:cNvPr>
          <p:cNvSpPr>
            <a:spLocks noGrp="1" noChangeArrowheads="1"/>
          </p:cNvSpPr>
          <p:nvPr>
            <p:ph type="body" idx="1"/>
          </p:nvPr>
        </p:nvSpPr>
        <p:spPr>
          <a:xfrm>
            <a:off x="711200" y="4459288"/>
            <a:ext cx="5680075" cy="4224337"/>
          </a:xfrm>
          <a:noFill/>
          <a:extLst>
            <a:ext uri="{909E8E84-426E-40DD-AFC4-6F175D3DCCD1}">
              <a14:hiddenFill xmlns:a14="http://schemas.microsoft.com/office/drawing/2010/main">
                <a:solidFill>
                  <a:srgbClr val="FFFFFF"/>
                </a:solidFill>
              </a14:hiddenFill>
            </a:ext>
          </a:extLst>
        </p:spPr>
        <p:txBody>
          <a:bodyPr lIns="95660" tIns="47830" rIns="95660" bIns="47830"/>
          <a:lstStyle/>
          <a:p>
            <a:pPr eaLnBrk="1" hangingPunct="1"/>
            <a:endParaRPr lang="id-ID" altLang="en-US"/>
          </a:p>
        </p:txBody>
      </p:sp>
    </p:spTree>
    <p:extLst>
      <p:ext uri="{BB962C8B-B14F-4D97-AF65-F5344CB8AC3E}">
        <p14:creationId xmlns:p14="http://schemas.microsoft.com/office/powerpoint/2010/main" val="14204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41BAC5E-55C8-4F4C-8D71-C487ABAEA175}" type="datetime1">
              <a:rPr lang="en-US" smtClean="0"/>
              <a:t>5/3/2019</a:t>
            </a:fld>
            <a:endParaRPr lang="en-US"/>
          </a:p>
        </p:txBody>
      </p:sp>
      <p:sp>
        <p:nvSpPr>
          <p:cNvPr id="5" name="Footer Placeholder 4"/>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9332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889BBCB4-886F-477C-BC74-C73D3B771FC1}" type="datetime1">
              <a:rPr lang="en-US" smtClean="0"/>
              <a:t>5/3/2019</a:t>
            </a:fld>
            <a:endParaRPr lang="en-US"/>
          </a:p>
        </p:txBody>
      </p:sp>
      <p:sp>
        <p:nvSpPr>
          <p:cNvPr id="5" name="Footer Placeholder 4"/>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752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399B67E-43AD-46D9-A90C-6C1591ED4301}" type="datetime1">
              <a:rPr lang="en-US" smtClean="0"/>
              <a:t>5/3/2019</a:t>
            </a:fld>
            <a:endParaRPr lang="en-US"/>
          </a:p>
        </p:txBody>
      </p:sp>
      <p:sp>
        <p:nvSpPr>
          <p:cNvPr id="5" name="Footer Placeholder 4"/>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19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B08FCDAB-61C9-417F-ADB9-87654A112EFA}" type="datetime1">
              <a:rPr lang="en-US" smtClean="0">
                <a:solidFill>
                  <a:prstClr val="black">
                    <a:tint val="75000"/>
                  </a:prstClr>
                </a:solidFill>
              </a:rPr>
              <a:t>5/3/2019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6196C6A-901A-407E-A548-11BECB0C0FF3}" type="slidenum">
              <a:rPr lang="en-US"/>
              <a:pPr>
                <a:defRPr/>
              </a:pPr>
              <a:t>‹#›</a:t>
            </a:fld>
            <a:endParaRPr lang="en-US"/>
          </a:p>
        </p:txBody>
      </p:sp>
    </p:spTree>
    <p:extLst>
      <p:ext uri="{BB962C8B-B14F-4D97-AF65-F5344CB8AC3E}">
        <p14:creationId xmlns:p14="http://schemas.microsoft.com/office/powerpoint/2010/main" val="385662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86C5F30-EBB6-486A-BAE9-8AE8522A5104}" type="datetime1">
              <a:rPr lang="en-US" smtClean="0">
                <a:solidFill>
                  <a:prstClr val="black">
                    <a:tint val="75000"/>
                  </a:prstClr>
                </a:solidFill>
              </a:rPr>
              <a:t>5/3/2019</a:t>
            </a:fld>
            <a:endParaRPr lang="en-US">
              <a:solidFill>
                <a:prstClr val="black">
                  <a:tint val="75000"/>
                </a:prstClr>
              </a:solidFill>
            </a:endParaRPr>
          </a:p>
        </p:txBody>
      </p:sp>
      <p:sp>
        <p:nvSpPr>
          <p:cNvPr id="5" name="Footer Placeholder 4"/>
          <p:cNvSpPr>
            <a:spLocks noGrp="1"/>
          </p:cNvSpPr>
          <p:nvPr>
            <p:ph type="ftr" sz="quarter" idx="11"/>
          </p:nvPr>
        </p:nvSpPr>
        <p:spPr>
          <a:xfrm>
            <a:off x="33528" y="6400799"/>
            <a:ext cx="4538472" cy="365125"/>
          </a:xfrm>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B483EA-79FC-4CFB-9D49-A6CB5216843E}" type="slidenum">
              <a:rPr lang="en-US"/>
              <a:pPr>
                <a:defRPr/>
              </a:pPr>
              <a:t>‹#›</a:t>
            </a:fld>
            <a:endParaRPr lang="en-US"/>
          </a:p>
        </p:txBody>
      </p:sp>
    </p:spTree>
    <p:extLst>
      <p:ext uri="{BB962C8B-B14F-4D97-AF65-F5344CB8AC3E}">
        <p14:creationId xmlns:p14="http://schemas.microsoft.com/office/powerpoint/2010/main" val="4097010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A59123E-A83D-4E10-8900-71D7B3B48393}" type="datetime1">
              <a:rPr lang="en-US" smtClean="0">
                <a:solidFill>
                  <a:prstClr val="black">
                    <a:tint val="75000"/>
                  </a:prstClr>
                </a:solidFill>
              </a:rPr>
              <a:t>5/3/2019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A9DD306-E5CF-4843-8C09-CD504A055D97}" type="slidenum">
              <a:rPr lang="en-US"/>
              <a:pPr>
                <a:defRPr/>
              </a:pPr>
              <a:t>‹#›</a:t>
            </a:fld>
            <a:endParaRPr lang="en-US"/>
          </a:p>
        </p:txBody>
      </p:sp>
    </p:spTree>
    <p:extLst>
      <p:ext uri="{BB962C8B-B14F-4D97-AF65-F5344CB8AC3E}">
        <p14:creationId xmlns:p14="http://schemas.microsoft.com/office/powerpoint/2010/main" val="4181447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DCE3D05-C6CC-4455-8DFA-907195DA8AA5}" type="datetime1">
              <a:rPr lang="en-US" smtClean="0">
                <a:solidFill>
                  <a:prstClr val="black">
                    <a:tint val="75000"/>
                  </a:prstClr>
                </a:solidFill>
              </a:rPr>
              <a:t>5/3/2019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6675A93C-237A-4D60-9C34-3DB2A937FB53}" type="slidenum">
              <a:rPr lang="en-US"/>
              <a:pPr>
                <a:defRPr/>
              </a:pPr>
              <a:t>‹#›</a:t>
            </a:fld>
            <a:endParaRPr lang="en-US"/>
          </a:p>
        </p:txBody>
      </p:sp>
    </p:spTree>
    <p:extLst>
      <p:ext uri="{BB962C8B-B14F-4D97-AF65-F5344CB8AC3E}">
        <p14:creationId xmlns:p14="http://schemas.microsoft.com/office/powerpoint/2010/main" val="1149007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A0530DF8-9028-4C85-A986-F83B93A0AC64}" type="datetime1">
              <a:rPr lang="en-US" smtClean="0">
                <a:solidFill>
                  <a:prstClr val="black">
                    <a:tint val="75000"/>
                  </a:prstClr>
                </a:solidFill>
              </a:rPr>
              <a:t>5/3/2019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pPr>
              <a:defRPr/>
            </a:pPr>
            <a:fld id="{60857C93-4080-4F97-B59B-5ED2C4A569F2}" type="slidenum">
              <a:rPr lang="en-US"/>
              <a:pPr>
                <a:defRPr/>
              </a:pPr>
              <a:t>‹#›</a:t>
            </a:fld>
            <a:endParaRPr lang="en-US"/>
          </a:p>
        </p:txBody>
      </p:sp>
    </p:spTree>
    <p:extLst>
      <p:ext uri="{BB962C8B-B14F-4D97-AF65-F5344CB8AC3E}">
        <p14:creationId xmlns:p14="http://schemas.microsoft.com/office/powerpoint/2010/main" val="256832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129EC81A-C82C-4A8D-9647-98B7472835CE}" type="datetime1">
              <a:rPr lang="en-US" smtClean="0">
                <a:solidFill>
                  <a:prstClr val="black">
                    <a:tint val="75000"/>
                  </a:prstClr>
                </a:solidFill>
              </a:rPr>
              <a:t>5/3/2019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pPr>
              <a:defRPr/>
            </a:pPr>
            <a:fld id="{84D0C7EF-E3DC-4B75-BFAD-A08682FC594F}" type="slidenum">
              <a:rPr lang="en-US"/>
              <a:pPr>
                <a:defRPr/>
              </a:pPr>
              <a:t>‹#›</a:t>
            </a:fld>
            <a:endParaRPr lang="en-US"/>
          </a:p>
        </p:txBody>
      </p:sp>
    </p:spTree>
    <p:extLst>
      <p:ext uri="{BB962C8B-B14F-4D97-AF65-F5344CB8AC3E}">
        <p14:creationId xmlns:p14="http://schemas.microsoft.com/office/powerpoint/2010/main" val="1626909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E4147972-777D-47D9-8D46-C120D21DD6BF}" type="datetime1">
              <a:rPr lang="en-US" smtClean="0">
                <a:solidFill>
                  <a:prstClr val="black">
                    <a:tint val="75000"/>
                  </a:prstClr>
                </a:solidFill>
              </a:rPr>
              <a:t>5/3/2019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2E3D3CF9-A8F0-446F-8AA4-23D2A19D86A0}" type="slidenum">
              <a:rPr lang="en-US"/>
              <a:pPr>
                <a:defRPr/>
              </a:pPr>
              <a:t>‹#›</a:t>
            </a:fld>
            <a:endParaRPr lang="en-US"/>
          </a:p>
        </p:txBody>
      </p:sp>
    </p:spTree>
    <p:extLst>
      <p:ext uri="{BB962C8B-B14F-4D97-AF65-F5344CB8AC3E}">
        <p14:creationId xmlns:p14="http://schemas.microsoft.com/office/powerpoint/2010/main" val="981643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041524C-8FD5-48FF-B451-7E8926D5B3DE}" type="datetime1">
              <a:rPr lang="en-US" smtClean="0">
                <a:solidFill>
                  <a:prstClr val="black">
                    <a:tint val="75000"/>
                  </a:prstClr>
                </a:solidFill>
              </a:rPr>
              <a:t>5/3/2019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19FBDFE1-B207-41FC-844F-7CE5173C5682}" type="slidenum">
              <a:rPr lang="en-US"/>
              <a:pPr>
                <a:defRPr/>
              </a:pPr>
              <a:t>‹#›</a:t>
            </a:fld>
            <a:endParaRPr lang="en-US"/>
          </a:p>
        </p:txBody>
      </p:sp>
    </p:spTree>
    <p:extLst>
      <p:ext uri="{BB962C8B-B14F-4D97-AF65-F5344CB8AC3E}">
        <p14:creationId xmlns:p14="http://schemas.microsoft.com/office/powerpoint/2010/main" val="3470439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5B6BB3-F428-4B2D-9605-ABEFF0BA9563}" type="datetime1">
              <a:rPr lang="en-US" smtClean="0"/>
              <a:t>5/3/2019</a:t>
            </a:fld>
            <a:endParaRPr lang="en-US"/>
          </a:p>
        </p:txBody>
      </p:sp>
      <p:sp>
        <p:nvSpPr>
          <p:cNvPr id="5" name="Footer Placeholder 4"/>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29014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5CE38808-7A34-456C-881A-D343296FF479}" type="datetime1">
              <a:rPr lang="en-US" smtClean="0">
                <a:solidFill>
                  <a:prstClr val="black">
                    <a:tint val="75000"/>
                  </a:prstClr>
                </a:solidFill>
              </a:rPr>
              <a:t>5/3/2019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E30411F2-3C8D-400E-8F93-0740BA310A86}" type="slidenum">
              <a:rPr lang="en-US"/>
              <a:pPr>
                <a:defRPr/>
              </a:pPr>
              <a:t>‹#›</a:t>
            </a:fld>
            <a:endParaRPr lang="en-US"/>
          </a:p>
        </p:txBody>
      </p:sp>
    </p:spTree>
    <p:extLst>
      <p:ext uri="{BB962C8B-B14F-4D97-AF65-F5344CB8AC3E}">
        <p14:creationId xmlns:p14="http://schemas.microsoft.com/office/powerpoint/2010/main" val="1423890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DD0BEC9-EDF1-4F6D-8E86-E832862EA7D6}" type="datetime1">
              <a:rPr lang="en-US" smtClean="0">
                <a:solidFill>
                  <a:prstClr val="black">
                    <a:tint val="75000"/>
                  </a:prstClr>
                </a:solidFill>
              </a:rPr>
              <a:t>5/3/2019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66D122-D69B-4196-8D96-0AC198EF148F}" type="slidenum">
              <a:rPr lang="en-US"/>
              <a:pPr>
                <a:defRPr/>
              </a:pPr>
              <a:t>‹#›</a:t>
            </a:fld>
            <a:endParaRPr lang="en-US"/>
          </a:p>
        </p:txBody>
      </p:sp>
    </p:spTree>
    <p:extLst>
      <p:ext uri="{BB962C8B-B14F-4D97-AF65-F5344CB8AC3E}">
        <p14:creationId xmlns:p14="http://schemas.microsoft.com/office/powerpoint/2010/main" val="746450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E7CD0B5-9085-4E56-82B1-51B25DC44036}" type="datetime1">
              <a:rPr lang="en-US" smtClean="0">
                <a:solidFill>
                  <a:prstClr val="black">
                    <a:tint val="75000"/>
                  </a:prstClr>
                </a:solidFill>
              </a:rPr>
              <a:t>5/3/2019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713AAE5-E178-44DA-A533-92787FE48230}" type="slidenum">
              <a:rPr lang="en-US"/>
              <a:pPr>
                <a:defRPr/>
              </a:pPr>
              <a:t>‹#›</a:t>
            </a:fld>
            <a:endParaRPr lang="en-US"/>
          </a:p>
        </p:txBody>
      </p:sp>
    </p:spTree>
    <p:extLst>
      <p:ext uri="{BB962C8B-B14F-4D97-AF65-F5344CB8AC3E}">
        <p14:creationId xmlns:p14="http://schemas.microsoft.com/office/powerpoint/2010/main" val="3232313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83989" y="274638"/>
            <a:ext cx="8360019" cy="1143000"/>
          </a:xfrm>
        </p:spPr>
        <p:txBody>
          <a:bodyPr/>
          <a:lstStyle/>
          <a:p>
            <a:r>
              <a:rPr lang="en-US"/>
              <a:t>Click to edit Master title style</a:t>
            </a:r>
          </a:p>
        </p:txBody>
      </p:sp>
      <p:sp>
        <p:nvSpPr>
          <p:cNvPr id="3" name="Table Placeholder 2"/>
          <p:cNvSpPr>
            <a:spLocks noGrp="1"/>
          </p:cNvSpPr>
          <p:nvPr>
            <p:ph type="tbl" idx="1"/>
          </p:nvPr>
        </p:nvSpPr>
        <p:spPr>
          <a:xfrm>
            <a:off x="1049215" y="1700213"/>
            <a:ext cx="7627328" cy="4425950"/>
          </a:xfrm>
        </p:spPr>
        <p:txBody>
          <a:bodyPr/>
          <a:lstStyle/>
          <a:p>
            <a:pPr lvl="0"/>
            <a:endParaRPr lang="en-US" noProof="0"/>
          </a:p>
        </p:txBody>
      </p:sp>
      <p:sp>
        <p:nvSpPr>
          <p:cNvPr id="4" name="Rectangle 5"/>
          <p:cNvSpPr>
            <a:spLocks noGrp="1" noChangeArrowheads="1"/>
          </p:cNvSpPr>
          <p:nvPr>
            <p:ph type="ftr" sz="quarter" idx="10"/>
          </p:nvPr>
        </p:nvSpPr>
        <p:spPr>
          <a:xfrm>
            <a:off x="3071447" y="6245225"/>
            <a:ext cx="2895600" cy="476250"/>
          </a:xfrm>
          <a:prstGeom prst="rect">
            <a:avLst/>
          </a:prstGeom>
        </p:spPr>
        <p:txBody>
          <a:bodyPr/>
          <a:lstStyle>
            <a:lvl1pPr>
              <a:defRPr/>
            </a:lvl1pPr>
          </a:lstStyle>
          <a:p>
            <a:pPr>
              <a:defRPr/>
            </a:pPr>
            <a:r>
              <a:rPr lang="en-US"/>
              <a:t>Integrasi ISO 9001 &amp; ISO 14001 1/rev.01 (c)Copyright, Sentral Sistem. May 2019</a:t>
            </a:r>
          </a:p>
        </p:txBody>
      </p:sp>
      <p:sp>
        <p:nvSpPr>
          <p:cNvPr id="5" name="Rectangle 6"/>
          <p:cNvSpPr>
            <a:spLocks noGrp="1" noChangeArrowheads="1"/>
          </p:cNvSpPr>
          <p:nvPr>
            <p:ph type="sldNum" sz="quarter" idx="11"/>
          </p:nvPr>
        </p:nvSpPr>
        <p:spPr>
          <a:xfrm>
            <a:off x="6553200" y="6356368"/>
            <a:ext cx="2133600" cy="365125"/>
          </a:xfrm>
          <a:prstGeom prst="rect">
            <a:avLst/>
          </a:prstGeom>
        </p:spPr>
        <p:txBody>
          <a:bodyPr/>
          <a:lstStyle>
            <a:lvl1pPr algn="r">
              <a:defRPr sz="975"/>
            </a:lvl1pPr>
          </a:lstStyle>
          <a:p>
            <a:pPr>
              <a:defRPr/>
            </a:pPr>
            <a:fld id="{4D626EC8-178E-46CB-B5D2-75E4A6E28139}" type="slidenum">
              <a:rPr lang="en-US" smtClean="0"/>
              <a:pPr>
                <a:defRPr/>
              </a:pPr>
              <a:t>‹#›</a:t>
            </a:fld>
            <a:endParaRPr lang="en-US"/>
          </a:p>
        </p:txBody>
      </p:sp>
    </p:spTree>
    <p:extLst>
      <p:ext uri="{BB962C8B-B14F-4D97-AF65-F5344CB8AC3E}">
        <p14:creationId xmlns:p14="http://schemas.microsoft.com/office/powerpoint/2010/main" val="4271327230"/>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0"/>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3" name="Rectangle 4">
            <a:extLst>
              <a:ext uri="{FF2B5EF4-FFF2-40B4-BE49-F238E27FC236}">
                <a16:creationId xmlns:a16="http://schemas.microsoft.com/office/drawing/2014/main" id="{4098F53D-2649-4502-8FE3-973A09230ABE}"/>
              </a:ext>
            </a:extLst>
          </p:cNvPr>
          <p:cNvSpPr>
            <a:spLocks noGrp="1" noChangeArrowheads="1"/>
          </p:cNvSpPr>
          <p:nvPr>
            <p:ph type="dt" sz="half" idx="10"/>
          </p:nvPr>
        </p:nvSpPr>
        <p:spPr>
          <a:ln/>
        </p:spPr>
        <p:txBody>
          <a:bodyPr/>
          <a:lstStyle>
            <a:lvl1pPr>
              <a:defRPr/>
            </a:lvl1pPr>
          </a:lstStyle>
          <a:p>
            <a:pPr>
              <a:defRPr/>
            </a:pPr>
            <a:fld id="{6670E8A8-F08F-459D-9009-5DC1BAD8A56D}" type="datetime1">
              <a:rPr lang="en-US" smtClean="0"/>
              <a:t>5/3/2019</a:t>
            </a:fld>
            <a:endParaRPr lang="en-US"/>
          </a:p>
        </p:txBody>
      </p:sp>
      <p:sp>
        <p:nvSpPr>
          <p:cNvPr id="4" name="Rectangle 6">
            <a:extLst>
              <a:ext uri="{FF2B5EF4-FFF2-40B4-BE49-F238E27FC236}">
                <a16:creationId xmlns:a16="http://schemas.microsoft.com/office/drawing/2014/main" id="{B1B8A5D0-EB89-493A-AFE6-7AAB8E48855D}"/>
              </a:ext>
            </a:extLst>
          </p:cNvPr>
          <p:cNvSpPr>
            <a:spLocks noGrp="1" noChangeArrowheads="1"/>
          </p:cNvSpPr>
          <p:nvPr>
            <p:ph type="sldNum" sz="quarter" idx="11"/>
          </p:nvPr>
        </p:nvSpPr>
        <p:spPr>
          <a:ln/>
        </p:spPr>
        <p:txBody>
          <a:bodyPr/>
          <a:lstStyle>
            <a:lvl1pPr>
              <a:defRPr/>
            </a:lvl1pPr>
          </a:lstStyle>
          <a:p>
            <a:fld id="{0C21CFAF-0C54-4F24-99AE-993802B36557}" type="slidenum">
              <a:rPr lang="en-US" altLang="en-US"/>
              <a:pPr/>
              <a:t>‹#›</a:t>
            </a:fld>
            <a:endParaRPr lang="en-US" altLang="en-US"/>
          </a:p>
        </p:txBody>
      </p:sp>
    </p:spTree>
    <p:extLst>
      <p:ext uri="{BB962C8B-B14F-4D97-AF65-F5344CB8AC3E}">
        <p14:creationId xmlns:p14="http://schemas.microsoft.com/office/powerpoint/2010/main" val="115886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1F692F6-4409-47F5-835D-4D56B7B3B8DF}" type="datetime1">
              <a:rPr lang="en-US" smtClean="0"/>
              <a:t>5/3/2019</a:t>
            </a:fld>
            <a:endParaRPr lang="en-US"/>
          </a:p>
        </p:txBody>
      </p:sp>
      <p:sp>
        <p:nvSpPr>
          <p:cNvPr id="5" name="Footer Placeholder 4"/>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535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42B2EE5-5B65-41E3-ACDB-DAE63A451CFF}" type="datetime1">
              <a:rPr lang="en-US" smtClean="0"/>
              <a:t>5/3/2019</a:t>
            </a:fld>
            <a:endParaRPr lang="en-US"/>
          </a:p>
        </p:txBody>
      </p:sp>
      <p:sp>
        <p:nvSpPr>
          <p:cNvPr id="6" name="Footer Placeholder 5"/>
          <p:cNvSpPr>
            <a:spLocks noGrp="1"/>
          </p:cNvSpPr>
          <p:nvPr>
            <p:ph type="ftr" sz="quarter" idx="11"/>
          </p:nvPr>
        </p:nvSpPr>
        <p:spPr/>
        <p:txBody>
          <a:bodyPr/>
          <a:lstStyle/>
          <a:p>
            <a:r>
              <a:rPr lang="pt-BR"/>
              <a:t>Integrasi ISO 9001 &amp; ISO 14001 1/rev.01 (c)Copyright, Sentral Sistem. May 2019</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151833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BC181FF8-ABC7-47AF-983D-0211C713CB44}" type="datetime1">
              <a:rPr lang="en-US" smtClean="0"/>
              <a:t>5/3/2019</a:t>
            </a:fld>
            <a:endParaRPr lang="en-US"/>
          </a:p>
        </p:txBody>
      </p:sp>
      <p:sp>
        <p:nvSpPr>
          <p:cNvPr id="8" name="Footer Placeholder 7"/>
          <p:cNvSpPr>
            <a:spLocks noGrp="1"/>
          </p:cNvSpPr>
          <p:nvPr>
            <p:ph type="ftr" sz="quarter" idx="11"/>
          </p:nvPr>
        </p:nvSpPr>
        <p:spPr/>
        <p:txBody>
          <a:bodyPr/>
          <a:lstStyle/>
          <a:p>
            <a:r>
              <a:rPr lang="pt-BR"/>
              <a:t>Integrasi ISO 9001 &amp; ISO 14001 1/rev.01 (c)Copyright, Sentral Sistem. May 2019</a:t>
            </a:r>
            <a:endParaRPr lang="en-US"/>
          </a:p>
        </p:txBody>
      </p:sp>
      <p:sp>
        <p:nvSpPr>
          <p:cNvPr id="9" name="Slide Number Placeholder 8"/>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54956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B14D9FFE-D98E-4EF7-9CED-D97570697714}" type="datetime1">
              <a:rPr lang="en-US" smtClean="0"/>
              <a:t>5/3/2019</a:t>
            </a:fld>
            <a:endParaRPr lang="en-US"/>
          </a:p>
        </p:txBody>
      </p:sp>
      <p:sp>
        <p:nvSpPr>
          <p:cNvPr id="4" name="Footer Placeholder 3"/>
          <p:cNvSpPr>
            <a:spLocks noGrp="1"/>
          </p:cNvSpPr>
          <p:nvPr>
            <p:ph type="ftr" sz="quarter" idx="11"/>
          </p:nvPr>
        </p:nvSpPr>
        <p:spPr/>
        <p:txBody>
          <a:bodyPr/>
          <a:lstStyle/>
          <a:p>
            <a:r>
              <a:rPr lang="pt-BR"/>
              <a:t>Integrasi ISO 9001 &amp; ISO 14001 1/rev.01 (c)Copyright, Sentral Sistem. May 2019</a:t>
            </a:r>
            <a:endParaRPr lang="en-US"/>
          </a:p>
        </p:txBody>
      </p:sp>
      <p:sp>
        <p:nvSpPr>
          <p:cNvPr id="5" name="Slide Number Placeholder 4"/>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50227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D7BB2476-C7CF-45D5-9743-0FAD2BC2F8B6}" type="datetime1">
              <a:rPr lang="en-US" smtClean="0"/>
              <a:t>5/3/2019</a:t>
            </a:fld>
            <a:endParaRPr lang="en-US"/>
          </a:p>
        </p:txBody>
      </p:sp>
      <p:sp>
        <p:nvSpPr>
          <p:cNvPr id="3" name="Footer Placeholder 2"/>
          <p:cNvSpPr>
            <a:spLocks noGrp="1"/>
          </p:cNvSpPr>
          <p:nvPr>
            <p:ph type="ftr" sz="quarter" idx="11"/>
          </p:nvPr>
        </p:nvSpPr>
        <p:spPr/>
        <p:txBody>
          <a:bodyPr/>
          <a:lstStyle/>
          <a:p>
            <a:r>
              <a:rPr lang="pt-BR"/>
              <a:t>Integrasi ISO 9001 &amp; ISO 14001 1/rev.01 (c)Copyright, Sentral Sistem. May 2019</a:t>
            </a:r>
            <a:endParaRPr lang="en-US"/>
          </a:p>
        </p:txBody>
      </p:sp>
      <p:sp>
        <p:nvSpPr>
          <p:cNvPr id="4" name="Slide Number Placeholder 3"/>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47650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F248C40-D742-4D74-8A35-C6B3382C98EC}" type="datetime1">
              <a:rPr lang="en-US" smtClean="0"/>
              <a:t>5/3/2019</a:t>
            </a:fld>
            <a:endParaRPr lang="en-US"/>
          </a:p>
        </p:txBody>
      </p:sp>
      <p:sp>
        <p:nvSpPr>
          <p:cNvPr id="6" name="Footer Placeholder 5"/>
          <p:cNvSpPr>
            <a:spLocks noGrp="1"/>
          </p:cNvSpPr>
          <p:nvPr>
            <p:ph type="ftr" sz="quarter" idx="11"/>
          </p:nvPr>
        </p:nvSpPr>
        <p:spPr/>
        <p:txBody>
          <a:bodyPr/>
          <a:lstStyle/>
          <a:p>
            <a:r>
              <a:rPr lang="pt-BR"/>
              <a:t>Integrasi ISO 9001 &amp; ISO 14001 1/rev.01 (c)Copyright, Sentral Sistem. May 2019</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67762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DB9EA136-AA00-49BA-8825-479ABCECE279}" type="datetime1">
              <a:rPr lang="en-US" smtClean="0"/>
              <a:t>5/3/2019</a:t>
            </a:fld>
            <a:endParaRPr lang="en-US"/>
          </a:p>
        </p:txBody>
      </p:sp>
      <p:sp>
        <p:nvSpPr>
          <p:cNvPr id="6" name="Footer Placeholder 5"/>
          <p:cNvSpPr>
            <a:spLocks noGrp="1"/>
          </p:cNvSpPr>
          <p:nvPr>
            <p:ph type="ftr" sz="quarter" idx="11"/>
          </p:nvPr>
        </p:nvSpPr>
        <p:spPr/>
        <p:txBody>
          <a:bodyPr/>
          <a:lstStyle/>
          <a:p>
            <a:r>
              <a:rPr lang="pt-BR"/>
              <a:t>Integrasi ISO 9001 &amp; ISO 14001 1/rev.01 (c)Copyright, Sentral Sistem. May 2019</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98943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4395" y="6356351"/>
            <a:ext cx="4643312"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pt-BR"/>
              <a:t>Integrasi ISO 9001 &amp; ISO 14001 1/rev.01 (c)Copyright, Sentral Sistem. May 2019</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71AAA-B9E7-4449-836C-07686E34B3E0}" type="slidenum">
              <a:rPr lang="en-US" smtClean="0"/>
              <a:t>‹#›</a:t>
            </a:fld>
            <a:endParaRPr lang="en-US"/>
          </a:p>
        </p:txBody>
      </p:sp>
    </p:spTree>
    <p:extLst>
      <p:ext uri="{BB962C8B-B14F-4D97-AF65-F5344CB8AC3E}">
        <p14:creationId xmlns:p14="http://schemas.microsoft.com/office/powerpoint/2010/main" val="4083938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21565" y="6400799"/>
            <a:ext cx="4538472" cy="365125"/>
          </a:xfrm>
          <a:prstGeom prst="rect">
            <a:avLst/>
          </a:prstGeom>
        </p:spPr>
        <p:txBody>
          <a:bodyPr vert="horz" lIns="91440" tIns="45720" rIns="91440" bIns="45720" rtlCol="0" anchor="ctr"/>
          <a:lstStyle>
            <a:lvl1pPr algn="ctr" eaLnBrk="1" hangingPunct="1">
              <a:defRPr sz="1000">
                <a:solidFill>
                  <a:schemeClr val="tx1">
                    <a:tint val="75000"/>
                  </a:schemeClr>
                </a:solidFill>
              </a:defRPr>
            </a:lvl1pPr>
          </a:lstStyle>
          <a:p>
            <a:pPr fontAlgn="base">
              <a:spcBef>
                <a:spcPct val="0"/>
              </a:spcBef>
              <a:spcAft>
                <a:spcPct val="0"/>
              </a:spcAft>
              <a:defRPr/>
            </a:pPr>
            <a:r>
              <a:rPr lang="pt-BR">
                <a:solidFill>
                  <a:prstClr val="black">
                    <a:tint val="75000"/>
                  </a:prstClr>
                </a:solidFill>
                <a:latin typeface="Times New Roman" panose="02020603050405020304" pitchFamily="18" charset="0"/>
                <a:cs typeface="Arial" panose="020B0604020202020204" pitchFamily="34" charset="0"/>
              </a:rPr>
              <a:t>Integrasi ISO 9001 &amp; ISO 14001 1/rev.01 (c)Copyright, Sentral Sistem. May 2019</a:t>
            </a:r>
            <a:endParaRPr lang="en-US" dirty="0">
              <a:solidFill>
                <a:prstClr val="black">
                  <a:tint val="75000"/>
                </a:prstClr>
              </a:solidFill>
              <a:latin typeface="Times New Roman" panose="02020603050405020304" pitchFamily="18" charset="0"/>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8FC7EC7D-38A6-42AE-A270-576D58E77D26}" type="slidenum">
              <a:rPr lang="en-US">
                <a:latin typeface="Times New Roman" panose="02020603050405020304" pitchFamily="18" charset="0"/>
                <a:cs typeface="Arial" panose="020B0604020202020204" pitchFamily="34" charset="0"/>
              </a:rPr>
              <a:pPr fontAlgn="base">
                <a:spcBef>
                  <a:spcPct val="0"/>
                </a:spcBef>
                <a:spcAft>
                  <a:spcPct val="0"/>
                </a:spcAft>
                <a:defRPr/>
              </a:pPr>
              <a:t>‹#›</a:t>
            </a:fld>
            <a:endParaRPr 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65140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06" r:id="rId12"/>
    <p:sldLayoutId id="2147483707" r:id="rId13"/>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 Id="rId9"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png"/><Relationship Id="rId3" Type="http://schemas.openxmlformats.org/officeDocument/2006/relationships/image" Target="../media/image30.jpeg"/><Relationship Id="rId7" Type="http://schemas.openxmlformats.org/officeDocument/2006/relationships/image" Target="../media/image31.jpeg"/><Relationship Id="rId12"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37.jpeg"/><Relationship Id="rId5" Type="http://schemas.openxmlformats.org/officeDocument/2006/relationships/image" Target="../media/image39.png"/><Relationship Id="rId10" Type="http://schemas.openxmlformats.org/officeDocument/2006/relationships/image" Target="../media/image36.jpeg"/><Relationship Id="rId4" Type="http://schemas.openxmlformats.org/officeDocument/2006/relationships/image" Target="../media/image38.jpeg"/><Relationship Id="rId9"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slideLayout" Target="../slideLayouts/slideLayout24.xml"/><Relationship Id="rId7" Type="http://schemas.openxmlformats.org/officeDocument/2006/relationships/oleObject" Target="../embeddings/oleObject2.bin"/><Relationship Id="rId2" Type="http://schemas.openxmlformats.org/officeDocument/2006/relationships/video" Target="file:///D:\Data%20Iman\Data%20Konsultan\produk%20development\ice%20breaker\video\hot_tele.WMV" TargetMode="External"/><Relationship Id="rId1" Type="http://schemas.openxmlformats.org/officeDocument/2006/relationships/vmlDrawing" Target="../drawings/vmlDrawing4.v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wmf"/><Relationship Id="rId1" Type="http://schemas.openxmlformats.org/officeDocument/2006/relationships/slideLayout" Target="../slideLayouts/slideLayout18.xml"/><Relationship Id="rId5" Type="http://schemas.openxmlformats.org/officeDocument/2006/relationships/image" Target="../media/image46.gif"/><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wmf"/><Relationship Id="rId7"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2.jpeg"/><Relationship Id="rId5" Type="http://schemas.openxmlformats.org/officeDocument/2006/relationships/image" Target="../media/image50.jpeg"/><Relationship Id="rId4" Type="http://schemas.openxmlformats.org/officeDocument/2006/relationships/image" Target="../media/image51.jpeg"/><Relationship Id="rId9"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2.wmf"/></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jpeg"/><Relationship Id="rId1" Type="http://schemas.openxmlformats.org/officeDocument/2006/relationships/slideLayout" Target="../slideLayouts/slideLayout18.xml"/><Relationship Id="rId4" Type="http://schemas.openxmlformats.org/officeDocument/2006/relationships/image" Target="../media/image68.gif"/></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8.gi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7.vml"/><Relationship Id="rId4" Type="http://schemas.openxmlformats.org/officeDocument/2006/relationships/image" Target="../media/image12.wmf"/></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82.emf"/><Relationship Id="rId4" Type="http://schemas.openxmlformats.org/officeDocument/2006/relationships/oleObject" Target="../embeddings/oleObject4.bin"/></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4.jpeg"/><Relationship Id="rId3" Type="http://schemas.openxmlformats.org/officeDocument/2006/relationships/image" Target="../media/image86.jpeg"/><Relationship Id="rId7" Type="http://schemas.openxmlformats.org/officeDocument/2006/relationships/image" Target="../media/image89.jpeg"/><Relationship Id="rId12" Type="http://schemas.openxmlformats.org/officeDocument/2006/relationships/image" Target="../media/image93.jpeg"/><Relationship Id="rId2" Type="http://schemas.openxmlformats.org/officeDocument/2006/relationships/image" Target="../media/image85.jpeg"/><Relationship Id="rId1" Type="http://schemas.openxmlformats.org/officeDocument/2006/relationships/slideLayout" Target="../slideLayouts/slideLayout18.xml"/><Relationship Id="rId6" Type="http://schemas.openxmlformats.org/officeDocument/2006/relationships/image" Target="../media/image88.jpeg"/><Relationship Id="rId11" Type="http://schemas.openxmlformats.org/officeDocument/2006/relationships/image" Target="../media/image92.jpeg"/><Relationship Id="rId5" Type="http://schemas.openxmlformats.org/officeDocument/2006/relationships/hyperlink" Target="Prosedur%20Penyimpanan%20&amp;%20Perawatan.pdf" TargetMode="External"/><Relationship Id="rId10" Type="http://schemas.openxmlformats.org/officeDocument/2006/relationships/image" Target="../media/image72.jpeg"/><Relationship Id="rId4" Type="http://schemas.openxmlformats.org/officeDocument/2006/relationships/image" Target="../media/image87.jpeg"/><Relationship Id="rId9" Type="http://schemas.openxmlformats.org/officeDocument/2006/relationships/image" Target="../media/image91.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7.jpeg"/><Relationship Id="rId1" Type="http://schemas.openxmlformats.org/officeDocument/2006/relationships/slideLayout" Target="../slideLayouts/slideLayout18.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85.jpeg"/></Relationships>
</file>

<file path=ppt/slides/_rels/slide72.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jpeg"/><Relationship Id="rId7" Type="http://schemas.openxmlformats.org/officeDocument/2006/relationships/image" Target="../media/image104.jpeg"/><Relationship Id="rId2" Type="http://schemas.openxmlformats.org/officeDocument/2006/relationships/image" Target="../media/image94.jpeg"/><Relationship Id="rId1" Type="http://schemas.openxmlformats.org/officeDocument/2006/relationships/slideLayout" Target="../slideLayouts/slideLayout18.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 Id="rId9" Type="http://schemas.openxmlformats.org/officeDocument/2006/relationships/image" Target="../media/image106.jpeg"/></Relationships>
</file>

<file path=ppt/slides/_rels/slide7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93.jpeg"/><Relationship Id="rId1" Type="http://schemas.openxmlformats.org/officeDocument/2006/relationships/slideLayout" Target="../slideLayouts/slideLayout18.xml"/><Relationship Id="rId6" Type="http://schemas.openxmlformats.org/officeDocument/2006/relationships/image" Target="../media/image109.jpeg"/><Relationship Id="rId5" Type="http://schemas.openxmlformats.org/officeDocument/2006/relationships/image" Target="../media/image99.jpeg"/><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13.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slide" Target="slide51.xml"/><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17.png"/><Relationship Id="rId5" Type="http://schemas.microsoft.com/office/2007/relationships/hdphoto" Target="../media/hdphoto3.wdp"/><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20.png"/><Relationship Id="rId7"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Pemeriksaan%20Kualitas%20Beras.pdf" TargetMode="External"/><Relationship Id="rId11" Type="http://schemas.openxmlformats.org/officeDocument/2006/relationships/image" Target="../media/image126.jpeg"/><Relationship Id="rId5" Type="http://schemas.openxmlformats.org/officeDocument/2006/relationships/image" Target="../media/image122.jpeg"/><Relationship Id="rId10" Type="http://schemas.openxmlformats.org/officeDocument/2006/relationships/image" Target="../media/image125.jpeg"/><Relationship Id="rId4" Type="http://schemas.openxmlformats.org/officeDocument/2006/relationships/image" Target="../media/image121.jpeg"/><Relationship Id="rId9" Type="http://schemas.openxmlformats.org/officeDocument/2006/relationships/image" Target="../media/image124.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1.jpe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4.vml"/><Relationship Id="rId4" Type="http://schemas.openxmlformats.org/officeDocument/2006/relationships/image" Target="../media/image12.wmf"/></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29.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0.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2BA0D4-C65C-497F-B48A-ED80FA1FF46D}"/>
              </a:ext>
            </a:extLst>
          </p:cNvPr>
          <p:cNvSpPr/>
          <p:nvPr/>
        </p:nvSpPr>
        <p:spPr>
          <a:xfrm>
            <a:off x="0" y="5092430"/>
            <a:ext cx="9144000" cy="17655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8F6405-AA86-4A56-AABA-20A736A42715}"/>
              </a:ext>
            </a:extLst>
          </p:cNvPr>
          <p:cNvPicPr>
            <a:picLocks noChangeAspect="1"/>
          </p:cNvPicPr>
          <p:nvPr/>
        </p:nvPicPr>
        <p:blipFill rotWithShape="1">
          <a:blip r:embed="rId2"/>
          <a:srcRect r="1087"/>
          <a:stretch/>
        </p:blipFill>
        <p:spPr>
          <a:xfrm>
            <a:off x="10749" y="-39756"/>
            <a:ext cx="9133252" cy="5092430"/>
          </a:xfrm>
          <a:prstGeom prst="rect">
            <a:avLst/>
          </a:prstGeom>
        </p:spPr>
      </p:pic>
      <p:sp>
        <p:nvSpPr>
          <p:cNvPr id="2" name="Title 1"/>
          <p:cNvSpPr>
            <a:spLocks noGrp="1"/>
          </p:cNvSpPr>
          <p:nvPr>
            <p:ph type="ctrTitle"/>
          </p:nvPr>
        </p:nvSpPr>
        <p:spPr>
          <a:xfrm>
            <a:off x="3228710" y="3452296"/>
            <a:ext cx="5730685" cy="1466914"/>
          </a:xfrm>
        </p:spPr>
        <p:txBody>
          <a:bodyPr>
            <a:noAutofit/>
          </a:bodyPr>
          <a:lstStyle/>
          <a:p>
            <a:pPr algn="l"/>
            <a:r>
              <a:rPr lang="en-US" sz="3200" b="1" dirty="0">
                <a:solidFill>
                  <a:schemeClr val="bg1"/>
                </a:solidFill>
                <a:effectLst>
                  <a:outerShdw blurRad="38100" dist="38100" dir="2700000" algn="tl">
                    <a:srgbClr val="000000">
                      <a:alpha val="43137"/>
                    </a:srgbClr>
                  </a:outerShdw>
                </a:effectLst>
                <a:latin typeface="Arial Narrow" panose="020B0606020202030204" pitchFamily="34" charset="0"/>
              </a:rPr>
              <a:t>INTEPRETATION &amp; AWARENESS</a:t>
            </a:r>
          </a:p>
        </p:txBody>
      </p:sp>
      <p:sp>
        <p:nvSpPr>
          <p:cNvPr id="3" name="Footer Placeholder 2">
            <a:extLst>
              <a:ext uri="{FF2B5EF4-FFF2-40B4-BE49-F238E27FC236}">
                <a16:creationId xmlns:a16="http://schemas.microsoft.com/office/drawing/2014/main" id="{7159C8B0-5E58-483B-BA55-E6260CF3DA58}"/>
              </a:ext>
            </a:extLst>
          </p:cNvPr>
          <p:cNvSpPr>
            <a:spLocks noGrp="1"/>
          </p:cNvSpPr>
          <p:nvPr>
            <p:ph type="ftr" sz="quarter" idx="11"/>
          </p:nvPr>
        </p:nvSpPr>
        <p:spPr>
          <a:xfrm>
            <a:off x="39029" y="6492872"/>
            <a:ext cx="4917688" cy="365125"/>
          </a:xfrm>
          <a:prstGeom prst="rect">
            <a:avLst/>
          </a:prstGeom>
        </p:spPr>
        <p:txBody>
          <a:bodyPr/>
          <a:lstStyle/>
          <a:p>
            <a:r>
              <a:rPr lang="en-US">
                <a:solidFill>
                  <a:prstClr val="black">
                    <a:tint val="75000"/>
                  </a:prstClr>
                </a:solidFill>
              </a:rPr>
              <a:t>Integrasi ISO 9001 &amp; ISO 14001 1/rev.01 (c)Copyright, Sentral Sistem. May 2019</a:t>
            </a:r>
          </a:p>
        </p:txBody>
      </p:sp>
      <p:sp>
        <p:nvSpPr>
          <p:cNvPr id="5" name="Slide Number Placeholder 4">
            <a:extLst>
              <a:ext uri="{FF2B5EF4-FFF2-40B4-BE49-F238E27FC236}">
                <a16:creationId xmlns:a16="http://schemas.microsoft.com/office/drawing/2014/main" id="{04D37A9A-94C4-48D5-8C8D-26A1418BFBA9}"/>
              </a:ext>
            </a:extLst>
          </p:cNvPr>
          <p:cNvSpPr>
            <a:spLocks noGrp="1"/>
          </p:cNvSpPr>
          <p:nvPr>
            <p:ph type="sldNum" sz="quarter" idx="12"/>
          </p:nvPr>
        </p:nvSpPr>
        <p:spPr>
          <a:xfrm>
            <a:off x="6809643" y="6143149"/>
            <a:ext cx="2057400" cy="337038"/>
          </a:xfrm>
        </p:spPr>
        <p:txBody>
          <a:bodyPr/>
          <a:lstStyle/>
          <a:p>
            <a:fld id="{D1B71AAA-B9E7-4449-836C-07686E34B3E0}" type="slidenum">
              <a:rPr lang="en-US" smtClean="0">
                <a:solidFill>
                  <a:prstClr val="black">
                    <a:tint val="75000"/>
                  </a:prstClr>
                </a:solidFill>
              </a:rPr>
              <a:pPr/>
              <a:t>1</a:t>
            </a:fld>
            <a:endParaRPr lang="en-US">
              <a:solidFill>
                <a:prstClr val="black">
                  <a:tint val="75000"/>
                </a:prstClr>
              </a:solidFill>
            </a:endParaRPr>
          </a:p>
        </p:txBody>
      </p:sp>
      <p:sp>
        <p:nvSpPr>
          <p:cNvPr id="9" name="Title 1">
            <a:extLst>
              <a:ext uri="{FF2B5EF4-FFF2-40B4-BE49-F238E27FC236}">
                <a16:creationId xmlns:a16="http://schemas.microsoft.com/office/drawing/2014/main" id="{5F64E39F-AD5D-46AB-9E3B-6C2B4F2DC33F}"/>
              </a:ext>
            </a:extLst>
          </p:cNvPr>
          <p:cNvSpPr txBox="1">
            <a:spLocks/>
          </p:cNvSpPr>
          <p:nvPr/>
        </p:nvSpPr>
        <p:spPr>
          <a:xfrm>
            <a:off x="3456309" y="4481958"/>
            <a:ext cx="5105799" cy="2208047"/>
          </a:xfrm>
          <a:prstGeom prst="rect">
            <a:avLst/>
          </a:prstGeom>
        </p:spPr>
        <p:txBody>
          <a:bodyPr vert="horz" lIns="84406" tIns="42203" rIns="84406" bIns="422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5400" dirty="0">
                <a:ln>
                  <a:solidFill>
                    <a:schemeClr val="bg1"/>
                  </a:solidFill>
                </a:ln>
                <a:solidFill>
                  <a:srgbClr val="0000FF"/>
                </a:solidFill>
                <a:effectLst>
                  <a:outerShdw blurRad="38100" dist="38100" dir="2700000" algn="tl">
                    <a:srgbClr val="000000">
                      <a:alpha val="43137"/>
                    </a:srgbClr>
                  </a:outerShdw>
                </a:effectLst>
                <a:latin typeface="Impact" panose="020B0806030902050204" pitchFamily="34" charset="0"/>
              </a:rPr>
              <a:t>ISO 9001:2015</a:t>
            </a:r>
          </a:p>
          <a:p>
            <a:pPr algn="r"/>
            <a:r>
              <a:rPr lang="en-US" sz="5400" dirty="0">
                <a:ln>
                  <a:solidFill>
                    <a:schemeClr val="bg1"/>
                  </a:solidFill>
                </a:ln>
                <a:solidFill>
                  <a:srgbClr val="4BFF2A"/>
                </a:solidFill>
                <a:effectLst>
                  <a:outerShdw blurRad="38100" dist="38100" dir="2700000" algn="tl">
                    <a:srgbClr val="000000">
                      <a:alpha val="43137"/>
                    </a:srgbClr>
                  </a:outerShdw>
                </a:effectLst>
                <a:latin typeface="Impact" panose="020B0806030902050204" pitchFamily="34" charset="0"/>
              </a:rPr>
              <a:t>ISO 14001:2015</a:t>
            </a:r>
            <a:endParaRPr lang="en-US" sz="5400" dirty="0">
              <a:ln>
                <a:solidFill>
                  <a:schemeClr val="bg1"/>
                </a:solidFill>
              </a:ln>
              <a:solidFill>
                <a:srgbClr val="F7921E"/>
              </a:solidFill>
              <a:effectLst>
                <a:outerShdw blurRad="38100" dist="38100" dir="2700000" algn="tl">
                  <a:srgbClr val="000000">
                    <a:alpha val="43137"/>
                  </a:srgbClr>
                </a:outerShdw>
              </a:effectLst>
              <a:latin typeface="Impact" panose="020B0806030902050204" pitchFamily="34" charset="0"/>
            </a:endParaRPr>
          </a:p>
        </p:txBody>
      </p:sp>
      <p:pic>
        <p:nvPicPr>
          <p:cNvPr id="7172" name="Picture 4" descr="Image result for health safety and environment">
            <a:extLst>
              <a:ext uri="{FF2B5EF4-FFF2-40B4-BE49-F238E27FC236}">
                <a16:creationId xmlns:a16="http://schemas.microsoft.com/office/drawing/2014/main" id="{CB9341A5-0BE1-4142-AA60-931FBC182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57" y="5260424"/>
            <a:ext cx="1504822" cy="142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nvPr>
        </p:nvGraphicFramePr>
        <p:xfrm>
          <a:off x="451341" y="856552"/>
          <a:ext cx="4148503" cy="5062413"/>
        </p:xfrm>
        <a:graphic>
          <a:graphicData uri="http://schemas.openxmlformats.org/drawingml/2006/table">
            <a:tbl>
              <a:tblPr/>
              <a:tblGrid>
                <a:gridCol w="338493">
                  <a:extLst>
                    <a:ext uri="{9D8B030D-6E8A-4147-A177-3AD203B41FA5}">
                      <a16:colId xmlns:a16="http://schemas.microsoft.com/office/drawing/2014/main" val="20000"/>
                    </a:ext>
                  </a:extLst>
                </a:gridCol>
                <a:gridCol w="401468">
                  <a:extLst>
                    <a:ext uri="{9D8B030D-6E8A-4147-A177-3AD203B41FA5}">
                      <a16:colId xmlns:a16="http://schemas.microsoft.com/office/drawing/2014/main" val="20001"/>
                    </a:ext>
                  </a:extLst>
                </a:gridCol>
                <a:gridCol w="369980">
                  <a:extLst>
                    <a:ext uri="{9D8B030D-6E8A-4147-A177-3AD203B41FA5}">
                      <a16:colId xmlns:a16="http://schemas.microsoft.com/office/drawing/2014/main" val="20002"/>
                    </a:ext>
                  </a:extLst>
                </a:gridCol>
                <a:gridCol w="3038562">
                  <a:extLst>
                    <a:ext uri="{9D8B030D-6E8A-4147-A177-3AD203B41FA5}">
                      <a16:colId xmlns:a16="http://schemas.microsoft.com/office/drawing/2014/main" val="20003"/>
                    </a:ext>
                  </a:extLst>
                </a:gridCol>
              </a:tblGrid>
              <a:tr h="227917">
                <a:tc>
                  <a:txBody>
                    <a:bodyPr/>
                    <a:lstStyle/>
                    <a:p>
                      <a:pPr algn="ctr" fontAlgn="b"/>
                      <a:r>
                        <a:rPr lang="en-US" sz="1100" b="1" i="0" u="none" strike="noStrike" dirty="0">
                          <a:solidFill>
                            <a:srgbClr val="000000"/>
                          </a:solidFill>
                          <a:latin typeface="Arial Narrow" pitchFamily="34" charset="0"/>
                        </a:rPr>
                        <a:t>4</a:t>
                      </a: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100" b="1" i="0" u="none" strike="noStrike" dirty="0">
                          <a:solidFill>
                            <a:srgbClr val="000000"/>
                          </a:solidFill>
                          <a:latin typeface="Arial Narrow" pitchFamily="34" charset="0"/>
                        </a:rPr>
                        <a:t>Context of The Organization</a:t>
                      </a: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4.1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Understanding the organization and its context</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1"/>
                  </a:ext>
                </a:extLst>
              </a:tr>
              <a:tr h="35624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4.2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Understanding the needs and expectations and other interested parties</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4.3</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Determining the scope of the QHSE management system</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684042">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4.4</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QHSE management system</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i="1" u="none" strike="noStrike" dirty="0">
                          <a:solidFill>
                            <a:srgbClr val="0000FF"/>
                          </a:solidFill>
                          <a:latin typeface="Arial Narrow" pitchFamily="34" charset="0"/>
                        </a:rPr>
                        <a:t>4.4.1 </a:t>
                      </a:r>
                      <a:r>
                        <a:rPr lang="en-US" sz="1100" b="1" u="none" kern="1200" dirty="0">
                          <a:solidFill>
                            <a:srgbClr val="0000FF"/>
                          </a:solidFill>
                          <a:effectLst/>
                          <a:latin typeface="Arial Narrow" panose="020B0606020202030204" pitchFamily="34" charset="0"/>
                          <a:ea typeface="+mn-ea"/>
                          <a:cs typeface="+mn-cs"/>
                        </a:rPr>
                        <a:t>General</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kern="1200" dirty="0">
                          <a:solidFill>
                            <a:srgbClr val="0000FF"/>
                          </a:solidFill>
                          <a:effectLst/>
                          <a:latin typeface="Arial Narrow" panose="020B0606020202030204" pitchFamily="34" charset="0"/>
                          <a:ea typeface="+mn-ea"/>
                          <a:cs typeface="+mn-cs"/>
                        </a:rPr>
                        <a:t>4.4.2 To the extent necessary</a:t>
                      </a:r>
                      <a:endParaRPr lang="en-US" sz="1100" b="1" i="1" u="none" strike="noStrike" dirty="0">
                        <a:solidFill>
                          <a:srgbClr val="000000"/>
                        </a:solidFill>
                        <a:latin typeface="Arial Narrow" pitchFamily="34" charset="0"/>
                      </a:endParaRPr>
                    </a:p>
                    <a:p>
                      <a:pPr algn="l" fontAlgn="b"/>
                      <a:endParaRPr lang="en-US" sz="1100" b="1" i="1"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227917">
                <a:tc>
                  <a:txBody>
                    <a:bodyPr/>
                    <a:lstStyle/>
                    <a:p>
                      <a:pPr algn="ctr" fontAlgn="b"/>
                      <a:r>
                        <a:rPr lang="en-US" sz="1100" b="1" i="0" u="none" strike="noStrike" dirty="0">
                          <a:solidFill>
                            <a:srgbClr val="000000"/>
                          </a:solidFill>
                          <a:latin typeface="Arial Narrow" pitchFamily="34" charset="0"/>
                        </a:rPr>
                        <a:t>5</a:t>
                      </a: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100" b="1" i="0" u="none" strike="noStrike" dirty="0">
                          <a:solidFill>
                            <a:srgbClr val="000000"/>
                          </a:solidFill>
                          <a:latin typeface="Arial Narrow" pitchFamily="34" charset="0"/>
                        </a:rPr>
                        <a:t>Leadership</a:t>
                      </a:r>
                      <a:endParaRPr lang="en-US" sz="1100" b="1" i="0" u="sng" strike="noStrike" dirty="0">
                        <a:solidFill>
                          <a:srgbClr val="FF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5"/>
                  </a:ext>
                </a:extLst>
              </a:tr>
              <a:tr h="515230">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5.1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Leadership and commitment</a:t>
                      </a:r>
                    </a:p>
                    <a:p>
                      <a:pPr algn="l" fontAlgn="b"/>
                      <a:r>
                        <a:rPr lang="en-US" sz="1100" b="1" i="1" u="none" strike="noStrike" dirty="0">
                          <a:solidFill>
                            <a:srgbClr val="0000FF"/>
                          </a:solidFill>
                          <a:latin typeface="Arial Narrow" pitchFamily="34" charset="0"/>
                        </a:rPr>
                        <a:t>5.1.1 </a:t>
                      </a:r>
                      <a:r>
                        <a:rPr lang="en-US" sz="1100" b="1" kern="1200" dirty="0">
                          <a:solidFill>
                            <a:srgbClr val="0000FF"/>
                          </a:solidFill>
                          <a:effectLst/>
                          <a:latin typeface="Arial Narrow" panose="020B0606020202030204" pitchFamily="34" charset="0"/>
                          <a:ea typeface="+mn-ea"/>
                          <a:cs typeface="+mn-cs"/>
                        </a:rPr>
                        <a:t>General</a:t>
                      </a:r>
                    </a:p>
                    <a:p>
                      <a:pPr algn="l" fontAlgn="b"/>
                      <a:r>
                        <a:rPr lang="en-US" sz="1100" b="1" i="1" u="none" strike="noStrike" kern="1200" dirty="0">
                          <a:solidFill>
                            <a:srgbClr val="0000FF"/>
                          </a:solidFill>
                          <a:effectLst/>
                          <a:latin typeface="Arial Narrow" panose="020B0606020202030204" pitchFamily="34" charset="0"/>
                          <a:ea typeface="+mn-ea"/>
                          <a:cs typeface="+mn-cs"/>
                        </a:rPr>
                        <a:t>5.1.2 </a:t>
                      </a:r>
                      <a:r>
                        <a:rPr lang="en-US" sz="1100" b="1" kern="1200" dirty="0">
                          <a:solidFill>
                            <a:srgbClr val="0000FF"/>
                          </a:solidFill>
                          <a:effectLst/>
                          <a:latin typeface="Arial Narrow" panose="020B0606020202030204" pitchFamily="34" charset="0"/>
                          <a:ea typeface="+mn-ea"/>
                          <a:cs typeface="+mn-cs"/>
                        </a:rPr>
                        <a:t>Customer Focus</a:t>
                      </a:r>
                      <a:endParaRPr lang="en-US" sz="1100" b="1" i="1"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6"/>
                  </a:ext>
                </a:extLst>
              </a:tr>
              <a:tr h="515230">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5.2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QHSE policy</a:t>
                      </a:r>
                    </a:p>
                    <a:p>
                      <a:pPr algn="l" fontAlgn="b"/>
                      <a:r>
                        <a:rPr lang="en-US" sz="1100" b="1" i="1" u="none" strike="noStrike" dirty="0">
                          <a:solidFill>
                            <a:srgbClr val="0000FF"/>
                          </a:solidFill>
                          <a:latin typeface="Arial Narrow" pitchFamily="34" charset="0"/>
                        </a:rPr>
                        <a:t>5.2.1 </a:t>
                      </a:r>
                      <a:r>
                        <a:rPr lang="en-US" sz="1100" b="1" kern="1200" dirty="0">
                          <a:solidFill>
                            <a:srgbClr val="0000FF"/>
                          </a:solidFill>
                          <a:effectLst/>
                          <a:latin typeface="Arial Narrow" panose="020B0606020202030204" pitchFamily="34" charset="0"/>
                          <a:ea typeface="+mn-ea"/>
                          <a:cs typeface="+mn-cs"/>
                        </a:rPr>
                        <a:t>Establishing the quality policy</a:t>
                      </a:r>
                    </a:p>
                    <a:p>
                      <a:pPr algn="l" fontAlgn="b"/>
                      <a:r>
                        <a:rPr lang="en-US" sz="1100" b="1" i="1" u="none" strike="noStrike" kern="1200" dirty="0">
                          <a:solidFill>
                            <a:srgbClr val="0000FF"/>
                          </a:solidFill>
                          <a:effectLst/>
                          <a:latin typeface="Arial Narrow" panose="020B0606020202030204" pitchFamily="34" charset="0"/>
                          <a:ea typeface="+mn-ea"/>
                          <a:cs typeface="+mn-cs"/>
                        </a:rPr>
                        <a:t>5.1.2 </a:t>
                      </a:r>
                      <a:r>
                        <a:rPr lang="en-US" sz="1100" b="1" kern="1200" dirty="0">
                          <a:solidFill>
                            <a:srgbClr val="0000FF"/>
                          </a:solidFill>
                          <a:effectLst/>
                          <a:latin typeface="Arial Narrow" panose="020B0606020202030204" pitchFamily="34" charset="0"/>
                          <a:ea typeface="+mn-ea"/>
                          <a:cs typeface="+mn-cs"/>
                        </a:rPr>
                        <a:t>Communicating the quality policy</a:t>
                      </a:r>
                      <a:endParaRPr lang="en-US" sz="1100" b="1" i="1"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7"/>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a:solidFill>
                            <a:srgbClr val="000000"/>
                          </a:solidFill>
                          <a:latin typeface="Arial Narrow" pitchFamily="34" charset="0"/>
                        </a:rPr>
                        <a:t>5.3</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1" u="none" strike="noStrike" dirty="0">
                          <a:solidFill>
                            <a:srgbClr val="000000"/>
                          </a:solidFill>
                          <a:latin typeface="Arial Narrow" pitchFamily="34" charset="0"/>
                        </a:rPr>
                        <a:t>Organizational roles, responsibilities and authorities</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8"/>
                  </a:ext>
                </a:extLst>
              </a:tr>
              <a:tr h="227917">
                <a:tc>
                  <a:txBody>
                    <a:bodyPr/>
                    <a:lstStyle/>
                    <a:p>
                      <a:pPr algn="ctr" fontAlgn="b"/>
                      <a:endParaRPr lang="en-US" sz="1100" b="0" i="0" u="sng" strike="noStrike">
                        <a:solidFill>
                          <a:srgbClr val="FF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100" b="1" i="1" u="sng" strike="noStrike" dirty="0">
                        <a:solidFill>
                          <a:srgbClr val="FF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endParaRPr lang="en-US" sz="1100" b="1" i="1" u="sng" strike="noStrike" dirty="0">
                        <a:solidFill>
                          <a:srgbClr val="FF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9"/>
                  </a:ext>
                </a:extLst>
              </a:tr>
              <a:tr h="227917">
                <a:tc>
                  <a:txBody>
                    <a:bodyPr/>
                    <a:lstStyle/>
                    <a:p>
                      <a:pPr algn="ctr" fontAlgn="b"/>
                      <a:r>
                        <a:rPr lang="en-US" sz="1100" b="1" i="0" u="none" strike="noStrike" dirty="0">
                          <a:solidFill>
                            <a:srgbClr val="000000"/>
                          </a:solidFill>
                          <a:latin typeface="Arial Narrow" pitchFamily="34" charset="0"/>
                        </a:rPr>
                        <a:t>6</a:t>
                      </a: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100" b="1" i="0" u="none" strike="noStrike" dirty="0">
                          <a:solidFill>
                            <a:srgbClr val="000000"/>
                          </a:solidFill>
                          <a:latin typeface="Arial Narrow" pitchFamily="34" charset="0"/>
                        </a:rPr>
                        <a:t>Planning </a:t>
                      </a: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00"/>
                          </a:solidFill>
                          <a:latin typeface="Arial Narrow" pitchFamily="34" charset="0"/>
                        </a:rPr>
                        <a:t>6.1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0" u="none" strike="noStrike" dirty="0">
                          <a:solidFill>
                            <a:srgbClr val="000000"/>
                          </a:solidFill>
                          <a:latin typeface="Arial Narrow" pitchFamily="34" charset="0"/>
                        </a:rPr>
                        <a:t>Actions to address risks and opportunities</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6.1.1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1" u="none" strike="noStrike" dirty="0">
                          <a:solidFill>
                            <a:srgbClr val="000000"/>
                          </a:solidFill>
                          <a:latin typeface="Arial Narrow" pitchFamily="34" charset="0"/>
                        </a:rPr>
                        <a:t>General</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5624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6.1.2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0" u="none" strike="noStrike" dirty="0">
                          <a:solidFill>
                            <a:srgbClr val="0000FF"/>
                          </a:solidFill>
                          <a:latin typeface="Arial Narrow" pitchFamily="34" charset="0"/>
                        </a:rPr>
                        <a:t>Activity plan /</a:t>
                      </a:r>
                      <a:r>
                        <a:rPr lang="en-US" sz="1100" b="1" i="1" u="none" strike="noStrike" baseline="0" dirty="0">
                          <a:solidFill>
                            <a:schemeClr val="tx1"/>
                          </a:solidFill>
                          <a:latin typeface="Arial Narrow" pitchFamily="34" charset="0"/>
                        </a:rPr>
                        <a:t> </a:t>
                      </a:r>
                      <a:r>
                        <a:rPr lang="en-US" sz="1100" b="1" i="0" u="sng" strike="noStrike" baseline="0" dirty="0">
                          <a:solidFill>
                            <a:srgbClr val="00B050"/>
                          </a:solidFill>
                          <a:latin typeface="Arial Narrow" pitchFamily="34" charset="0"/>
                        </a:rPr>
                        <a:t>Environmental Aspects</a:t>
                      </a:r>
                      <a:endParaRPr lang="en-US" sz="1100" b="1" i="0" u="sng" strike="noStrike" dirty="0">
                        <a:solidFill>
                          <a:srgbClr val="00B05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35624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dirty="0">
                          <a:solidFill>
                            <a:srgbClr val="000000"/>
                          </a:solidFill>
                          <a:latin typeface="Arial Narrow" pitchFamily="34" charset="0"/>
                        </a:rPr>
                        <a:t>6.1.3</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0" u="sng" strike="noStrike" baseline="0" dirty="0">
                          <a:solidFill>
                            <a:srgbClr val="00B050"/>
                          </a:solidFill>
                          <a:latin typeface="Arial Narrow" pitchFamily="34" charset="0"/>
                        </a:rPr>
                        <a:t>Compliance Obligations</a:t>
                      </a:r>
                      <a:endParaRPr lang="en-US" sz="1100" b="1" i="0" u="sng" strike="noStrike" dirty="0">
                        <a:solidFill>
                          <a:srgbClr val="00B05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27917">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a:solidFill>
                            <a:srgbClr val="000000"/>
                          </a:solidFill>
                          <a:latin typeface="Arial Narrow" pitchFamily="34" charset="0"/>
                        </a:rPr>
                        <a:t>6.1.4</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1" u="none" strike="noStrike" dirty="0">
                          <a:solidFill>
                            <a:srgbClr val="000000"/>
                          </a:solidFill>
                          <a:latin typeface="Arial Narrow" pitchFamily="34" charset="0"/>
                        </a:rPr>
                        <a:t>Planning action</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cxnSp>
        <p:nvCxnSpPr>
          <p:cNvPr id="15" name="Straight Connector 14"/>
          <p:cNvCxnSpPr/>
          <p:nvPr/>
        </p:nvCxnSpPr>
        <p:spPr>
          <a:xfrm>
            <a:off x="4572001" y="911469"/>
            <a:ext cx="14654" cy="54160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051120" y="289302"/>
            <a:ext cx="5041766" cy="546945"/>
          </a:xfrm>
          <a:prstGeom prst="rect">
            <a:avLst/>
          </a:prstGeom>
        </p:spPr>
        <p:txBody>
          <a:bodyPr wrap="none">
            <a:spAutoFit/>
          </a:bodyPr>
          <a:lstStyle/>
          <a:p>
            <a:pPr algn="ctr"/>
            <a:r>
              <a:rPr lang="en-US" sz="2954" dirty="0">
                <a:solidFill>
                  <a:srgbClr val="0000FF"/>
                </a:solidFill>
                <a:latin typeface="Impact" panose="020B0806030902050204" pitchFamily="34" charset="0"/>
              </a:rPr>
              <a:t>ISO 9001:2015</a:t>
            </a:r>
            <a:r>
              <a:rPr lang="en-US" sz="2954" dirty="0">
                <a:solidFill>
                  <a:srgbClr val="FF0000"/>
                </a:solidFill>
                <a:latin typeface="Impact" panose="020B0806030902050204" pitchFamily="34" charset="0"/>
              </a:rPr>
              <a:t> </a:t>
            </a:r>
            <a:r>
              <a:rPr lang="en-US" sz="2954" dirty="0">
                <a:latin typeface="Impact" panose="020B0806030902050204" pitchFamily="34" charset="0"/>
              </a:rPr>
              <a:t>&amp; </a:t>
            </a:r>
            <a:r>
              <a:rPr lang="en-US" sz="2954" u="sng" dirty="0">
                <a:solidFill>
                  <a:srgbClr val="00B050"/>
                </a:solidFill>
                <a:latin typeface="Impact" panose="020B0806030902050204" pitchFamily="34" charset="0"/>
              </a:rPr>
              <a:t>ISO 14001:2015 </a:t>
            </a:r>
            <a:endParaRPr lang="en-US" sz="2954" i="1" u="sng" dirty="0">
              <a:solidFill>
                <a:srgbClr val="FF0000"/>
              </a:solidFill>
              <a:latin typeface="Impact" panose="020B0806030902050204" pitchFamily="34" charset="0"/>
            </a:endParaRPr>
          </a:p>
        </p:txBody>
      </p:sp>
      <p:cxnSp>
        <p:nvCxnSpPr>
          <p:cNvPr id="3" name="Straight Connector 2">
            <a:extLst>
              <a:ext uri="{FF2B5EF4-FFF2-40B4-BE49-F238E27FC236}">
                <a16:creationId xmlns:a16="http://schemas.microsoft.com/office/drawing/2014/main" id="{7763538B-0AD4-4B18-8B27-E250FA20F28E}"/>
              </a:ext>
            </a:extLst>
          </p:cNvPr>
          <p:cNvCxnSpPr/>
          <p:nvPr/>
        </p:nvCxnSpPr>
        <p:spPr>
          <a:xfrm>
            <a:off x="517025" y="846783"/>
            <a:ext cx="7970726"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BDAFFD-CD2D-49DF-9D39-229FD8BED89B}"/>
              </a:ext>
            </a:extLst>
          </p:cNvPr>
          <p:cNvSpPr>
            <a:spLocks noGrp="1"/>
          </p:cNvSpPr>
          <p:nvPr>
            <p:ph type="sldNum" sz="quarter" idx="12"/>
          </p:nvPr>
        </p:nvSpPr>
        <p:spPr/>
        <p:txBody>
          <a:bodyPr/>
          <a:lstStyle/>
          <a:p>
            <a:pPr>
              <a:defRPr/>
            </a:pPr>
            <a:fld id="{76B483EA-79FC-4CFB-9D49-A6CB5216843E}" type="slidenum">
              <a:rPr lang="en-US" smtClean="0"/>
              <a:pPr>
                <a:defRPr/>
              </a:pPr>
              <a:t>10</a:t>
            </a:fld>
            <a:endParaRPr lang="en-US"/>
          </a:p>
        </p:txBody>
      </p:sp>
      <p:graphicFrame>
        <p:nvGraphicFramePr>
          <p:cNvPr id="9" name="Table 8">
            <a:extLst>
              <a:ext uri="{FF2B5EF4-FFF2-40B4-BE49-F238E27FC236}">
                <a16:creationId xmlns:a16="http://schemas.microsoft.com/office/drawing/2014/main" id="{A096CB93-CD06-42C7-92E2-6F31481E2AAD}"/>
              </a:ext>
            </a:extLst>
          </p:cNvPr>
          <p:cNvGraphicFramePr>
            <a:graphicFrameLocks noGrp="1"/>
          </p:cNvGraphicFramePr>
          <p:nvPr>
            <p:extLst/>
          </p:nvPr>
        </p:nvGraphicFramePr>
        <p:xfrm>
          <a:off x="4590575" y="918864"/>
          <a:ext cx="4148503" cy="683751"/>
        </p:xfrm>
        <a:graphic>
          <a:graphicData uri="http://schemas.openxmlformats.org/drawingml/2006/table">
            <a:tbl>
              <a:tblPr/>
              <a:tblGrid>
                <a:gridCol w="338493">
                  <a:extLst>
                    <a:ext uri="{9D8B030D-6E8A-4147-A177-3AD203B41FA5}">
                      <a16:colId xmlns:a16="http://schemas.microsoft.com/office/drawing/2014/main" val="20000"/>
                    </a:ext>
                  </a:extLst>
                </a:gridCol>
                <a:gridCol w="401468">
                  <a:extLst>
                    <a:ext uri="{9D8B030D-6E8A-4147-A177-3AD203B41FA5}">
                      <a16:colId xmlns:a16="http://schemas.microsoft.com/office/drawing/2014/main" val="20001"/>
                    </a:ext>
                  </a:extLst>
                </a:gridCol>
                <a:gridCol w="369980">
                  <a:extLst>
                    <a:ext uri="{9D8B030D-6E8A-4147-A177-3AD203B41FA5}">
                      <a16:colId xmlns:a16="http://schemas.microsoft.com/office/drawing/2014/main" val="20002"/>
                    </a:ext>
                  </a:extLst>
                </a:gridCol>
                <a:gridCol w="3038562">
                  <a:extLst>
                    <a:ext uri="{9D8B030D-6E8A-4147-A177-3AD203B41FA5}">
                      <a16:colId xmlns:a16="http://schemas.microsoft.com/office/drawing/2014/main" val="20003"/>
                    </a:ext>
                  </a:extLst>
                </a:gridCol>
              </a:tblGrid>
              <a:tr h="227917">
                <a:tc>
                  <a:txBody>
                    <a:bodyPr/>
                    <a:lstStyle/>
                    <a:p>
                      <a:pPr algn="ctr" fontAlgn="b"/>
                      <a:endParaRPr lang="en-US" sz="1100" b="0" i="0" u="none" strike="noStrike" dirty="0">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00"/>
                          </a:solidFill>
                          <a:latin typeface="Arial Narrow" pitchFamily="34" charset="0"/>
                        </a:rPr>
                        <a:t>6.2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0" u="none" strike="noStrike" dirty="0">
                          <a:solidFill>
                            <a:srgbClr val="000000"/>
                          </a:solidFill>
                          <a:latin typeface="Arial Narrow" pitchFamily="34" charset="0"/>
                        </a:rPr>
                        <a:t>QHSE</a:t>
                      </a:r>
                      <a:r>
                        <a:rPr lang="en-US" sz="1100" b="1" i="0" u="none" strike="noStrike" baseline="0" dirty="0">
                          <a:solidFill>
                            <a:srgbClr val="000000"/>
                          </a:solidFill>
                          <a:latin typeface="Arial Narrow" pitchFamily="34" charset="0"/>
                        </a:rPr>
                        <a:t> </a:t>
                      </a:r>
                      <a:r>
                        <a:rPr lang="en-US" sz="1100" b="1" i="0" u="none" strike="noStrike" dirty="0">
                          <a:solidFill>
                            <a:srgbClr val="000000"/>
                          </a:solidFill>
                          <a:latin typeface="Arial Narrow" pitchFamily="34" charset="0"/>
                        </a:rPr>
                        <a:t>objectives and planning to achieve them </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6"/>
                  </a:ext>
                </a:extLst>
              </a:tr>
              <a:tr h="227917">
                <a:tc>
                  <a:txBody>
                    <a:bodyPr/>
                    <a:lstStyle/>
                    <a:p>
                      <a:pPr algn="ctr" fontAlgn="b"/>
                      <a:endParaRPr lang="en-US" sz="1100" b="0" i="0" u="none" strike="noStrike" dirty="0">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a:solidFill>
                            <a:srgbClr val="000000"/>
                          </a:solidFill>
                          <a:latin typeface="Arial Narrow" pitchFamily="34" charset="0"/>
                        </a:rPr>
                        <a:t>6.2.1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1" u="none" strike="noStrike" dirty="0">
                          <a:solidFill>
                            <a:srgbClr val="000000"/>
                          </a:solidFill>
                          <a:latin typeface="Arial Narrow" pitchFamily="34" charset="0"/>
                        </a:rPr>
                        <a:t>QHSE</a:t>
                      </a:r>
                      <a:r>
                        <a:rPr lang="en-US" sz="1100" b="1" i="1" u="none" strike="noStrike" baseline="0" dirty="0">
                          <a:solidFill>
                            <a:srgbClr val="000000"/>
                          </a:solidFill>
                          <a:latin typeface="Arial Narrow" pitchFamily="34" charset="0"/>
                        </a:rPr>
                        <a:t> </a:t>
                      </a:r>
                      <a:r>
                        <a:rPr lang="en-US" sz="1100" b="1" i="1" u="none" strike="noStrike" dirty="0">
                          <a:solidFill>
                            <a:srgbClr val="000000"/>
                          </a:solidFill>
                          <a:latin typeface="Arial Narrow" pitchFamily="34" charset="0"/>
                        </a:rPr>
                        <a:t>objectives</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27917">
                <a:tc>
                  <a:txBody>
                    <a:bodyPr/>
                    <a:lstStyle/>
                    <a:p>
                      <a:pPr algn="ctr" fontAlgn="b"/>
                      <a:endParaRPr lang="en-US" sz="1100" b="0" i="0" u="none" strike="noStrike" dirty="0">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a:solidFill>
                            <a:srgbClr val="000000"/>
                          </a:solidFill>
                          <a:latin typeface="Arial Narrow" pitchFamily="34" charset="0"/>
                        </a:rPr>
                        <a:t>6.2.2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1" u="none" strike="noStrike" dirty="0">
                          <a:solidFill>
                            <a:srgbClr val="000000"/>
                          </a:solidFill>
                          <a:latin typeface="Arial Narrow" pitchFamily="34" charset="0"/>
                        </a:rPr>
                        <a:t>Planning actions to achieve QHSE objectives</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bl>
          </a:graphicData>
        </a:graphic>
      </p:graphicFrame>
      <p:graphicFrame>
        <p:nvGraphicFramePr>
          <p:cNvPr id="5" name="Table 4">
            <a:extLst>
              <a:ext uri="{FF2B5EF4-FFF2-40B4-BE49-F238E27FC236}">
                <a16:creationId xmlns:a16="http://schemas.microsoft.com/office/drawing/2014/main" id="{38149D33-5AD4-4B68-82B6-91EC1F00A426}"/>
              </a:ext>
            </a:extLst>
          </p:cNvPr>
          <p:cNvGraphicFramePr>
            <a:graphicFrameLocks noGrp="1"/>
          </p:cNvGraphicFramePr>
          <p:nvPr>
            <p:extLst/>
          </p:nvPr>
        </p:nvGraphicFramePr>
        <p:xfrm>
          <a:off x="4643805" y="1891961"/>
          <a:ext cx="4148504" cy="455834"/>
        </p:xfrm>
        <a:graphic>
          <a:graphicData uri="http://schemas.openxmlformats.org/drawingml/2006/table">
            <a:tbl>
              <a:tblPr/>
              <a:tblGrid>
                <a:gridCol w="338493">
                  <a:extLst>
                    <a:ext uri="{9D8B030D-6E8A-4147-A177-3AD203B41FA5}">
                      <a16:colId xmlns:a16="http://schemas.microsoft.com/office/drawing/2014/main" val="1085322665"/>
                    </a:ext>
                  </a:extLst>
                </a:gridCol>
                <a:gridCol w="401468">
                  <a:extLst>
                    <a:ext uri="{9D8B030D-6E8A-4147-A177-3AD203B41FA5}">
                      <a16:colId xmlns:a16="http://schemas.microsoft.com/office/drawing/2014/main" val="242119629"/>
                    </a:ext>
                  </a:extLst>
                </a:gridCol>
                <a:gridCol w="3408543">
                  <a:extLst>
                    <a:ext uri="{9D8B030D-6E8A-4147-A177-3AD203B41FA5}">
                      <a16:colId xmlns:a16="http://schemas.microsoft.com/office/drawing/2014/main" val="3428739577"/>
                    </a:ext>
                  </a:extLst>
                </a:gridCol>
              </a:tblGrid>
              <a:tr h="227917">
                <a:tc>
                  <a:txBody>
                    <a:bodyPr/>
                    <a:lstStyle/>
                    <a:p>
                      <a:pPr algn="ctr" fontAlgn="b"/>
                      <a:r>
                        <a:rPr lang="en-US" sz="1100" b="1" i="0" u="none" strike="noStrike" dirty="0">
                          <a:solidFill>
                            <a:srgbClr val="000000"/>
                          </a:solidFill>
                          <a:latin typeface="Arial Narrow" pitchFamily="34" charset="0"/>
                        </a:rPr>
                        <a:t>7</a:t>
                      </a:r>
                    </a:p>
                  </a:txBody>
                  <a:tcPr marL="7526" marR="7526" marT="75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100" b="1" i="0" u="none" strike="noStrike" dirty="0">
                          <a:solidFill>
                            <a:srgbClr val="000000"/>
                          </a:solidFill>
                          <a:latin typeface="Arial Narrow" pitchFamily="34" charset="0"/>
                        </a:rPr>
                        <a:t>Support </a:t>
                      </a:r>
                    </a:p>
                  </a:txBody>
                  <a:tcPr marL="7526" marR="7526" marT="75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192504764"/>
                  </a:ext>
                </a:extLst>
              </a:tr>
              <a:tr h="227917">
                <a:tc>
                  <a:txBody>
                    <a:bodyPr/>
                    <a:lstStyle/>
                    <a:p>
                      <a:pPr algn="ctr" fontAlgn="b"/>
                      <a:endParaRPr lang="en-US" sz="1100" b="0" i="0" u="none" strike="noStrike" dirty="0">
                        <a:solidFill>
                          <a:srgbClr val="000000"/>
                        </a:solidFill>
                        <a:latin typeface="Arial Narrow" pitchFamily="34" charset="0"/>
                      </a:endParaRPr>
                    </a:p>
                  </a:txBody>
                  <a:tcPr marL="7526" marR="7526" marT="75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1" u="none" strike="noStrike">
                          <a:solidFill>
                            <a:srgbClr val="000000"/>
                          </a:solidFill>
                          <a:latin typeface="Arial Narrow" pitchFamily="34" charset="0"/>
                        </a:rPr>
                        <a:t>7.1</a:t>
                      </a:r>
                      <a:endParaRPr lang="en-US" sz="1100" b="1" i="1" u="none" strike="noStrike" dirty="0">
                        <a:solidFill>
                          <a:srgbClr val="000000"/>
                        </a:solidFill>
                        <a:latin typeface="Arial Narrow" pitchFamily="34" charset="0"/>
                      </a:endParaRPr>
                    </a:p>
                  </a:txBody>
                  <a:tcPr marL="7526" marR="7526" marT="75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1" u="none" strike="noStrike" dirty="0">
                          <a:solidFill>
                            <a:srgbClr val="000000"/>
                          </a:solidFill>
                          <a:latin typeface="Arial Narrow" pitchFamily="34" charset="0"/>
                        </a:rPr>
                        <a:t>Resources</a:t>
                      </a:r>
                    </a:p>
                  </a:txBody>
                  <a:tcPr marL="7526" marR="7526" marT="7527"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163242"/>
                  </a:ext>
                </a:extLst>
              </a:tr>
            </a:tbl>
          </a:graphicData>
        </a:graphic>
      </p:graphicFrame>
      <p:graphicFrame>
        <p:nvGraphicFramePr>
          <p:cNvPr id="11" name="Table 10">
            <a:extLst>
              <a:ext uri="{FF2B5EF4-FFF2-40B4-BE49-F238E27FC236}">
                <a16:creationId xmlns:a16="http://schemas.microsoft.com/office/drawing/2014/main" id="{E628EB13-5779-4F8E-81A9-74728D2C31B3}"/>
              </a:ext>
            </a:extLst>
          </p:cNvPr>
          <p:cNvGraphicFramePr>
            <a:graphicFrameLocks noGrp="1"/>
          </p:cNvGraphicFramePr>
          <p:nvPr>
            <p:extLst/>
          </p:nvPr>
        </p:nvGraphicFramePr>
        <p:xfrm>
          <a:off x="4605270" y="1588661"/>
          <a:ext cx="4148504" cy="227917"/>
        </p:xfrm>
        <a:graphic>
          <a:graphicData uri="http://schemas.openxmlformats.org/drawingml/2006/table">
            <a:tbl>
              <a:tblPr/>
              <a:tblGrid>
                <a:gridCol w="338493">
                  <a:extLst>
                    <a:ext uri="{9D8B030D-6E8A-4147-A177-3AD203B41FA5}">
                      <a16:colId xmlns:a16="http://schemas.microsoft.com/office/drawing/2014/main" val="20000"/>
                    </a:ext>
                  </a:extLst>
                </a:gridCol>
                <a:gridCol w="401468">
                  <a:extLst>
                    <a:ext uri="{9D8B030D-6E8A-4147-A177-3AD203B41FA5}">
                      <a16:colId xmlns:a16="http://schemas.microsoft.com/office/drawing/2014/main" val="20001"/>
                    </a:ext>
                  </a:extLst>
                </a:gridCol>
                <a:gridCol w="3408543">
                  <a:extLst>
                    <a:ext uri="{9D8B030D-6E8A-4147-A177-3AD203B41FA5}">
                      <a16:colId xmlns:a16="http://schemas.microsoft.com/office/drawing/2014/main" val="20002"/>
                    </a:ext>
                  </a:extLst>
                </a:gridCol>
              </a:tblGrid>
              <a:tr h="227917">
                <a:tc>
                  <a:txBody>
                    <a:bodyPr/>
                    <a:lstStyle/>
                    <a:p>
                      <a:pPr algn="ctr" fontAlgn="b"/>
                      <a:endParaRPr lang="en-US" sz="1100" b="0" i="0" u="none" strike="noStrike" dirty="0">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FF"/>
                          </a:solidFill>
                          <a:latin typeface="Arial Narrow" pitchFamily="34" charset="0"/>
                        </a:rPr>
                        <a:t>6.3</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kern="1200" dirty="0">
                          <a:solidFill>
                            <a:srgbClr val="0000FF"/>
                          </a:solidFill>
                          <a:effectLst/>
                          <a:latin typeface="Arial Narrow" panose="020B0606020202030204" pitchFamily="34" charset="0"/>
                          <a:ea typeface="+mn-ea"/>
                          <a:cs typeface="+mn-cs"/>
                        </a:rPr>
                        <a:t>Planning of changes</a:t>
                      </a:r>
                      <a:endParaRPr lang="en-US" sz="1100" b="1" i="0" u="none" strike="noStrike" dirty="0">
                        <a:solidFill>
                          <a:srgbClr val="0000FF"/>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aphicFrame>
        <p:nvGraphicFramePr>
          <p:cNvPr id="6" name="Table 5">
            <a:extLst>
              <a:ext uri="{FF2B5EF4-FFF2-40B4-BE49-F238E27FC236}">
                <a16:creationId xmlns:a16="http://schemas.microsoft.com/office/drawing/2014/main" id="{E9F6B59B-1E98-4763-8396-01BBCA6328E5}"/>
              </a:ext>
            </a:extLst>
          </p:cNvPr>
          <p:cNvGraphicFramePr>
            <a:graphicFrameLocks noGrp="1"/>
          </p:cNvGraphicFramePr>
          <p:nvPr>
            <p:extLst/>
          </p:nvPr>
        </p:nvGraphicFramePr>
        <p:xfrm>
          <a:off x="4544158" y="2363450"/>
          <a:ext cx="4148503" cy="1161898"/>
        </p:xfrm>
        <a:graphic>
          <a:graphicData uri="http://schemas.openxmlformats.org/drawingml/2006/table">
            <a:tbl>
              <a:tblPr/>
              <a:tblGrid>
                <a:gridCol w="338493">
                  <a:extLst>
                    <a:ext uri="{9D8B030D-6E8A-4147-A177-3AD203B41FA5}">
                      <a16:colId xmlns:a16="http://schemas.microsoft.com/office/drawing/2014/main" val="857248804"/>
                    </a:ext>
                  </a:extLst>
                </a:gridCol>
                <a:gridCol w="401468">
                  <a:extLst>
                    <a:ext uri="{9D8B030D-6E8A-4147-A177-3AD203B41FA5}">
                      <a16:colId xmlns:a16="http://schemas.microsoft.com/office/drawing/2014/main" val="2576841570"/>
                    </a:ext>
                  </a:extLst>
                </a:gridCol>
                <a:gridCol w="369980">
                  <a:extLst>
                    <a:ext uri="{9D8B030D-6E8A-4147-A177-3AD203B41FA5}">
                      <a16:colId xmlns:a16="http://schemas.microsoft.com/office/drawing/2014/main" val="3723241556"/>
                    </a:ext>
                  </a:extLst>
                </a:gridCol>
                <a:gridCol w="3038562">
                  <a:extLst>
                    <a:ext uri="{9D8B030D-6E8A-4147-A177-3AD203B41FA5}">
                      <a16:colId xmlns:a16="http://schemas.microsoft.com/office/drawing/2014/main" val="1701891249"/>
                    </a:ext>
                  </a:extLst>
                </a:gridCol>
              </a:tblGrid>
              <a:tr h="227917">
                <a:tc>
                  <a:txBody>
                    <a:bodyPr/>
                    <a:lstStyle/>
                    <a:p>
                      <a:pPr algn="ctr" fontAlgn="b"/>
                      <a:endParaRPr lang="en-US" sz="1100" b="0" i="0" u="none" strike="noStrike" dirty="0">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FF"/>
                          </a:solidFill>
                          <a:latin typeface="Arial Narrow" pitchFamily="34" charset="0"/>
                        </a:rPr>
                        <a:t>7.1.1</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0" u="none" strike="noStrike" dirty="0">
                          <a:solidFill>
                            <a:srgbClr val="0000FF"/>
                          </a:solidFill>
                          <a:latin typeface="Arial Narrow" pitchFamily="34" charset="0"/>
                        </a:rPr>
                        <a:t>General</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4058726"/>
                  </a:ext>
                </a:extLst>
              </a:tr>
              <a:tr h="191988">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FF"/>
                          </a:solidFill>
                          <a:latin typeface="Arial Narrow" pitchFamily="34" charset="0"/>
                        </a:rPr>
                        <a:t>7.1.2</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0" u="none" strike="noStrike" dirty="0">
                          <a:solidFill>
                            <a:srgbClr val="0000FF"/>
                          </a:solidFill>
                          <a:latin typeface="Arial Narrow" pitchFamily="34" charset="0"/>
                        </a:rPr>
                        <a:t>People</a:t>
                      </a:r>
                      <a:endParaRPr lang="en-US" sz="1100" b="1" i="0" u="sng" strike="noStrike" dirty="0">
                        <a:solidFill>
                          <a:srgbClr val="0000FF"/>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7140547"/>
                  </a:ext>
                </a:extLst>
              </a:tr>
              <a:tr h="226763">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FF"/>
                          </a:solidFill>
                          <a:latin typeface="Arial Narrow" pitchFamily="34" charset="0"/>
                        </a:rPr>
                        <a:t>7.1.3</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i="0" u="none" strike="noStrike" dirty="0">
                          <a:solidFill>
                            <a:srgbClr val="0000FF"/>
                          </a:solidFill>
                          <a:latin typeface="Arial Narrow" pitchFamily="34" charset="0"/>
                        </a:rPr>
                        <a:t>Infrastructure</a:t>
                      </a:r>
                      <a:endParaRPr lang="en-US" sz="1100" b="1" i="0" u="sng" strike="noStrike" dirty="0">
                        <a:solidFill>
                          <a:srgbClr val="0000FF"/>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3569138"/>
                  </a:ext>
                </a:extLst>
              </a:tr>
              <a:tr h="515230">
                <a:tc>
                  <a:txBody>
                    <a:bodyPr/>
                    <a:lstStyle/>
                    <a:p>
                      <a:pPr algn="ctr" fontAlgn="b"/>
                      <a:endParaRPr lang="en-US" sz="1100" b="0" i="0" u="none" strike="noStrike">
                        <a:solidFill>
                          <a:srgbClr val="000000"/>
                        </a:solidFill>
                        <a:latin typeface="Arial Narrow" pitchFamily="34" charset="0"/>
                      </a:endParaRPr>
                    </a:p>
                  </a:txBody>
                  <a:tcPr marL="8792" marR="8792" marT="879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1" i="0" u="none" strike="noStrike" dirty="0">
                        <a:solidFill>
                          <a:srgbClr val="000000"/>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a:solidFill>
                            <a:srgbClr val="0000FF"/>
                          </a:solidFill>
                          <a:latin typeface="Arial Narrow" pitchFamily="34" charset="0"/>
                        </a:rPr>
                        <a:t>7.1.4</a:t>
                      </a:r>
                    </a:p>
                    <a:p>
                      <a:pPr algn="ctr" fontAlgn="b"/>
                      <a:r>
                        <a:rPr lang="en-US" sz="1100" b="1" i="0" u="none" strike="noStrike" dirty="0">
                          <a:solidFill>
                            <a:srgbClr val="0000FF"/>
                          </a:solidFill>
                          <a:latin typeface="Arial Narrow" pitchFamily="34" charset="0"/>
                        </a:rPr>
                        <a:t>7.1.5</a:t>
                      </a:r>
                    </a:p>
                    <a:p>
                      <a:pPr algn="ctr" fontAlgn="b"/>
                      <a:r>
                        <a:rPr lang="en-US" sz="1100" b="1" i="0" u="none" strike="noStrike" dirty="0">
                          <a:solidFill>
                            <a:srgbClr val="0000FF"/>
                          </a:solidFill>
                          <a:latin typeface="Arial Narrow" pitchFamily="34" charset="0"/>
                        </a:rPr>
                        <a:t>7.1.6</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i="0" kern="1200" dirty="0">
                          <a:solidFill>
                            <a:srgbClr val="0000FF"/>
                          </a:solidFill>
                          <a:effectLst/>
                          <a:latin typeface="Arial Narrow" panose="020B0606020202030204" pitchFamily="34" charset="0"/>
                          <a:ea typeface="+mn-ea"/>
                          <a:cs typeface="+mn-cs"/>
                        </a:rPr>
                        <a:t>Environment for the operation of processes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kern="1200" dirty="0">
                          <a:solidFill>
                            <a:srgbClr val="0000FF"/>
                          </a:solidFill>
                          <a:effectLst/>
                          <a:latin typeface="Arial Narrow" panose="020B0606020202030204" pitchFamily="34" charset="0"/>
                          <a:ea typeface="+mn-ea"/>
                          <a:cs typeface="+mn-cs"/>
                        </a:rPr>
                        <a:t>Monitoring and measuring resources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kern="1200" dirty="0">
                          <a:solidFill>
                            <a:srgbClr val="0000FF"/>
                          </a:solidFill>
                          <a:effectLst/>
                          <a:latin typeface="Arial Narrow" panose="020B0606020202030204" pitchFamily="34" charset="0"/>
                          <a:ea typeface="+mn-ea"/>
                          <a:cs typeface="+mn-cs"/>
                        </a:rPr>
                        <a:t>Organizational Knowledge</a:t>
                      </a:r>
                      <a:endParaRPr lang="en-ID" sz="1100" i="0" kern="1200" dirty="0">
                        <a:solidFill>
                          <a:srgbClr val="0000FF"/>
                        </a:solidFill>
                        <a:effectLst/>
                        <a:latin typeface="Arial Narrow" panose="020B0606020202030204" pitchFamily="34" charset="0"/>
                        <a:ea typeface="+mn-ea"/>
                        <a:cs typeface="+mn-cs"/>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673501"/>
                  </a:ext>
                </a:extLst>
              </a:tr>
            </a:tbl>
          </a:graphicData>
        </a:graphic>
      </p:graphicFrame>
      <p:graphicFrame>
        <p:nvGraphicFramePr>
          <p:cNvPr id="7" name="Table 6">
            <a:extLst>
              <a:ext uri="{FF2B5EF4-FFF2-40B4-BE49-F238E27FC236}">
                <a16:creationId xmlns:a16="http://schemas.microsoft.com/office/drawing/2014/main" id="{224581FE-7D3F-4540-BAEB-55FD26EEB6CB}"/>
              </a:ext>
            </a:extLst>
          </p:cNvPr>
          <p:cNvGraphicFramePr>
            <a:graphicFrameLocks noGrp="1"/>
          </p:cNvGraphicFramePr>
          <p:nvPr>
            <p:extLst/>
          </p:nvPr>
        </p:nvGraphicFramePr>
        <p:xfrm>
          <a:off x="4716879" y="3572371"/>
          <a:ext cx="3987309" cy="1906732"/>
        </p:xfrm>
        <a:graphic>
          <a:graphicData uri="http://schemas.openxmlformats.org/drawingml/2006/table">
            <a:tbl>
              <a:tblPr/>
              <a:tblGrid>
                <a:gridCol w="325341">
                  <a:extLst>
                    <a:ext uri="{9D8B030D-6E8A-4147-A177-3AD203B41FA5}">
                      <a16:colId xmlns:a16="http://schemas.microsoft.com/office/drawing/2014/main" val="2847832902"/>
                    </a:ext>
                  </a:extLst>
                </a:gridCol>
                <a:gridCol w="385868">
                  <a:extLst>
                    <a:ext uri="{9D8B030D-6E8A-4147-A177-3AD203B41FA5}">
                      <a16:colId xmlns:a16="http://schemas.microsoft.com/office/drawing/2014/main" val="1372981705"/>
                    </a:ext>
                  </a:extLst>
                </a:gridCol>
                <a:gridCol w="355605">
                  <a:extLst>
                    <a:ext uri="{9D8B030D-6E8A-4147-A177-3AD203B41FA5}">
                      <a16:colId xmlns:a16="http://schemas.microsoft.com/office/drawing/2014/main" val="2145668168"/>
                    </a:ext>
                  </a:extLst>
                </a:gridCol>
                <a:gridCol w="2920495">
                  <a:extLst>
                    <a:ext uri="{9D8B030D-6E8A-4147-A177-3AD203B41FA5}">
                      <a16:colId xmlns:a16="http://schemas.microsoft.com/office/drawing/2014/main" val="1789435570"/>
                    </a:ext>
                  </a:extLst>
                </a:gridCol>
              </a:tblGrid>
              <a:tr h="513963">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7.2</a:t>
                      </a:r>
                    </a:p>
                    <a:p>
                      <a:pPr algn="ctr" fontAlgn="b"/>
                      <a:r>
                        <a:rPr lang="en-US" sz="1100" b="1" i="1" u="none" strike="noStrike" dirty="0">
                          <a:solidFill>
                            <a:srgbClr val="000000"/>
                          </a:solidFill>
                          <a:latin typeface="Arial Narrow" pitchFamily="34" charset="0"/>
                        </a:rPr>
                        <a:t>7.3</a:t>
                      </a:r>
                    </a:p>
                    <a:p>
                      <a:pPr algn="ctr" fontAlgn="b"/>
                      <a:r>
                        <a:rPr lang="en-US" sz="1100" b="1" i="1" u="none" strike="noStrike" dirty="0">
                          <a:solidFill>
                            <a:srgbClr val="000000"/>
                          </a:solidFill>
                          <a:latin typeface="Arial Narrow" pitchFamily="34" charset="0"/>
                        </a:rPr>
                        <a:t>7.4</a:t>
                      </a:r>
                    </a:p>
                  </a:txBody>
                  <a:tcPr marL="7524" marR="7524" marT="7526" marB="0" anchor="b">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Competency</a:t>
                      </a:r>
                    </a:p>
                    <a:p>
                      <a:pPr algn="l" fontAlgn="b"/>
                      <a:r>
                        <a:rPr lang="en-US" sz="1100" b="1" i="1" u="none" strike="noStrike" dirty="0" err="1">
                          <a:solidFill>
                            <a:srgbClr val="000000"/>
                          </a:solidFill>
                          <a:latin typeface="Arial Narrow" pitchFamily="34" charset="0"/>
                        </a:rPr>
                        <a:t>Awarness</a:t>
                      </a:r>
                      <a:endParaRPr lang="en-US" sz="1100" b="1" i="1" u="none" strike="noStrike" dirty="0">
                        <a:solidFill>
                          <a:srgbClr val="000000"/>
                        </a:solidFill>
                        <a:latin typeface="Arial Narrow" pitchFamily="34" charset="0"/>
                      </a:endParaRPr>
                    </a:p>
                    <a:p>
                      <a:pPr algn="l" fontAlgn="b"/>
                      <a:r>
                        <a:rPr lang="en-US" sz="1100" b="1" i="1" u="none" strike="noStrike" dirty="0">
                          <a:solidFill>
                            <a:srgbClr val="000000"/>
                          </a:solidFill>
                          <a:latin typeface="Arial Narrow" pitchFamily="34" charset="0"/>
                        </a:rPr>
                        <a:t>Communication </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037905064"/>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7.4.1</a:t>
                      </a: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General</a:t>
                      </a:r>
                    </a:p>
                  </a:txBody>
                  <a:tcPr marL="7524" marR="7524" marT="7526" marB="0" anchor="b">
                    <a:lnL>
                      <a:noFill/>
                    </a:lnL>
                    <a:lnR>
                      <a:noFill/>
                    </a:lnR>
                    <a:lnT>
                      <a:noFill/>
                    </a:lnT>
                    <a:lnB>
                      <a:noFill/>
                    </a:lnB>
                  </a:tcPr>
                </a:tc>
                <a:extLst>
                  <a:ext uri="{0D108BD9-81ED-4DB2-BD59-A6C34878D82A}">
                    <a16:rowId xmlns:a16="http://schemas.microsoft.com/office/drawing/2014/main" val="690108843"/>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7.4.2</a:t>
                      </a: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Internal communication</a:t>
                      </a:r>
                    </a:p>
                  </a:txBody>
                  <a:tcPr marL="7524" marR="7524" marT="7526" marB="0" anchor="b">
                    <a:lnL>
                      <a:noFill/>
                    </a:lnL>
                    <a:lnR>
                      <a:noFill/>
                    </a:lnR>
                    <a:lnT>
                      <a:noFill/>
                    </a:lnT>
                    <a:lnB>
                      <a:noFill/>
                    </a:lnB>
                  </a:tcPr>
                </a:tc>
                <a:extLst>
                  <a:ext uri="{0D108BD9-81ED-4DB2-BD59-A6C34878D82A}">
                    <a16:rowId xmlns:a16="http://schemas.microsoft.com/office/drawing/2014/main" val="3057294698"/>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7.4.3</a:t>
                      </a: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External communication</a:t>
                      </a:r>
                    </a:p>
                  </a:txBody>
                  <a:tcPr marL="7524" marR="7524" marT="7526" marB="0" anchor="b">
                    <a:lnL>
                      <a:noFill/>
                    </a:lnL>
                    <a:lnR>
                      <a:noFill/>
                    </a:lnR>
                    <a:lnT>
                      <a:noFill/>
                    </a:lnT>
                    <a:lnB>
                      <a:noFill/>
                    </a:lnB>
                  </a:tcPr>
                </a:tc>
                <a:extLst>
                  <a:ext uri="{0D108BD9-81ED-4DB2-BD59-A6C34878D82A}">
                    <a16:rowId xmlns:a16="http://schemas.microsoft.com/office/drawing/2014/main" val="3172486792"/>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7.5</a:t>
                      </a:r>
                    </a:p>
                  </a:txBody>
                  <a:tcPr marL="7524" marR="7524" marT="7526" marB="0" anchor="b">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Documented information </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468873020"/>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7.5.1</a:t>
                      </a:r>
                    </a:p>
                  </a:txBody>
                  <a:tcPr marL="7524" marR="7524" marT="7526" marB="0" anchor="b">
                    <a:lnL>
                      <a:noFill/>
                    </a:lnL>
                    <a:lnR>
                      <a:noFill/>
                    </a:lnR>
                    <a:lnT>
                      <a:noFill/>
                    </a:lnT>
                    <a:lnB>
                      <a:noFill/>
                    </a:lnB>
                  </a:tcPr>
                </a:tc>
                <a:tc>
                  <a:txBody>
                    <a:bodyPr/>
                    <a:lstStyle/>
                    <a:p>
                      <a:pPr algn="l" fontAlgn="b"/>
                      <a:r>
                        <a:rPr lang="en-US" sz="1100" b="1" i="1" u="none" strike="noStrike">
                          <a:solidFill>
                            <a:srgbClr val="000000"/>
                          </a:solidFill>
                          <a:latin typeface="Arial Narrow" pitchFamily="34" charset="0"/>
                        </a:rPr>
                        <a:t>General</a:t>
                      </a:r>
                    </a:p>
                  </a:txBody>
                  <a:tcPr marL="7524" marR="7524" marT="7526" marB="0" anchor="b">
                    <a:lnL>
                      <a:noFill/>
                    </a:lnL>
                    <a:lnR>
                      <a:noFill/>
                    </a:lnR>
                    <a:lnT>
                      <a:noFill/>
                    </a:lnT>
                    <a:lnB>
                      <a:noFill/>
                    </a:lnB>
                  </a:tcPr>
                </a:tc>
                <a:extLst>
                  <a:ext uri="{0D108BD9-81ED-4DB2-BD59-A6C34878D82A}">
                    <a16:rowId xmlns:a16="http://schemas.microsoft.com/office/drawing/2014/main" val="1028166559"/>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7.5.2</a:t>
                      </a:r>
                    </a:p>
                  </a:txBody>
                  <a:tcPr marL="7524" marR="7524" marT="7526" marB="0" anchor="b">
                    <a:lnL>
                      <a:noFill/>
                    </a:lnL>
                    <a:lnR>
                      <a:noFill/>
                    </a:lnR>
                    <a:lnT>
                      <a:noFill/>
                    </a:lnT>
                    <a:lnB>
                      <a:noFill/>
                    </a:lnB>
                  </a:tcPr>
                </a:tc>
                <a:tc>
                  <a:txBody>
                    <a:bodyPr/>
                    <a:lstStyle/>
                    <a:p>
                      <a:pPr algn="l" fontAlgn="b"/>
                      <a:r>
                        <a:rPr lang="en-US" sz="1100" b="1" i="1" u="none" strike="noStrike">
                          <a:solidFill>
                            <a:srgbClr val="000000"/>
                          </a:solidFill>
                          <a:latin typeface="Arial Narrow" pitchFamily="34" charset="0"/>
                        </a:rPr>
                        <a:t>Creating and updating</a:t>
                      </a:r>
                    </a:p>
                  </a:txBody>
                  <a:tcPr marL="7524" marR="7524" marT="7526" marB="0" anchor="b">
                    <a:lnL>
                      <a:noFill/>
                    </a:lnL>
                    <a:lnR>
                      <a:noFill/>
                    </a:lnR>
                    <a:lnT>
                      <a:noFill/>
                    </a:lnT>
                    <a:lnB>
                      <a:noFill/>
                    </a:lnB>
                  </a:tcPr>
                </a:tc>
                <a:extLst>
                  <a:ext uri="{0D108BD9-81ED-4DB2-BD59-A6C34878D82A}">
                    <a16:rowId xmlns:a16="http://schemas.microsoft.com/office/drawing/2014/main" val="2898222409"/>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7.5.3</a:t>
                      </a: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Control of documented information</a:t>
                      </a:r>
                    </a:p>
                  </a:txBody>
                  <a:tcPr marL="7524" marR="7524" marT="7526" marB="0" anchor="b">
                    <a:lnL>
                      <a:noFill/>
                    </a:lnL>
                    <a:lnR>
                      <a:noFill/>
                    </a:lnR>
                    <a:lnT>
                      <a:noFill/>
                    </a:lnT>
                    <a:lnB>
                      <a:noFill/>
                    </a:lnB>
                  </a:tcPr>
                </a:tc>
                <a:extLst>
                  <a:ext uri="{0D108BD9-81ED-4DB2-BD59-A6C34878D82A}">
                    <a16:rowId xmlns:a16="http://schemas.microsoft.com/office/drawing/2014/main" val="1436932589"/>
                  </a:ext>
                </a:extLst>
              </a:tr>
            </a:tbl>
          </a:graphicData>
        </a:graphic>
      </p:graphicFrame>
      <p:sp>
        <p:nvSpPr>
          <p:cNvPr id="2" name="Footer Placeholder 1">
            <a:extLst>
              <a:ext uri="{FF2B5EF4-FFF2-40B4-BE49-F238E27FC236}">
                <a16:creationId xmlns:a16="http://schemas.microsoft.com/office/drawing/2014/main" id="{74B841C7-A820-46F5-86A5-3AA1EAEA516A}"/>
              </a:ext>
            </a:extLst>
          </p:cNvPr>
          <p:cNvSpPr>
            <a:spLocks noGrp="1"/>
          </p:cNvSpPr>
          <p:nvPr>
            <p:ph type="ftr" sz="quarter" idx="11"/>
          </p:nvPr>
        </p:nvSpPr>
        <p:spPr>
          <a:xfrm>
            <a:off x="105333" y="6418404"/>
            <a:ext cx="4538472" cy="365125"/>
          </a:xfrm>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97453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D6F36-4237-491C-B5C3-76CA7AE98A1E}"/>
              </a:ext>
            </a:extLst>
          </p:cNvPr>
          <p:cNvSpPr/>
          <p:nvPr/>
        </p:nvSpPr>
        <p:spPr>
          <a:xfrm>
            <a:off x="0" y="2887995"/>
            <a:ext cx="9144000" cy="347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8586" y="3803414"/>
            <a:ext cx="8342946" cy="1512594"/>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memperbaiki</a:t>
            </a:r>
            <a:r>
              <a:rPr lang="en-US" sz="1846" dirty="0">
                <a:latin typeface="Arial Narrow" pitchFamily="34" charset="0"/>
              </a:rPr>
              <a:t> </a:t>
            </a:r>
            <a:r>
              <a:rPr lang="en-US" sz="1846" dirty="0" err="1">
                <a:latin typeface="Arial Narrow" pitchFamily="34" charset="0"/>
              </a:rPr>
              <a:t>secara</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kesesuaian</a:t>
            </a:r>
            <a:r>
              <a:rPr lang="en-US" sz="1846" dirty="0">
                <a:latin typeface="Arial Narrow" pitchFamily="34" charset="0"/>
              </a:rPr>
              <a:t>, </a:t>
            </a:r>
            <a:r>
              <a:rPr lang="en-US" sz="1846" dirty="0" err="1">
                <a:latin typeface="Arial Narrow" pitchFamily="34" charset="0"/>
              </a:rPr>
              <a:t>kecukupan</a:t>
            </a:r>
            <a:r>
              <a:rPr lang="en-US" sz="1846" dirty="0">
                <a:latin typeface="Arial Narrow" pitchFamily="34" charset="0"/>
              </a:rPr>
              <a:t>, dan </a:t>
            </a:r>
            <a:r>
              <a:rPr lang="en-US" sz="1846" dirty="0" err="1">
                <a:latin typeface="Arial Narrow" pitchFamily="34" charset="0"/>
              </a:rPr>
              <a:t>keefektifan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ML, </a:t>
            </a:r>
            <a:r>
              <a:rPr lang="en-US" sz="1846" dirty="0" err="1">
                <a:latin typeface="Arial Narrow" pitchFamily="34" charset="0"/>
              </a:rPr>
              <a:t>antara</a:t>
            </a:r>
            <a:r>
              <a:rPr lang="en-US" sz="1846" dirty="0">
                <a:latin typeface="Arial Narrow" pitchFamily="34" charset="0"/>
              </a:rPr>
              <a:t> lain :</a:t>
            </a:r>
          </a:p>
          <a:p>
            <a:pPr marL="342900" indent="-342900">
              <a:buFont typeface="Arial" panose="020B0604020202020204" pitchFamily="34" charset="0"/>
              <a:buChar char="•"/>
            </a:pPr>
            <a:r>
              <a:rPr lang="en-US" sz="1846" dirty="0" err="1">
                <a:latin typeface="Arial Narrow" pitchFamily="34" charset="0"/>
              </a:rPr>
              <a:t>Peningkatan</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ML</a:t>
            </a:r>
            <a:endParaRPr lang="en-US" sz="1846" b="1" u="sng" dirty="0">
              <a:solidFill>
                <a:srgbClr val="FF0000"/>
              </a:solidFill>
              <a:latin typeface="Arial Narrow" pitchFamily="34" charset="0"/>
            </a:endParaRPr>
          </a:p>
          <a:p>
            <a:pPr marL="342900" indent="-342900">
              <a:buFont typeface="Arial" panose="020B0604020202020204" pitchFamily="34" charset="0"/>
              <a:buChar char="•"/>
            </a:pPr>
            <a:r>
              <a:rPr lang="en-US" sz="1846" dirty="0" err="1">
                <a:latin typeface="Arial Narrow" pitchFamily="34" charset="0"/>
              </a:rPr>
              <a:t>Mengkomunikasikan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kepada</a:t>
            </a:r>
            <a:r>
              <a:rPr lang="en-US" sz="1846" dirty="0">
                <a:latin typeface="Arial Narrow" pitchFamily="34" charset="0"/>
              </a:rPr>
              <a:t> </a:t>
            </a:r>
            <a:r>
              <a:rPr lang="en-US" sz="1846" dirty="0" err="1">
                <a:latin typeface="Arial Narrow" pitchFamily="34" charset="0"/>
              </a:rPr>
              <a:t>seluruh</a:t>
            </a:r>
            <a:r>
              <a:rPr lang="en-US" sz="1846" dirty="0">
                <a:latin typeface="Arial Narrow" pitchFamily="34" charset="0"/>
              </a:rPr>
              <a:t> </a:t>
            </a:r>
            <a:r>
              <a:rPr lang="en-US" sz="1846" dirty="0" err="1">
                <a:latin typeface="Arial Narrow" pitchFamily="34" charset="0"/>
              </a:rPr>
              <a:t>pekerja</a:t>
            </a:r>
            <a:endParaRPr lang="en-US" sz="1846" dirty="0">
              <a:latin typeface="Arial Narrow" pitchFamily="34" charset="0"/>
            </a:endParaRPr>
          </a:p>
          <a:p>
            <a:pPr marL="342900" indent="-342900">
              <a:buFont typeface="Arial" panose="020B0604020202020204" pitchFamily="34" charset="0"/>
              <a:buChar char="•"/>
            </a:pPr>
            <a:r>
              <a:rPr lang="en-US" sz="1846" dirty="0" err="1">
                <a:latin typeface="Arial Narrow" pitchFamily="34" charset="0"/>
              </a:rPr>
              <a:t>Menjaga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terdokumentasi</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bukti</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endParaRPr lang="en-US" sz="1846" dirty="0">
              <a:latin typeface="Arial Narrow" pitchFamily="34" charset="0"/>
            </a:endParaRPr>
          </a:p>
        </p:txBody>
      </p:sp>
      <p:sp>
        <p:nvSpPr>
          <p:cNvPr id="10" name="Rectangle 9"/>
          <p:cNvSpPr/>
          <p:nvPr/>
        </p:nvSpPr>
        <p:spPr>
          <a:xfrm>
            <a:off x="383832" y="3124546"/>
            <a:ext cx="7236168" cy="584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3200" dirty="0">
                <a:solidFill>
                  <a:schemeClr val="tx1"/>
                </a:solidFill>
                <a:latin typeface="Arial" panose="020B0604020202020204" pitchFamily="34" charset="0"/>
                <a:cs typeface="Arial" panose="020B0604020202020204" pitchFamily="34" charset="0"/>
              </a:rPr>
              <a:t>10.3 </a:t>
            </a:r>
            <a:r>
              <a:rPr lang="en-US" sz="3200" dirty="0" err="1">
                <a:solidFill>
                  <a:schemeClr val="tx1"/>
                </a:solidFill>
                <a:latin typeface="Arial" panose="020B0604020202020204" pitchFamily="34" charset="0"/>
                <a:cs typeface="Arial" panose="020B0604020202020204" pitchFamily="34" charset="0"/>
              </a:rPr>
              <a:t>Perbaikan</a:t>
            </a:r>
            <a:r>
              <a:rPr lang="en-US" sz="3200" dirty="0">
                <a:solidFill>
                  <a:schemeClr val="tx1"/>
                </a:solidFill>
                <a:latin typeface="Arial" panose="020B0604020202020204" pitchFamily="34" charset="0"/>
                <a:cs typeface="Arial" panose="020B0604020202020204" pitchFamily="34" charset="0"/>
              </a:rPr>
              <a:t> </a:t>
            </a:r>
            <a:r>
              <a:rPr lang="en-US" sz="3200" dirty="0" err="1">
                <a:solidFill>
                  <a:schemeClr val="tx1"/>
                </a:solidFill>
                <a:latin typeface="Arial" panose="020B0604020202020204" pitchFamily="34" charset="0"/>
                <a:cs typeface="Arial" panose="020B0604020202020204" pitchFamily="34" charset="0"/>
              </a:rPr>
              <a:t>Berkelanjutan</a:t>
            </a:r>
            <a:endParaRPr lang="en-US" sz="32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9445974-216D-448E-B1E2-2A9C572C8F00}"/>
              </a:ext>
            </a:extLst>
          </p:cNvPr>
          <p:cNvSpPr>
            <a:spLocks noGrp="1"/>
          </p:cNvSpPr>
          <p:nvPr>
            <p:ph type="sldNum" sz="quarter" idx="12"/>
          </p:nvPr>
        </p:nvSpPr>
        <p:spPr/>
        <p:txBody>
          <a:bodyPr/>
          <a:lstStyle/>
          <a:p>
            <a:pPr>
              <a:defRPr/>
            </a:pPr>
            <a:fld id="{2E3D3CF9-A8F0-446F-8AA4-23D2A19D86A0}" type="slidenum">
              <a:rPr lang="en-US" smtClean="0"/>
              <a:pPr>
                <a:defRPr/>
              </a:pPr>
              <a:t>100</a:t>
            </a:fld>
            <a:endParaRPr lang="en-US"/>
          </a:p>
        </p:txBody>
      </p:sp>
      <p:pic>
        <p:nvPicPr>
          <p:cNvPr id="2" name="Picture 1">
            <a:extLst>
              <a:ext uri="{FF2B5EF4-FFF2-40B4-BE49-F238E27FC236}">
                <a16:creationId xmlns:a16="http://schemas.microsoft.com/office/drawing/2014/main" id="{0979DC27-68A0-4142-93F3-9676EDF0795E}"/>
              </a:ext>
            </a:extLst>
          </p:cNvPr>
          <p:cNvPicPr>
            <a:picLocks noChangeAspect="1"/>
          </p:cNvPicPr>
          <p:nvPr/>
        </p:nvPicPr>
        <p:blipFill>
          <a:blip r:embed="rId3"/>
          <a:stretch>
            <a:fillRect/>
          </a:stretch>
        </p:blipFill>
        <p:spPr>
          <a:xfrm>
            <a:off x="0" y="-1"/>
            <a:ext cx="9144000" cy="2785573"/>
          </a:xfrm>
          <a:prstGeom prst="rect">
            <a:avLst/>
          </a:prstGeom>
        </p:spPr>
      </p:pic>
      <p:sp>
        <p:nvSpPr>
          <p:cNvPr id="4" name="Footer Placeholder 3">
            <a:extLst>
              <a:ext uri="{FF2B5EF4-FFF2-40B4-BE49-F238E27FC236}">
                <a16:creationId xmlns:a16="http://schemas.microsoft.com/office/drawing/2014/main" id="{A1403B1F-0342-4DAF-AF4E-1C404764C22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8" name="Title 1">
            <a:extLst>
              <a:ext uri="{FF2B5EF4-FFF2-40B4-BE49-F238E27FC236}">
                <a16:creationId xmlns:a16="http://schemas.microsoft.com/office/drawing/2014/main" id="{13E66DD3-6054-4B78-934A-A7118984F1E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0334867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2" cstate="print"/>
          <a:srcRect/>
          <a:stretch>
            <a:fillRect/>
          </a:stretch>
        </p:blipFill>
        <p:spPr bwMode="auto">
          <a:xfrm flipH="1">
            <a:off x="-2" y="272253"/>
            <a:ext cx="5627085" cy="6321978"/>
          </a:xfrm>
          <a:prstGeom prst="rect">
            <a:avLst/>
          </a:prstGeom>
          <a:noFill/>
        </p:spPr>
      </p:pic>
      <p:sp>
        <p:nvSpPr>
          <p:cNvPr id="53251" name="Rectangle 7"/>
          <p:cNvSpPr>
            <a:spLocks noGrp="1" noChangeArrowheads="1"/>
          </p:cNvSpPr>
          <p:nvPr>
            <p:ph idx="1"/>
          </p:nvPr>
        </p:nvSpPr>
        <p:spPr>
          <a:xfrm>
            <a:off x="3912572" y="1648545"/>
            <a:ext cx="5046790" cy="4418166"/>
          </a:xfrm>
          <a:solidFill>
            <a:schemeClr val="tx1">
              <a:alpha val="48000"/>
            </a:schemeClr>
          </a:solidFill>
        </p:spPr>
        <p:txBody>
          <a:bodyPr/>
          <a:lstStyle/>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45000"/>
              </a:spcBef>
              <a:buFontTx/>
              <a:buNone/>
            </a:pPr>
            <a:r>
              <a:rPr lang="en-US" sz="1477" b="1" dirty="0">
                <a:solidFill>
                  <a:schemeClr val="bg1"/>
                </a:solidFill>
              </a:rPr>
              <a:t>JANGAN LUPA :</a:t>
            </a:r>
          </a:p>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85000"/>
              </a:spcBef>
            </a:pPr>
            <a:r>
              <a:rPr lang="en-US" sz="1477" b="1" dirty="0">
                <a:solidFill>
                  <a:schemeClr val="bg1"/>
                </a:solidFill>
              </a:rPr>
              <a:t>ISI SURVEY KEPUASAN PELANGGAN</a:t>
            </a:r>
          </a:p>
          <a:p>
            <a:pPr eaLnBrk="1" hangingPunct="1">
              <a:lnSpc>
                <a:spcPct val="65000"/>
              </a:lnSpc>
              <a:spcBef>
                <a:spcPct val="85000"/>
              </a:spcBef>
            </a:pPr>
            <a:r>
              <a:rPr lang="en-US" sz="1477" b="1" dirty="0">
                <a:solidFill>
                  <a:schemeClr val="bg1"/>
                </a:solidFill>
              </a:rPr>
              <a:t>COPY DAFTAR HADIR PESERTA UNTUK SERTIFIKAT</a:t>
            </a:r>
          </a:p>
          <a:p>
            <a:pPr eaLnBrk="1" hangingPunct="1">
              <a:lnSpc>
                <a:spcPct val="65000"/>
              </a:lnSpc>
              <a:spcBef>
                <a:spcPct val="85000"/>
              </a:spcBef>
            </a:pPr>
            <a:r>
              <a:rPr lang="en-US" sz="1477" b="1" dirty="0">
                <a:solidFill>
                  <a:schemeClr val="bg1"/>
                </a:solidFill>
              </a:rPr>
              <a:t>DAFTAR KE MAILING LIST Sentral Sistem </a:t>
            </a:r>
            <a:r>
              <a:rPr lang="en-US" sz="1477" b="1" dirty="0" err="1">
                <a:solidFill>
                  <a:schemeClr val="bg1"/>
                </a:solidFill>
              </a:rPr>
              <a:t>untuk</a:t>
            </a:r>
            <a:r>
              <a:rPr lang="en-US" sz="1477" b="1" dirty="0">
                <a:solidFill>
                  <a:schemeClr val="bg1"/>
                </a:solidFill>
              </a:rPr>
              <a:t> </a:t>
            </a:r>
            <a:r>
              <a:rPr lang="en-US" sz="1477" b="1" dirty="0" err="1">
                <a:solidFill>
                  <a:schemeClr val="bg1"/>
                </a:solidFill>
              </a:rPr>
              <a:t>berdiskusi</a:t>
            </a:r>
            <a:r>
              <a:rPr lang="en-US" sz="1477" b="1" dirty="0">
                <a:solidFill>
                  <a:schemeClr val="bg1"/>
                </a:solidFill>
              </a:rPr>
              <a:t> </a:t>
            </a:r>
            <a:r>
              <a:rPr lang="en-US" sz="1477" b="1" dirty="0" err="1">
                <a:solidFill>
                  <a:schemeClr val="bg1"/>
                </a:solidFill>
              </a:rPr>
              <a:t>dengan</a:t>
            </a:r>
            <a:r>
              <a:rPr lang="en-US" sz="1477" b="1" dirty="0">
                <a:solidFill>
                  <a:schemeClr val="bg1"/>
                </a:solidFill>
              </a:rPr>
              <a:t> </a:t>
            </a:r>
            <a:r>
              <a:rPr lang="en-US" sz="1477" b="1" dirty="0" err="1">
                <a:solidFill>
                  <a:schemeClr val="bg1"/>
                </a:solidFill>
              </a:rPr>
              <a:t>para</a:t>
            </a:r>
            <a:endParaRPr lang="en-US" sz="1477" b="1" dirty="0">
              <a:solidFill>
                <a:schemeClr val="bg1"/>
              </a:solidFill>
            </a:endParaRPr>
          </a:p>
          <a:p>
            <a:pPr eaLnBrk="1" hangingPunct="1">
              <a:lnSpc>
                <a:spcPct val="65000"/>
              </a:lnSpc>
              <a:spcBef>
                <a:spcPct val="85000"/>
              </a:spcBef>
              <a:buFontTx/>
              <a:buNone/>
            </a:pPr>
            <a:r>
              <a:rPr lang="en-US" sz="1477" b="1" dirty="0">
                <a:solidFill>
                  <a:schemeClr val="bg1"/>
                </a:solidFill>
              </a:rPr>
              <a:t>	</a:t>
            </a:r>
            <a:r>
              <a:rPr lang="en-US" sz="1477" b="1" dirty="0" err="1">
                <a:solidFill>
                  <a:schemeClr val="bg1"/>
                </a:solidFill>
              </a:rPr>
              <a:t>profesional</a:t>
            </a:r>
            <a:r>
              <a:rPr lang="en-US" sz="1477" b="1" dirty="0">
                <a:solidFill>
                  <a:schemeClr val="bg1"/>
                </a:solidFill>
              </a:rPr>
              <a:t>, </a:t>
            </a:r>
            <a:r>
              <a:rPr lang="en-US" sz="1477" b="1" dirty="0" err="1">
                <a:solidFill>
                  <a:schemeClr val="bg1"/>
                </a:solidFill>
              </a:rPr>
              <a:t>konsultan</a:t>
            </a:r>
            <a:r>
              <a:rPr lang="en-US" sz="1477" b="1" dirty="0">
                <a:solidFill>
                  <a:schemeClr val="bg1"/>
                </a:solidFill>
              </a:rPr>
              <a:t> </a:t>
            </a:r>
            <a:r>
              <a:rPr lang="en-US" sz="1477" b="1" dirty="0" err="1">
                <a:solidFill>
                  <a:schemeClr val="bg1"/>
                </a:solidFill>
              </a:rPr>
              <a:t>dan</a:t>
            </a:r>
            <a:r>
              <a:rPr lang="en-US" sz="1477" b="1" dirty="0">
                <a:solidFill>
                  <a:schemeClr val="bg1"/>
                </a:solidFill>
              </a:rPr>
              <a:t> </a:t>
            </a:r>
            <a:r>
              <a:rPr lang="en-US" sz="1477" b="1" dirty="0" err="1">
                <a:solidFill>
                  <a:schemeClr val="bg1"/>
                </a:solidFill>
              </a:rPr>
              <a:t>berbagai</a:t>
            </a:r>
            <a:r>
              <a:rPr lang="en-US" sz="1477" b="1" dirty="0">
                <a:solidFill>
                  <a:schemeClr val="bg1"/>
                </a:solidFill>
              </a:rPr>
              <a:t> </a:t>
            </a:r>
            <a:r>
              <a:rPr lang="en-US" sz="1477" b="1" dirty="0" err="1">
                <a:solidFill>
                  <a:schemeClr val="bg1"/>
                </a:solidFill>
              </a:rPr>
              <a:t>pihak</a:t>
            </a:r>
            <a:r>
              <a:rPr lang="en-US" sz="1477" b="1" dirty="0">
                <a:solidFill>
                  <a:schemeClr val="bg1"/>
                </a:solidFill>
              </a:rPr>
              <a:t> </a:t>
            </a:r>
            <a:r>
              <a:rPr lang="en-US" sz="1477" b="1" dirty="0" err="1">
                <a:solidFill>
                  <a:schemeClr val="bg1"/>
                </a:solidFill>
              </a:rPr>
              <a:t>terkait</a:t>
            </a:r>
            <a:r>
              <a:rPr lang="en-US" sz="1477" b="1" dirty="0">
                <a:solidFill>
                  <a:schemeClr val="bg1"/>
                </a:solidFill>
              </a:rPr>
              <a:t> </a:t>
            </a:r>
          </a:p>
          <a:p>
            <a:pPr lvl="1" eaLnBrk="1" hangingPunct="1">
              <a:lnSpc>
                <a:spcPct val="65000"/>
              </a:lnSpc>
              <a:spcBef>
                <a:spcPct val="85000"/>
              </a:spcBef>
            </a:pPr>
            <a:r>
              <a:rPr lang="en-US" sz="1477" b="1" dirty="0">
                <a:solidFill>
                  <a:srgbClr val="FFFF00"/>
                </a:solidFill>
              </a:rPr>
              <a:t>hse-community@sentral-sistem.com </a:t>
            </a:r>
          </a:p>
          <a:p>
            <a:pPr lvl="1" eaLnBrk="1" hangingPunct="1">
              <a:lnSpc>
                <a:spcPct val="65000"/>
              </a:lnSpc>
              <a:spcBef>
                <a:spcPct val="85000"/>
              </a:spcBef>
            </a:pPr>
            <a:r>
              <a:rPr lang="en-US" sz="1477" b="1" dirty="0">
                <a:solidFill>
                  <a:srgbClr val="FFFF00"/>
                </a:solidFill>
              </a:rPr>
              <a:t>quality-technique@sentral-sistem.com </a:t>
            </a:r>
          </a:p>
          <a:p>
            <a:pPr lvl="1" eaLnBrk="1" hangingPunct="1">
              <a:lnSpc>
                <a:spcPct val="65000"/>
              </a:lnSpc>
              <a:spcBef>
                <a:spcPct val="85000"/>
              </a:spcBef>
            </a:pPr>
            <a:r>
              <a:rPr lang="en-US" sz="1477" b="1" dirty="0">
                <a:solidFill>
                  <a:srgbClr val="FFFF00"/>
                </a:solidFill>
              </a:rPr>
              <a:t>business-improvement@sentral-sistem.com  </a:t>
            </a:r>
            <a:endParaRPr lang="en-US" sz="738" b="1" dirty="0">
              <a:solidFill>
                <a:srgbClr val="FFFF00"/>
              </a:solidFill>
            </a:endParaRPr>
          </a:p>
          <a:p>
            <a:pPr eaLnBrk="1" hangingPunct="1">
              <a:lnSpc>
                <a:spcPct val="65000"/>
              </a:lnSpc>
              <a:spcBef>
                <a:spcPct val="85000"/>
              </a:spcBef>
            </a:pPr>
            <a:r>
              <a:rPr lang="en-US" sz="1477" b="1" dirty="0">
                <a:solidFill>
                  <a:schemeClr val="bg1"/>
                </a:solidFill>
              </a:rPr>
              <a:t>SEGERA IMPLEMENTASIKAN PELATIHAN INI DI PERUSAHAAN ANDA</a:t>
            </a:r>
          </a:p>
          <a:p>
            <a:pPr eaLnBrk="1" hangingPunct="1">
              <a:lnSpc>
                <a:spcPct val="65000"/>
              </a:lnSpc>
              <a:spcBef>
                <a:spcPct val="85000"/>
              </a:spcBef>
            </a:pPr>
            <a:r>
              <a:rPr lang="en-US" sz="1477" b="1" dirty="0">
                <a:solidFill>
                  <a:schemeClr val="bg1"/>
                </a:solidFill>
              </a:rPr>
              <a:t>KUNJUNGI WEBSITE  </a:t>
            </a:r>
            <a:r>
              <a:rPr lang="en-US" sz="1477" b="1" dirty="0">
                <a:solidFill>
                  <a:srgbClr val="FFFF00"/>
                </a:solidFill>
              </a:rPr>
              <a:t>http://www.sentralsistem.com </a:t>
            </a:r>
            <a:r>
              <a:rPr lang="en-US" sz="1477" b="1" dirty="0" err="1">
                <a:solidFill>
                  <a:schemeClr val="bg1"/>
                </a:solidFill>
              </a:rPr>
              <a:t>untuk</a:t>
            </a:r>
            <a:r>
              <a:rPr lang="en-US" sz="1477" b="1" dirty="0">
                <a:solidFill>
                  <a:schemeClr val="bg1"/>
                </a:solidFill>
              </a:rPr>
              <a:t> 	</a:t>
            </a:r>
            <a:r>
              <a:rPr lang="en-US" sz="1477" b="1" dirty="0" err="1">
                <a:solidFill>
                  <a:schemeClr val="bg1"/>
                </a:solidFill>
              </a:rPr>
              <a:t>informasi</a:t>
            </a:r>
            <a:r>
              <a:rPr lang="en-US" sz="1477" b="1" dirty="0">
                <a:solidFill>
                  <a:schemeClr val="bg1"/>
                </a:solidFill>
              </a:rPr>
              <a:t> </a:t>
            </a:r>
            <a:r>
              <a:rPr lang="en-US" sz="1477" b="1" dirty="0" err="1">
                <a:solidFill>
                  <a:schemeClr val="bg1"/>
                </a:solidFill>
              </a:rPr>
              <a:t>lainnya</a:t>
            </a:r>
            <a:endParaRPr lang="en-US" sz="1477" b="1" dirty="0">
              <a:solidFill>
                <a:schemeClr val="bg1"/>
              </a:solidFill>
            </a:endParaRPr>
          </a:p>
        </p:txBody>
      </p:sp>
      <p:sp>
        <p:nvSpPr>
          <p:cNvPr id="7" name="TextBox 6"/>
          <p:cNvSpPr txBox="1"/>
          <p:nvPr/>
        </p:nvSpPr>
        <p:spPr>
          <a:xfrm>
            <a:off x="3912573" y="664355"/>
            <a:ext cx="5011650" cy="859466"/>
          </a:xfrm>
          <a:prstGeom prst="rect">
            <a:avLst/>
          </a:prstGeom>
          <a:solidFill>
            <a:schemeClr val="tx1">
              <a:alpha val="60000"/>
            </a:schemeClr>
          </a:solidFill>
        </p:spPr>
        <p:txBody>
          <a:bodyPr wrap="square" rtlCol="0">
            <a:spAutoFit/>
          </a:bodyPr>
          <a:lstStyle/>
          <a:p>
            <a:pPr algn="ctr"/>
            <a:r>
              <a:rPr lang="en-US" sz="4985" b="1" dirty="0">
                <a:solidFill>
                  <a:srgbClr val="FFFF00"/>
                </a:solidFill>
              </a:rPr>
              <a:t>TERIMAKASIH</a:t>
            </a:r>
          </a:p>
        </p:txBody>
      </p:sp>
      <p:sp>
        <p:nvSpPr>
          <p:cNvPr id="3" name="Slide Number Placeholder 2">
            <a:extLst>
              <a:ext uri="{FF2B5EF4-FFF2-40B4-BE49-F238E27FC236}">
                <a16:creationId xmlns:a16="http://schemas.microsoft.com/office/drawing/2014/main" id="{BABBA9A4-7A31-4DAE-B125-BF0D65D5DE20}"/>
              </a:ext>
            </a:extLst>
          </p:cNvPr>
          <p:cNvSpPr>
            <a:spLocks noGrp="1"/>
          </p:cNvSpPr>
          <p:nvPr>
            <p:ph type="sldNum" sz="quarter" idx="12"/>
          </p:nvPr>
        </p:nvSpPr>
        <p:spPr/>
        <p:txBody>
          <a:bodyPr/>
          <a:lstStyle/>
          <a:p>
            <a:pPr>
              <a:defRPr/>
            </a:pPr>
            <a:fld id="{76B483EA-79FC-4CFB-9D49-A6CB5216843E}" type="slidenum">
              <a:rPr lang="en-US" smtClean="0"/>
              <a:pPr>
                <a:defRPr/>
              </a:pPr>
              <a:t>101</a:t>
            </a:fld>
            <a:endParaRPr lang="en-US"/>
          </a:p>
        </p:txBody>
      </p:sp>
      <p:sp>
        <p:nvSpPr>
          <p:cNvPr id="2" name="Footer Placeholder 1">
            <a:extLst>
              <a:ext uri="{FF2B5EF4-FFF2-40B4-BE49-F238E27FC236}">
                <a16:creationId xmlns:a16="http://schemas.microsoft.com/office/drawing/2014/main" id="{D07D5179-C3ED-4970-BE8F-5FD8BF1418B0}"/>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254001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572001" y="911469"/>
            <a:ext cx="14654" cy="54160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763538B-0AD4-4B18-8B27-E250FA20F28E}"/>
              </a:ext>
            </a:extLst>
          </p:cNvPr>
          <p:cNvCxnSpPr/>
          <p:nvPr/>
        </p:nvCxnSpPr>
        <p:spPr>
          <a:xfrm>
            <a:off x="517025" y="846783"/>
            <a:ext cx="7970726"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BDAFFD-CD2D-49DF-9D39-229FD8BED89B}"/>
              </a:ext>
            </a:extLst>
          </p:cNvPr>
          <p:cNvSpPr>
            <a:spLocks noGrp="1"/>
          </p:cNvSpPr>
          <p:nvPr>
            <p:ph type="sldNum" sz="quarter" idx="12"/>
          </p:nvPr>
        </p:nvSpPr>
        <p:spPr/>
        <p:txBody>
          <a:bodyPr/>
          <a:lstStyle/>
          <a:p>
            <a:pPr>
              <a:defRPr/>
            </a:pPr>
            <a:fld id="{76B483EA-79FC-4CFB-9D49-A6CB5216843E}" type="slidenum">
              <a:rPr lang="en-US" smtClean="0"/>
              <a:pPr>
                <a:defRPr/>
              </a:pPr>
              <a:t>11</a:t>
            </a:fld>
            <a:endParaRPr lang="en-US"/>
          </a:p>
        </p:txBody>
      </p:sp>
      <p:graphicFrame>
        <p:nvGraphicFramePr>
          <p:cNvPr id="10" name="Table 9"/>
          <p:cNvGraphicFramePr>
            <a:graphicFrameLocks noGrp="1"/>
          </p:cNvGraphicFramePr>
          <p:nvPr>
            <p:extLst/>
          </p:nvPr>
        </p:nvGraphicFramePr>
        <p:xfrm>
          <a:off x="517024" y="1031638"/>
          <a:ext cx="3987310" cy="1538952"/>
        </p:xfrm>
        <a:graphic>
          <a:graphicData uri="http://schemas.openxmlformats.org/drawingml/2006/table">
            <a:tbl>
              <a:tblPr/>
              <a:tblGrid>
                <a:gridCol w="325341">
                  <a:extLst>
                    <a:ext uri="{9D8B030D-6E8A-4147-A177-3AD203B41FA5}">
                      <a16:colId xmlns:a16="http://schemas.microsoft.com/office/drawing/2014/main" val="20000"/>
                    </a:ext>
                  </a:extLst>
                </a:gridCol>
                <a:gridCol w="385868">
                  <a:extLst>
                    <a:ext uri="{9D8B030D-6E8A-4147-A177-3AD203B41FA5}">
                      <a16:colId xmlns:a16="http://schemas.microsoft.com/office/drawing/2014/main" val="20001"/>
                    </a:ext>
                  </a:extLst>
                </a:gridCol>
                <a:gridCol w="3276101">
                  <a:extLst>
                    <a:ext uri="{9D8B030D-6E8A-4147-A177-3AD203B41FA5}">
                      <a16:colId xmlns:a16="http://schemas.microsoft.com/office/drawing/2014/main" val="20002"/>
                    </a:ext>
                  </a:extLst>
                </a:gridCol>
              </a:tblGrid>
              <a:tr h="198967">
                <a:tc>
                  <a:txBody>
                    <a:bodyPr/>
                    <a:lstStyle/>
                    <a:p>
                      <a:pPr algn="ctr" fontAlgn="b"/>
                      <a:r>
                        <a:rPr lang="en-US" sz="1100" b="1" i="0" u="none" strike="noStrike" dirty="0">
                          <a:solidFill>
                            <a:srgbClr val="000000"/>
                          </a:solidFill>
                          <a:latin typeface="Arial Narrow" pitchFamily="34" charset="0"/>
                        </a:rPr>
                        <a:t>8</a:t>
                      </a:r>
                    </a:p>
                  </a:txBody>
                  <a:tcPr marL="7524" marR="7524" marT="7526" marB="0" anchor="b">
                    <a:lnL>
                      <a:noFill/>
                    </a:lnL>
                    <a:lnR>
                      <a:noFill/>
                    </a:lnR>
                    <a:lnT>
                      <a:noFill/>
                    </a:lnT>
                    <a:lnB>
                      <a:noFill/>
                    </a:lnB>
                  </a:tcPr>
                </a:tc>
                <a:tc gridSpan="2">
                  <a:txBody>
                    <a:bodyPr/>
                    <a:lstStyle/>
                    <a:p>
                      <a:pPr algn="l" fontAlgn="b"/>
                      <a:r>
                        <a:rPr lang="en-US" sz="1100" b="1" i="0" u="none" strike="noStrike" dirty="0">
                          <a:solidFill>
                            <a:srgbClr val="000000"/>
                          </a:solidFill>
                          <a:latin typeface="Arial Narrow" pitchFamily="34" charset="0"/>
                        </a:rPr>
                        <a:t>Operation </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8"/>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8.1</a:t>
                      </a: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Operational planning and control</a:t>
                      </a:r>
                    </a:p>
                  </a:txBody>
                  <a:tcPr marL="7524" marR="7524" marT="7526" marB="0" anchor="b">
                    <a:lnL>
                      <a:noFill/>
                    </a:lnL>
                    <a:lnR>
                      <a:noFill/>
                    </a:lnR>
                    <a:lnT>
                      <a:noFill/>
                    </a:lnT>
                    <a:lnB>
                      <a:noFill/>
                    </a:lnB>
                  </a:tcPr>
                </a:tc>
                <a:extLst>
                  <a:ext uri="{0D108BD9-81ED-4DB2-BD59-A6C34878D82A}">
                    <a16:rowId xmlns:a16="http://schemas.microsoft.com/office/drawing/2014/main" val="10009"/>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1" u="none" strike="noStrike" dirty="0">
                          <a:solidFill>
                            <a:srgbClr val="000000"/>
                          </a:solidFill>
                          <a:latin typeface="Arial Narrow" pitchFamily="34" charset="0"/>
                        </a:rPr>
                        <a:t>8.1.1 General</a:t>
                      </a:r>
                    </a:p>
                  </a:txBody>
                  <a:tcPr marL="7524" marR="7524" marT="7526" marB="0" anchor="b">
                    <a:lnL>
                      <a:noFill/>
                    </a:lnL>
                    <a:lnR>
                      <a:noFill/>
                    </a:lnR>
                    <a:lnT>
                      <a:noFill/>
                    </a:lnT>
                    <a:lnB>
                      <a:noFill/>
                    </a:lnB>
                  </a:tcPr>
                </a:tc>
                <a:extLst>
                  <a:ext uri="{0D108BD9-81ED-4DB2-BD59-A6C34878D82A}">
                    <a16:rowId xmlns:a16="http://schemas.microsoft.com/office/drawing/2014/main" val="10010"/>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sng" strike="noStrike" dirty="0">
                        <a:solidFill>
                          <a:srgbClr val="FF0000"/>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0011"/>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sng" strike="noStrike">
                        <a:solidFill>
                          <a:srgbClr val="FF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sng" strike="noStrike" dirty="0">
                        <a:solidFill>
                          <a:srgbClr val="FF0000"/>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0012"/>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1" u="sng" strike="noStrike">
                        <a:solidFill>
                          <a:srgbClr val="FF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sng" strike="noStrike" dirty="0">
                        <a:solidFill>
                          <a:srgbClr val="FF0000"/>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0013"/>
                  </a:ext>
                </a:extLst>
              </a:tr>
              <a:tr h="345150">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8.2</a:t>
                      </a:r>
                    </a:p>
                    <a:p>
                      <a:pPr algn="ctr" fontAlgn="b"/>
                      <a:endParaRPr lang="en-US" sz="1100" b="1" i="1"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kern="1200" dirty="0">
                          <a:solidFill>
                            <a:srgbClr val="0000FF"/>
                          </a:solidFill>
                          <a:effectLst/>
                          <a:latin typeface="Arial Narrow" panose="020B0606020202030204" pitchFamily="34" charset="0"/>
                          <a:ea typeface="+mn-ea"/>
                          <a:cs typeface="+mn-cs"/>
                        </a:rPr>
                        <a:t>Requirements for products and services / </a:t>
                      </a:r>
                      <a:r>
                        <a:rPr lang="en-US" sz="1100" b="1" i="1" u="none" strike="noStrike" dirty="0">
                          <a:solidFill>
                            <a:srgbClr val="000000"/>
                          </a:solidFill>
                          <a:latin typeface="Arial Narrow" pitchFamily="34" charset="0"/>
                        </a:rPr>
                        <a:t>Emergency preparedness and response</a:t>
                      </a:r>
                    </a:p>
                  </a:txBody>
                  <a:tcPr marL="7524" marR="7524" marT="7526" marB="0" anchor="b">
                    <a:lnL>
                      <a:noFill/>
                    </a:lnL>
                    <a:lnR>
                      <a:noFill/>
                    </a:lnR>
                    <a:lnT>
                      <a:noFill/>
                    </a:lnT>
                    <a:lnB>
                      <a:noFill/>
                    </a:lnB>
                  </a:tcPr>
                </a:tc>
                <a:extLst>
                  <a:ext uri="{0D108BD9-81ED-4DB2-BD59-A6C34878D82A}">
                    <a16:rowId xmlns:a16="http://schemas.microsoft.com/office/drawing/2014/main" val="10014"/>
                  </a:ext>
                </a:extLst>
              </a:tr>
            </a:tbl>
          </a:graphicData>
        </a:graphic>
      </p:graphicFrame>
      <p:graphicFrame>
        <p:nvGraphicFramePr>
          <p:cNvPr id="6" name="Table 5">
            <a:extLst>
              <a:ext uri="{FF2B5EF4-FFF2-40B4-BE49-F238E27FC236}">
                <a16:creationId xmlns:a16="http://schemas.microsoft.com/office/drawing/2014/main" id="{79F4CE37-6629-4227-A673-1C8CF05C00F5}"/>
              </a:ext>
            </a:extLst>
          </p:cNvPr>
          <p:cNvGraphicFramePr>
            <a:graphicFrameLocks noGrp="1"/>
          </p:cNvGraphicFramePr>
          <p:nvPr>
            <p:extLst/>
          </p:nvPr>
        </p:nvGraphicFramePr>
        <p:xfrm>
          <a:off x="504426" y="2560300"/>
          <a:ext cx="3987309" cy="1058080"/>
        </p:xfrm>
        <a:graphic>
          <a:graphicData uri="http://schemas.openxmlformats.org/drawingml/2006/table">
            <a:tbl>
              <a:tblPr/>
              <a:tblGrid>
                <a:gridCol w="325341">
                  <a:extLst>
                    <a:ext uri="{9D8B030D-6E8A-4147-A177-3AD203B41FA5}">
                      <a16:colId xmlns:a16="http://schemas.microsoft.com/office/drawing/2014/main" val="1945337536"/>
                    </a:ext>
                  </a:extLst>
                </a:gridCol>
                <a:gridCol w="385868">
                  <a:extLst>
                    <a:ext uri="{9D8B030D-6E8A-4147-A177-3AD203B41FA5}">
                      <a16:colId xmlns:a16="http://schemas.microsoft.com/office/drawing/2014/main" val="562715292"/>
                    </a:ext>
                  </a:extLst>
                </a:gridCol>
                <a:gridCol w="355605">
                  <a:extLst>
                    <a:ext uri="{9D8B030D-6E8A-4147-A177-3AD203B41FA5}">
                      <a16:colId xmlns:a16="http://schemas.microsoft.com/office/drawing/2014/main" val="4241772352"/>
                    </a:ext>
                  </a:extLst>
                </a:gridCol>
                <a:gridCol w="2920495">
                  <a:extLst>
                    <a:ext uri="{9D8B030D-6E8A-4147-A177-3AD203B41FA5}">
                      <a16:colId xmlns:a16="http://schemas.microsoft.com/office/drawing/2014/main" val="2187786835"/>
                    </a:ext>
                  </a:extLst>
                </a:gridCol>
              </a:tblGrid>
              <a:tr h="198967">
                <a:tc>
                  <a:txBody>
                    <a:bodyPr/>
                    <a:lstStyle/>
                    <a:p>
                      <a:pPr algn="ctr" fontAlgn="b"/>
                      <a:endParaRPr lang="en-US" sz="1100" b="0"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0" u="none" strike="noStrike" dirty="0">
                          <a:solidFill>
                            <a:srgbClr val="0000FF"/>
                          </a:solidFill>
                          <a:latin typeface="Arial Narrow" pitchFamily="34" charset="0"/>
                        </a:rPr>
                        <a:t>8.2.1</a:t>
                      </a:r>
                    </a:p>
                  </a:txBody>
                  <a:tcPr marL="7524" marR="7524" marT="7526" marB="0" anchor="b">
                    <a:lnL>
                      <a:noFill/>
                    </a:lnL>
                    <a:lnR>
                      <a:noFill/>
                    </a:lnR>
                    <a:lnT>
                      <a:noFill/>
                    </a:lnT>
                    <a:lnB>
                      <a:noFill/>
                    </a:lnB>
                  </a:tcPr>
                </a:tc>
                <a:tc>
                  <a:txBody>
                    <a:bodyPr/>
                    <a:lstStyle/>
                    <a:p>
                      <a:pPr algn="l" fontAlgn="b"/>
                      <a:r>
                        <a:rPr lang="en-US" sz="1100" b="1" kern="1200" dirty="0">
                          <a:solidFill>
                            <a:srgbClr val="0000FF"/>
                          </a:solidFill>
                          <a:effectLst/>
                          <a:latin typeface="Arial Narrow" panose="020B0606020202030204" pitchFamily="34" charset="0"/>
                          <a:ea typeface="+mn-ea"/>
                          <a:cs typeface="+mn-cs"/>
                        </a:rPr>
                        <a:t>Customer Communication</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376532533"/>
                  </a:ext>
                </a:extLst>
              </a:tr>
              <a:tr h="345150">
                <a:tc>
                  <a:txBody>
                    <a:bodyPr/>
                    <a:lstStyle/>
                    <a:p>
                      <a:pPr algn="ctr" fontAlgn="b"/>
                      <a:endParaRPr lang="en-US" sz="1100" b="0"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0" u="none" strike="noStrike" dirty="0">
                          <a:solidFill>
                            <a:srgbClr val="0000FF"/>
                          </a:solidFill>
                          <a:latin typeface="Arial Narrow" pitchFamily="34" charset="0"/>
                        </a:rPr>
                        <a:t>8.2.2</a:t>
                      </a:r>
                    </a:p>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kern="1200" dirty="0">
                          <a:solidFill>
                            <a:srgbClr val="0000FF"/>
                          </a:solidFill>
                          <a:effectLst/>
                          <a:latin typeface="Arial Narrow" panose="020B0606020202030204" pitchFamily="34" charset="0"/>
                          <a:ea typeface="+mn-ea"/>
                          <a:cs typeface="+mn-cs"/>
                        </a:rPr>
                        <a:t>Determining the requirements for products and services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197608942"/>
                  </a:ext>
                </a:extLst>
              </a:tr>
              <a:tr h="513963">
                <a:tc>
                  <a:txBody>
                    <a:bodyPr/>
                    <a:lstStyle/>
                    <a:p>
                      <a:pPr algn="ctr" fontAlgn="b"/>
                      <a:endParaRPr lang="en-US" sz="1100" b="0"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endParaRPr lang="en-US" sz="1100" b="1" i="0" u="none" strike="noStrike">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0" u="none" strike="noStrike" dirty="0">
                          <a:solidFill>
                            <a:srgbClr val="0000FF"/>
                          </a:solidFill>
                          <a:latin typeface="Arial Narrow" pitchFamily="34" charset="0"/>
                        </a:rPr>
                        <a:t>8.2.3</a:t>
                      </a:r>
                    </a:p>
                    <a:p>
                      <a:pPr algn="ctr" fontAlgn="b"/>
                      <a:endParaRPr lang="en-US" sz="1100" b="1" i="0" u="none" strike="noStrike" dirty="0">
                        <a:solidFill>
                          <a:srgbClr val="0000FF"/>
                        </a:solidFill>
                        <a:latin typeface="Arial Narrow" pitchFamily="34" charset="0"/>
                      </a:endParaRPr>
                    </a:p>
                    <a:p>
                      <a:pPr algn="ctr" fontAlgn="b"/>
                      <a:r>
                        <a:rPr lang="en-US" sz="1100" b="1" i="0" u="none" strike="noStrike" dirty="0">
                          <a:solidFill>
                            <a:srgbClr val="0000FF"/>
                          </a:solidFill>
                          <a:latin typeface="Arial Narrow" pitchFamily="34" charset="0"/>
                        </a:rPr>
                        <a:t>8.2.4</a:t>
                      </a:r>
                    </a:p>
                  </a:txBody>
                  <a:tcPr marL="7524" marR="7524" marT="7526" marB="0" anchor="b">
                    <a:lnL>
                      <a:noFill/>
                    </a:lnL>
                    <a:lnR>
                      <a:noFill/>
                    </a:lnR>
                    <a:lnT>
                      <a:noFill/>
                    </a:lnT>
                    <a:lnB>
                      <a:noFill/>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kern="1200" dirty="0">
                          <a:solidFill>
                            <a:srgbClr val="0000FF"/>
                          </a:solidFill>
                          <a:effectLst/>
                          <a:latin typeface="Arial Narrow" panose="020B0606020202030204" pitchFamily="34" charset="0"/>
                          <a:ea typeface="+mn-ea"/>
                          <a:cs typeface="+mn-cs"/>
                        </a:rPr>
                        <a:t>Review of the requirements for products and services</a:t>
                      </a:r>
                      <a:endParaRPr lang="en-ID" sz="1100" b="1" kern="1200" dirty="0">
                        <a:solidFill>
                          <a:srgbClr val="0000FF"/>
                        </a:solidFill>
                        <a:effectLst/>
                        <a:latin typeface="Arial Narrow" panose="020B0606020202030204" pitchFamily="34" charset="0"/>
                        <a:ea typeface="+mn-ea"/>
                        <a:cs typeface="+mn-cs"/>
                      </a:endParaRPr>
                    </a:p>
                    <a:p>
                      <a:pPr algn="l" fontAlgn="b"/>
                      <a:r>
                        <a:rPr lang="en-US" sz="1100" b="1" kern="1200" dirty="0">
                          <a:solidFill>
                            <a:srgbClr val="0000FF"/>
                          </a:solidFill>
                          <a:effectLst/>
                          <a:latin typeface="Arial Narrow" panose="020B0606020202030204" pitchFamily="34" charset="0"/>
                          <a:ea typeface="+mn-ea"/>
                          <a:cs typeface="+mn-cs"/>
                        </a:rPr>
                        <a:t>Changes to requirements for products and services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061259544"/>
                  </a:ext>
                </a:extLst>
              </a:tr>
            </a:tbl>
          </a:graphicData>
        </a:graphic>
      </p:graphicFrame>
      <p:graphicFrame>
        <p:nvGraphicFramePr>
          <p:cNvPr id="7" name="Table 6">
            <a:extLst>
              <a:ext uri="{FF2B5EF4-FFF2-40B4-BE49-F238E27FC236}">
                <a16:creationId xmlns:a16="http://schemas.microsoft.com/office/drawing/2014/main" id="{EA0CD26A-DF92-4014-9B8B-4C7CB8840D5B}"/>
              </a:ext>
            </a:extLst>
          </p:cNvPr>
          <p:cNvGraphicFramePr>
            <a:graphicFrameLocks noGrp="1"/>
          </p:cNvGraphicFramePr>
          <p:nvPr>
            <p:extLst/>
          </p:nvPr>
        </p:nvGraphicFramePr>
        <p:xfrm>
          <a:off x="850760" y="3643579"/>
          <a:ext cx="3661969" cy="1309831"/>
        </p:xfrm>
        <a:graphic>
          <a:graphicData uri="http://schemas.openxmlformats.org/drawingml/2006/table">
            <a:tbl>
              <a:tblPr/>
              <a:tblGrid>
                <a:gridCol w="385868">
                  <a:extLst>
                    <a:ext uri="{9D8B030D-6E8A-4147-A177-3AD203B41FA5}">
                      <a16:colId xmlns:a16="http://schemas.microsoft.com/office/drawing/2014/main" val="916032486"/>
                    </a:ext>
                  </a:extLst>
                </a:gridCol>
                <a:gridCol w="3276101">
                  <a:extLst>
                    <a:ext uri="{9D8B030D-6E8A-4147-A177-3AD203B41FA5}">
                      <a16:colId xmlns:a16="http://schemas.microsoft.com/office/drawing/2014/main" val="2436462452"/>
                    </a:ext>
                  </a:extLst>
                </a:gridCol>
              </a:tblGrid>
              <a:tr h="198967">
                <a:tc>
                  <a:txBody>
                    <a:bodyPr/>
                    <a:lstStyle/>
                    <a:p>
                      <a:pPr algn="ctr" fontAlgn="b"/>
                      <a:r>
                        <a:rPr lang="en-US" sz="1100" b="1" i="0" u="none" strike="noStrike" dirty="0">
                          <a:solidFill>
                            <a:srgbClr val="0000FF"/>
                          </a:solidFill>
                          <a:latin typeface="Arial Narrow" pitchFamily="34" charset="0"/>
                        </a:rPr>
                        <a:t>8.3</a:t>
                      </a:r>
                    </a:p>
                  </a:txBody>
                  <a:tcPr marL="7524" marR="7524" marT="7526" marB="0" anchor="b">
                    <a:lnL>
                      <a:noFill/>
                    </a:lnL>
                    <a:lnR>
                      <a:noFill/>
                    </a:lnR>
                    <a:lnT>
                      <a:noFill/>
                    </a:lnT>
                    <a:lnB>
                      <a:noFill/>
                    </a:lnB>
                  </a:tcPr>
                </a:tc>
                <a:tc>
                  <a:txBody>
                    <a:bodyPr/>
                    <a:lstStyle/>
                    <a:p>
                      <a:pPr algn="l" fontAlgn="b"/>
                      <a:r>
                        <a:rPr lang="en-US" sz="1100" b="1" i="0" u="none" kern="1200" dirty="0">
                          <a:solidFill>
                            <a:srgbClr val="0000FF"/>
                          </a:solidFill>
                          <a:effectLst/>
                          <a:latin typeface="Arial Narrow" panose="020B0606020202030204" pitchFamily="34" charset="0"/>
                          <a:ea typeface="+mn-ea"/>
                          <a:cs typeface="+mn-cs"/>
                        </a:rPr>
                        <a:t>Design and development of products and services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20736348"/>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8.3.1  General</a:t>
                      </a:r>
                    </a:p>
                  </a:txBody>
                  <a:tcPr marL="7524" marR="7524" marT="7526" marB="0" anchor="b">
                    <a:lnL>
                      <a:noFill/>
                    </a:lnL>
                    <a:lnR>
                      <a:noFill/>
                    </a:lnR>
                    <a:lnT>
                      <a:noFill/>
                    </a:lnT>
                    <a:lnB>
                      <a:noFill/>
                    </a:lnB>
                  </a:tcPr>
                </a:tc>
                <a:extLst>
                  <a:ext uri="{0D108BD9-81ED-4DB2-BD59-A6C34878D82A}">
                    <a16:rowId xmlns:a16="http://schemas.microsoft.com/office/drawing/2014/main" val="155837589"/>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8.3.2</a:t>
                      </a:r>
                      <a:r>
                        <a:rPr lang="en-US" sz="1100" b="1" i="0" u="none" strike="noStrike" baseline="0" dirty="0">
                          <a:solidFill>
                            <a:srgbClr val="0000FF"/>
                          </a:solidFill>
                          <a:latin typeface="Arial Narrow" pitchFamily="34" charset="0"/>
                        </a:rPr>
                        <a:t>  </a:t>
                      </a:r>
                      <a:r>
                        <a:rPr lang="en-US" sz="1100" b="1" kern="1200" dirty="0">
                          <a:solidFill>
                            <a:srgbClr val="0000FF"/>
                          </a:solidFill>
                          <a:effectLst/>
                          <a:latin typeface="Arial Narrow" panose="020B0606020202030204" pitchFamily="34" charset="0"/>
                          <a:ea typeface="+mn-ea"/>
                          <a:cs typeface="+mn-cs"/>
                        </a:rPr>
                        <a:t>Design and development planning</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3549459263"/>
                  </a:ext>
                </a:extLst>
              </a:tr>
              <a:tr h="198967">
                <a:tc>
                  <a:txBody>
                    <a:bodyPr/>
                    <a:lstStyle/>
                    <a:p>
                      <a:pPr algn="ctr" fontAlgn="b"/>
                      <a:endParaRPr lang="en-US" sz="1100" b="1" i="0" u="none" strike="noStrike">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8.3.3  Design and development inputs</a:t>
                      </a:r>
                    </a:p>
                  </a:txBody>
                  <a:tcPr marL="7524" marR="7524" marT="7526" marB="0" anchor="b">
                    <a:lnL>
                      <a:noFill/>
                    </a:lnL>
                    <a:lnR>
                      <a:noFill/>
                    </a:lnR>
                    <a:lnT>
                      <a:noFill/>
                    </a:lnT>
                    <a:lnB>
                      <a:noFill/>
                    </a:lnB>
                  </a:tcPr>
                </a:tc>
                <a:extLst>
                  <a:ext uri="{0D108BD9-81ED-4DB2-BD59-A6C34878D82A}">
                    <a16:rowId xmlns:a16="http://schemas.microsoft.com/office/drawing/2014/main" val="1023459387"/>
                  </a:ext>
                </a:extLst>
              </a:tr>
              <a:tr h="513963">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8.3.4</a:t>
                      </a:r>
                      <a:r>
                        <a:rPr lang="en-US" sz="1100" b="1" i="0" u="none" strike="noStrike" baseline="0" dirty="0">
                          <a:solidFill>
                            <a:srgbClr val="0000FF"/>
                          </a:solidFill>
                          <a:latin typeface="Arial Narrow" pitchFamily="34" charset="0"/>
                        </a:rPr>
                        <a:t>  </a:t>
                      </a:r>
                      <a:r>
                        <a:rPr lang="en-US" sz="1100" b="1" kern="1200" dirty="0">
                          <a:solidFill>
                            <a:srgbClr val="0000FF"/>
                          </a:solidFill>
                          <a:effectLst/>
                          <a:latin typeface="Arial Narrow" panose="020B0606020202030204" pitchFamily="34" charset="0"/>
                          <a:ea typeface="+mn-ea"/>
                          <a:cs typeface="+mn-cs"/>
                        </a:rPr>
                        <a:t>Design and development controls</a:t>
                      </a:r>
                    </a:p>
                    <a:p>
                      <a:pPr algn="l" fontAlgn="b"/>
                      <a:r>
                        <a:rPr lang="en-US" sz="1100" b="1" kern="1200" dirty="0">
                          <a:solidFill>
                            <a:srgbClr val="0000FF"/>
                          </a:solidFill>
                          <a:effectLst/>
                          <a:latin typeface="Arial Narrow" panose="020B0606020202030204" pitchFamily="34" charset="0"/>
                          <a:ea typeface="+mn-ea"/>
                          <a:cs typeface="+mn-cs"/>
                        </a:rPr>
                        <a:t>8.3.5  Design and development outputs</a:t>
                      </a:r>
                    </a:p>
                    <a:p>
                      <a:pPr algn="l" fontAlgn="b"/>
                      <a:r>
                        <a:rPr lang="en-US" sz="1100" b="1" kern="1200" dirty="0">
                          <a:solidFill>
                            <a:srgbClr val="0000FF"/>
                          </a:solidFill>
                          <a:effectLst/>
                          <a:latin typeface="Arial Narrow" panose="020B0606020202030204" pitchFamily="34" charset="0"/>
                          <a:ea typeface="+mn-ea"/>
                          <a:cs typeface="+mn-cs"/>
                        </a:rPr>
                        <a:t>8.3.6  Design and development changes </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71894535"/>
                  </a:ext>
                </a:extLst>
              </a:tr>
            </a:tbl>
          </a:graphicData>
        </a:graphic>
      </p:graphicFrame>
      <p:graphicFrame>
        <p:nvGraphicFramePr>
          <p:cNvPr id="12" name="Table 11">
            <a:extLst>
              <a:ext uri="{FF2B5EF4-FFF2-40B4-BE49-F238E27FC236}">
                <a16:creationId xmlns:a16="http://schemas.microsoft.com/office/drawing/2014/main" id="{ED2F8CBA-B9D0-46B4-994F-4249CFFC2AA9}"/>
              </a:ext>
            </a:extLst>
          </p:cNvPr>
          <p:cNvGraphicFramePr>
            <a:graphicFrameLocks noGrp="1"/>
          </p:cNvGraphicFramePr>
          <p:nvPr>
            <p:extLst/>
          </p:nvPr>
        </p:nvGraphicFramePr>
        <p:xfrm>
          <a:off x="852857" y="5018858"/>
          <a:ext cx="3661969" cy="942051"/>
        </p:xfrm>
        <a:graphic>
          <a:graphicData uri="http://schemas.openxmlformats.org/drawingml/2006/table">
            <a:tbl>
              <a:tblPr/>
              <a:tblGrid>
                <a:gridCol w="385868">
                  <a:extLst>
                    <a:ext uri="{9D8B030D-6E8A-4147-A177-3AD203B41FA5}">
                      <a16:colId xmlns:a16="http://schemas.microsoft.com/office/drawing/2014/main" val="916032486"/>
                    </a:ext>
                  </a:extLst>
                </a:gridCol>
                <a:gridCol w="3276101">
                  <a:extLst>
                    <a:ext uri="{9D8B030D-6E8A-4147-A177-3AD203B41FA5}">
                      <a16:colId xmlns:a16="http://schemas.microsoft.com/office/drawing/2014/main" val="2436462452"/>
                    </a:ext>
                  </a:extLst>
                </a:gridCol>
              </a:tblGrid>
              <a:tr h="345150">
                <a:tc>
                  <a:txBody>
                    <a:bodyPr/>
                    <a:lstStyle/>
                    <a:p>
                      <a:pPr algn="ctr" fontAlgn="b"/>
                      <a:r>
                        <a:rPr lang="en-US" sz="1100" b="1" i="0" u="none" strike="noStrike" dirty="0">
                          <a:solidFill>
                            <a:srgbClr val="0000FF"/>
                          </a:solidFill>
                          <a:latin typeface="Arial Narrow" pitchFamily="34" charset="0"/>
                        </a:rPr>
                        <a:t>8.4</a:t>
                      </a:r>
                    </a:p>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kern="1200" dirty="0">
                          <a:solidFill>
                            <a:srgbClr val="0000FF"/>
                          </a:solidFill>
                          <a:effectLst/>
                          <a:latin typeface="Arial Narrow" panose="020B0606020202030204" pitchFamily="34" charset="0"/>
                          <a:ea typeface="+mn-ea"/>
                          <a:cs typeface="+mn-cs"/>
                        </a:rPr>
                        <a:t>Control of externally provided processes, products and services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20736348"/>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8.4.1  General</a:t>
                      </a:r>
                    </a:p>
                  </a:txBody>
                  <a:tcPr marL="7524" marR="7524" marT="7526" marB="0" anchor="b">
                    <a:lnL>
                      <a:noFill/>
                    </a:lnL>
                    <a:lnR>
                      <a:noFill/>
                    </a:lnR>
                    <a:lnT>
                      <a:noFill/>
                    </a:lnT>
                    <a:lnB>
                      <a:noFill/>
                    </a:lnB>
                  </a:tcPr>
                </a:tc>
                <a:extLst>
                  <a:ext uri="{0D108BD9-81ED-4DB2-BD59-A6C34878D82A}">
                    <a16:rowId xmlns:a16="http://schemas.microsoft.com/office/drawing/2014/main" val="155837589"/>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8.4.2</a:t>
                      </a:r>
                      <a:r>
                        <a:rPr lang="en-US" sz="1100" b="1" i="0" u="none" strike="noStrike" baseline="0" dirty="0">
                          <a:solidFill>
                            <a:srgbClr val="0000FF"/>
                          </a:solidFill>
                          <a:latin typeface="Arial Narrow" pitchFamily="34" charset="0"/>
                        </a:rPr>
                        <a:t>  </a:t>
                      </a:r>
                      <a:r>
                        <a:rPr lang="en-US" sz="1100" b="1" kern="1200" dirty="0">
                          <a:solidFill>
                            <a:srgbClr val="0000FF"/>
                          </a:solidFill>
                          <a:effectLst/>
                          <a:latin typeface="Arial Narrow" panose="020B0606020202030204" pitchFamily="34" charset="0"/>
                          <a:ea typeface="+mn-ea"/>
                          <a:cs typeface="+mn-cs"/>
                        </a:rPr>
                        <a:t>Type and extent of control</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3549459263"/>
                  </a:ext>
                </a:extLst>
              </a:tr>
              <a:tr h="198967">
                <a:tc>
                  <a:txBody>
                    <a:bodyPr/>
                    <a:lstStyle/>
                    <a:p>
                      <a:pPr algn="ctr" fontAlgn="b"/>
                      <a:endParaRPr lang="en-US" sz="1100" b="1" i="0" u="none" strike="noStrike">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8.4.3  </a:t>
                      </a:r>
                      <a:r>
                        <a:rPr lang="en-US" sz="1100" b="1" kern="1200" dirty="0">
                          <a:solidFill>
                            <a:srgbClr val="0000FF"/>
                          </a:solidFill>
                          <a:effectLst/>
                          <a:latin typeface="Arial Narrow" panose="020B0606020202030204" pitchFamily="34" charset="0"/>
                          <a:ea typeface="+mn-ea"/>
                          <a:cs typeface="+mn-cs"/>
                        </a:rPr>
                        <a:t>Information for external providers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023459387"/>
                  </a:ext>
                </a:extLst>
              </a:tr>
            </a:tbl>
          </a:graphicData>
        </a:graphic>
      </p:graphicFrame>
      <p:graphicFrame>
        <p:nvGraphicFramePr>
          <p:cNvPr id="14" name="Table 13">
            <a:extLst>
              <a:ext uri="{FF2B5EF4-FFF2-40B4-BE49-F238E27FC236}">
                <a16:creationId xmlns:a16="http://schemas.microsoft.com/office/drawing/2014/main" id="{E5B790CB-B3B4-4162-BDF0-804AF6A9EEA8}"/>
              </a:ext>
            </a:extLst>
          </p:cNvPr>
          <p:cNvGraphicFramePr>
            <a:graphicFrameLocks noGrp="1"/>
          </p:cNvGraphicFramePr>
          <p:nvPr>
            <p:extLst/>
          </p:nvPr>
        </p:nvGraphicFramePr>
        <p:xfrm>
          <a:off x="4870597" y="1006440"/>
          <a:ext cx="3661969" cy="1456014"/>
        </p:xfrm>
        <a:graphic>
          <a:graphicData uri="http://schemas.openxmlformats.org/drawingml/2006/table">
            <a:tbl>
              <a:tblPr/>
              <a:tblGrid>
                <a:gridCol w="385868">
                  <a:extLst>
                    <a:ext uri="{9D8B030D-6E8A-4147-A177-3AD203B41FA5}">
                      <a16:colId xmlns:a16="http://schemas.microsoft.com/office/drawing/2014/main" val="916032486"/>
                    </a:ext>
                  </a:extLst>
                </a:gridCol>
                <a:gridCol w="3276101">
                  <a:extLst>
                    <a:ext uri="{9D8B030D-6E8A-4147-A177-3AD203B41FA5}">
                      <a16:colId xmlns:a16="http://schemas.microsoft.com/office/drawing/2014/main" val="2436462452"/>
                    </a:ext>
                  </a:extLst>
                </a:gridCol>
              </a:tblGrid>
              <a:tr h="198967">
                <a:tc>
                  <a:txBody>
                    <a:bodyPr/>
                    <a:lstStyle/>
                    <a:p>
                      <a:pPr algn="ctr" fontAlgn="b"/>
                      <a:r>
                        <a:rPr lang="en-US" sz="1100" b="1" i="0" u="none" strike="noStrike" dirty="0">
                          <a:solidFill>
                            <a:srgbClr val="0000FF"/>
                          </a:solidFill>
                          <a:latin typeface="Arial Narrow" pitchFamily="34" charset="0"/>
                        </a:rPr>
                        <a:t>8.5</a:t>
                      </a:r>
                    </a:p>
                  </a:txBody>
                  <a:tcPr marL="7524" marR="7524" marT="7526" marB="0" anchor="b">
                    <a:lnL>
                      <a:noFill/>
                    </a:lnL>
                    <a:lnR>
                      <a:noFill/>
                    </a:lnR>
                    <a:lnT>
                      <a:noFill/>
                    </a:lnT>
                    <a:lnB>
                      <a:noFill/>
                    </a:lnB>
                  </a:tcPr>
                </a:tc>
                <a:tc>
                  <a:txBody>
                    <a:bodyPr/>
                    <a:lstStyle/>
                    <a:p>
                      <a:pPr algn="l" fontAlgn="b"/>
                      <a:r>
                        <a:rPr lang="en-US" sz="1100" b="1" kern="1200" dirty="0">
                          <a:solidFill>
                            <a:srgbClr val="0000FF"/>
                          </a:solidFill>
                          <a:effectLst/>
                          <a:latin typeface="Arial Narrow" panose="020B0606020202030204" pitchFamily="34" charset="0"/>
                          <a:ea typeface="+mn-ea"/>
                          <a:cs typeface="+mn-cs"/>
                        </a:rPr>
                        <a:t>Production and service provision</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20736348"/>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8.5.1  </a:t>
                      </a:r>
                      <a:r>
                        <a:rPr lang="en-US" sz="1100" b="1" kern="1200" dirty="0">
                          <a:solidFill>
                            <a:srgbClr val="0000FF"/>
                          </a:solidFill>
                          <a:effectLst/>
                          <a:latin typeface="Arial Narrow" panose="020B0606020202030204" pitchFamily="34" charset="0"/>
                          <a:ea typeface="+mn-ea"/>
                          <a:cs typeface="+mn-cs"/>
                        </a:rPr>
                        <a:t>Control of production and service provision</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55837589"/>
                  </a:ext>
                </a:extLst>
              </a:tr>
              <a:tr h="198967">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8.5.2</a:t>
                      </a:r>
                      <a:r>
                        <a:rPr lang="en-US" sz="1100" b="1" i="0" u="none" strike="noStrike" baseline="0" dirty="0">
                          <a:solidFill>
                            <a:srgbClr val="0000FF"/>
                          </a:solidFill>
                          <a:latin typeface="Arial Narrow" pitchFamily="34" charset="0"/>
                        </a:rPr>
                        <a:t>  </a:t>
                      </a:r>
                      <a:r>
                        <a:rPr lang="en-US" sz="1100" b="1" kern="1200" dirty="0">
                          <a:solidFill>
                            <a:srgbClr val="0000FF"/>
                          </a:solidFill>
                          <a:effectLst/>
                          <a:latin typeface="Arial Narrow" panose="020B0606020202030204" pitchFamily="34" charset="0"/>
                          <a:ea typeface="+mn-ea"/>
                          <a:cs typeface="+mn-cs"/>
                        </a:rPr>
                        <a:t>Identification and traceability</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3549459263"/>
                  </a:ext>
                </a:extLst>
              </a:tr>
              <a:tr h="345150">
                <a:tc>
                  <a:txBody>
                    <a:bodyPr/>
                    <a:lstStyle/>
                    <a:p>
                      <a:pPr algn="ctr" fontAlgn="b"/>
                      <a:endParaRPr lang="en-US" sz="1100" b="1" i="0" u="none" strike="noStrike">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8.5.3  </a:t>
                      </a:r>
                      <a:r>
                        <a:rPr lang="en-US" sz="1100" b="1" kern="1200" dirty="0">
                          <a:solidFill>
                            <a:srgbClr val="0000FF"/>
                          </a:solidFill>
                          <a:effectLst/>
                          <a:latin typeface="Arial Narrow" panose="020B0606020202030204" pitchFamily="34" charset="0"/>
                          <a:ea typeface="+mn-ea"/>
                          <a:cs typeface="+mn-cs"/>
                        </a:rPr>
                        <a:t>Property belonging to customers or external</a:t>
                      </a:r>
                    </a:p>
                    <a:p>
                      <a:pPr algn="l" fontAlgn="b"/>
                      <a:r>
                        <a:rPr lang="en-US" sz="1100" b="1" kern="1200" dirty="0">
                          <a:solidFill>
                            <a:srgbClr val="0000FF"/>
                          </a:solidFill>
                          <a:effectLst/>
                          <a:latin typeface="Arial Narrow" panose="020B0606020202030204" pitchFamily="34" charset="0"/>
                          <a:ea typeface="+mn-ea"/>
                          <a:cs typeface="+mn-cs"/>
                        </a:rPr>
                        <a:t>           providers</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1023459387"/>
                  </a:ext>
                </a:extLst>
              </a:tr>
              <a:tr h="513963">
                <a:tc>
                  <a:txBody>
                    <a:bodyPr/>
                    <a:lstStyle/>
                    <a:p>
                      <a:pPr algn="ctr" fontAlgn="b"/>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tc>
                  <a:txBody>
                    <a:bodyPr/>
                    <a:lstStyle/>
                    <a:p>
                      <a:pPr algn="l" fontAlgn="b"/>
                      <a:r>
                        <a:rPr lang="en-US" sz="1100" b="1" i="0" u="none" strike="noStrike" dirty="0">
                          <a:solidFill>
                            <a:srgbClr val="0000FF"/>
                          </a:solidFill>
                          <a:latin typeface="Arial Narrow" pitchFamily="34" charset="0"/>
                        </a:rPr>
                        <a:t>8.5.4</a:t>
                      </a:r>
                      <a:r>
                        <a:rPr lang="en-US" sz="1100" b="1" i="0" u="none" strike="noStrike" baseline="0" dirty="0">
                          <a:solidFill>
                            <a:srgbClr val="0000FF"/>
                          </a:solidFill>
                          <a:latin typeface="Arial Narrow" pitchFamily="34" charset="0"/>
                        </a:rPr>
                        <a:t>  </a:t>
                      </a:r>
                      <a:r>
                        <a:rPr lang="en-US" sz="1100" b="1" kern="1200" dirty="0">
                          <a:solidFill>
                            <a:srgbClr val="0000FF"/>
                          </a:solidFill>
                          <a:effectLst/>
                          <a:latin typeface="Arial Narrow" panose="020B0606020202030204" pitchFamily="34" charset="0"/>
                          <a:ea typeface="+mn-ea"/>
                          <a:cs typeface="+mn-cs"/>
                        </a:rPr>
                        <a:t>Preservation</a:t>
                      </a:r>
                    </a:p>
                    <a:p>
                      <a:pPr algn="l" fontAlgn="b"/>
                      <a:r>
                        <a:rPr lang="en-US" sz="1100" b="1" kern="1200" dirty="0">
                          <a:solidFill>
                            <a:srgbClr val="0000FF"/>
                          </a:solidFill>
                          <a:effectLst/>
                          <a:latin typeface="Arial Narrow" panose="020B0606020202030204" pitchFamily="34" charset="0"/>
                          <a:ea typeface="+mn-ea"/>
                          <a:cs typeface="+mn-cs"/>
                        </a:rPr>
                        <a:t>8.5.5  Post-delivery activities</a:t>
                      </a:r>
                    </a:p>
                    <a:p>
                      <a:pPr algn="l" fontAlgn="b"/>
                      <a:r>
                        <a:rPr lang="en-US" sz="1100" b="1" kern="1200" dirty="0">
                          <a:solidFill>
                            <a:srgbClr val="0000FF"/>
                          </a:solidFill>
                          <a:effectLst/>
                          <a:latin typeface="Arial Narrow" panose="020B0606020202030204" pitchFamily="34" charset="0"/>
                          <a:ea typeface="+mn-ea"/>
                          <a:cs typeface="+mn-cs"/>
                        </a:rPr>
                        <a:t>8.5.6  Control of changes </a:t>
                      </a:r>
                      <a:endParaRPr lang="en-US" sz="1100" b="1" i="0" u="none" strike="noStrike" dirty="0">
                        <a:solidFill>
                          <a:srgbClr val="0000FF"/>
                        </a:solidFill>
                        <a:latin typeface="Arial Narrow" pitchFamily="34" charset="0"/>
                      </a:endParaRPr>
                    </a:p>
                  </a:txBody>
                  <a:tcPr marL="7524" marR="7524" marT="7526" marB="0" anchor="b">
                    <a:lnL>
                      <a:noFill/>
                    </a:lnL>
                    <a:lnR>
                      <a:noFill/>
                    </a:lnR>
                    <a:lnT>
                      <a:noFill/>
                    </a:lnT>
                    <a:lnB>
                      <a:noFill/>
                    </a:lnB>
                  </a:tcPr>
                </a:tc>
                <a:extLst>
                  <a:ext uri="{0D108BD9-81ED-4DB2-BD59-A6C34878D82A}">
                    <a16:rowId xmlns:a16="http://schemas.microsoft.com/office/drawing/2014/main" val="471894535"/>
                  </a:ext>
                </a:extLst>
              </a:tr>
            </a:tbl>
          </a:graphicData>
        </a:graphic>
      </p:graphicFrame>
      <p:graphicFrame>
        <p:nvGraphicFramePr>
          <p:cNvPr id="9" name="Table 8">
            <a:extLst>
              <a:ext uri="{FF2B5EF4-FFF2-40B4-BE49-F238E27FC236}">
                <a16:creationId xmlns:a16="http://schemas.microsoft.com/office/drawing/2014/main" id="{7448D387-254C-411E-A20F-667411EF877F}"/>
              </a:ext>
            </a:extLst>
          </p:cNvPr>
          <p:cNvGraphicFramePr>
            <a:graphicFrameLocks noGrp="1"/>
          </p:cNvGraphicFramePr>
          <p:nvPr>
            <p:extLst/>
          </p:nvPr>
        </p:nvGraphicFramePr>
        <p:xfrm>
          <a:off x="4868564" y="2492010"/>
          <a:ext cx="3810011" cy="584164"/>
        </p:xfrm>
        <a:graphic>
          <a:graphicData uri="http://schemas.openxmlformats.org/drawingml/2006/table">
            <a:tbl>
              <a:tblPr/>
              <a:tblGrid>
                <a:gridCol w="401468">
                  <a:extLst>
                    <a:ext uri="{9D8B030D-6E8A-4147-A177-3AD203B41FA5}">
                      <a16:colId xmlns:a16="http://schemas.microsoft.com/office/drawing/2014/main" val="4004146135"/>
                    </a:ext>
                  </a:extLst>
                </a:gridCol>
                <a:gridCol w="3408543">
                  <a:extLst>
                    <a:ext uri="{9D8B030D-6E8A-4147-A177-3AD203B41FA5}">
                      <a16:colId xmlns:a16="http://schemas.microsoft.com/office/drawing/2014/main" val="3029994004"/>
                    </a:ext>
                  </a:extLst>
                </a:gridCol>
              </a:tblGrid>
              <a:tr h="227917">
                <a:tc>
                  <a:txBody>
                    <a:bodyPr/>
                    <a:lstStyle/>
                    <a:p>
                      <a:pPr algn="ctr" fontAlgn="b"/>
                      <a:r>
                        <a:rPr lang="en-US" sz="1100" b="1" i="0" u="none" strike="noStrike" dirty="0">
                          <a:solidFill>
                            <a:srgbClr val="0000FF"/>
                          </a:solidFill>
                          <a:latin typeface="Arial Narrow" pitchFamily="34" charset="0"/>
                        </a:rPr>
                        <a:t>8.6</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kern="1200" dirty="0">
                          <a:solidFill>
                            <a:srgbClr val="0000FF"/>
                          </a:solidFill>
                          <a:effectLst/>
                          <a:latin typeface="Arial Narrow" panose="020B0606020202030204" pitchFamily="34" charset="0"/>
                          <a:ea typeface="+mn-ea"/>
                          <a:cs typeface="+mn-cs"/>
                        </a:rPr>
                        <a:t>Release of products and services</a:t>
                      </a:r>
                      <a:endParaRPr lang="en-ID" sz="1100" kern="1200" dirty="0">
                        <a:solidFill>
                          <a:srgbClr val="0000FF"/>
                        </a:solidFill>
                        <a:effectLst/>
                        <a:latin typeface="Arial Narrow" panose="020B0606020202030204" pitchFamily="34" charset="0"/>
                        <a:ea typeface="+mn-ea"/>
                        <a:cs typeface="+mn-cs"/>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7390029"/>
                  </a:ext>
                </a:extLst>
              </a:tr>
              <a:tr h="356247">
                <a:tc>
                  <a:txBody>
                    <a:bodyPr/>
                    <a:lstStyle/>
                    <a:p>
                      <a:pPr algn="ctr" fontAlgn="b"/>
                      <a:r>
                        <a:rPr lang="en-US" sz="1100" b="1" i="0" u="none" strike="noStrike" dirty="0">
                          <a:solidFill>
                            <a:srgbClr val="0000FF"/>
                          </a:solidFill>
                          <a:latin typeface="Arial Narrow" pitchFamily="34" charset="0"/>
                        </a:rPr>
                        <a:t>8.7</a:t>
                      </a: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1" kern="1200" dirty="0">
                          <a:solidFill>
                            <a:srgbClr val="0000FF"/>
                          </a:solidFill>
                          <a:effectLst/>
                          <a:latin typeface="Arial Narrow" panose="020B0606020202030204" pitchFamily="34" charset="0"/>
                          <a:ea typeface="+mn-ea"/>
                          <a:cs typeface="+mn-cs"/>
                        </a:rPr>
                        <a:t>Control of nonconforming </a:t>
                      </a:r>
                      <a:r>
                        <a:rPr lang="en-US" sz="1100" b="1" kern="1200" dirty="0" err="1">
                          <a:solidFill>
                            <a:srgbClr val="0000FF"/>
                          </a:solidFill>
                          <a:effectLst/>
                          <a:latin typeface="Arial Narrow" panose="020B0606020202030204" pitchFamily="34" charset="0"/>
                          <a:ea typeface="+mn-ea"/>
                          <a:cs typeface="+mn-cs"/>
                        </a:rPr>
                        <a:t>ouputs</a:t>
                      </a:r>
                      <a:endParaRPr lang="en-US" sz="1100" b="1" i="0" u="none" strike="noStrike" dirty="0">
                        <a:solidFill>
                          <a:srgbClr val="0000FF"/>
                        </a:solidFill>
                        <a:latin typeface="Arial Narrow" pitchFamily="34" charset="0"/>
                      </a:endParaRPr>
                    </a:p>
                  </a:txBody>
                  <a:tcPr marL="8792" marR="8792" marT="8793"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810817"/>
                  </a:ext>
                </a:extLst>
              </a:tr>
            </a:tbl>
          </a:graphicData>
        </a:graphic>
      </p:graphicFrame>
      <p:graphicFrame>
        <p:nvGraphicFramePr>
          <p:cNvPr id="17" name="Table 16">
            <a:extLst>
              <a:ext uri="{FF2B5EF4-FFF2-40B4-BE49-F238E27FC236}">
                <a16:creationId xmlns:a16="http://schemas.microsoft.com/office/drawing/2014/main" id="{643EC08E-84C9-4948-A307-712389E2950C}"/>
              </a:ext>
            </a:extLst>
          </p:cNvPr>
          <p:cNvGraphicFramePr>
            <a:graphicFrameLocks noGrp="1"/>
          </p:cNvGraphicFramePr>
          <p:nvPr>
            <p:extLst/>
          </p:nvPr>
        </p:nvGraphicFramePr>
        <p:xfrm>
          <a:off x="4643829" y="2965339"/>
          <a:ext cx="3987309" cy="3376882"/>
        </p:xfrm>
        <a:graphic>
          <a:graphicData uri="http://schemas.openxmlformats.org/drawingml/2006/table">
            <a:tbl>
              <a:tblPr/>
              <a:tblGrid>
                <a:gridCol w="325341">
                  <a:extLst>
                    <a:ext uri="{9D8B030D-6E8A-4147-A177-3AD203B41FA5}">
                      <a16:colId xmlns:a16="http://schemas.microsoft.com/office/drawing/2014/main" val="1383994057"/>
                    </a:ext>
                  </a:extLst>
                </a:gridCol>
                <a:gridCol w="385868">
                  <a:extLst>
                    <a:ext uri="{9D8B030D-6E8A-4147-A177-3AD203B41FA5}">
                      <a16:colId xmlns:a16="http://schemas.microsoft.com/office/drawing/2014/main" val="3914333929"/>
                    </a:ext>
                  </a:extLst>
                </a:gridCol>
                <a:gridCol w="355605">
                  <a:extLst>
                    <a:ext uri="{9D8B030D-6E8A-4147-A177-3AD203B41FA5}">
                      <a16:colId xmlns:a16="http://schemas.microsoft.com/office/drawing/2014/main" val="1226480389"/>
                    </a:ext>
                  </a:extLst>
                </a:gridCol>
                <a:gridCol w="2920495">
                  <a:extLst>
                    <a:ext uri="{9D8B030D-6E8A-4147-A177-3AD203B41FA5}">
                      <a16:colId xmlns:a16="http://schemas.microsoft.com/office/drawing/2014/main" val="1603908704"/>
                    </a:ext>
                  </a:extLst>
                </a:gridCol>
              </a:tblGrid>
              <a:tr h="198967">
                <a:tc>
                  <a:txBody>
                    <a:bodyPr/>
                    <a:lstStyle/>
                    <a:p>
                      <a:pPr algn="ctr" fontAlgn="b"/>
                      <a:r>
                        <a:rPr lang="en-US" sz="1100" b="1" i="0" u="none" strike="noStrike" dirty="0">
                          <a:solidFill>
                            <a:srgbClr val="000000"/>
                          </a:solidFill>
                          <a:latin typeface="Arial Narrow" pitchFamily="34" charset="0"/>
                        </a:rPr>
                        <a:t>9</a:t>
                      </a:r>
                    </a:p>
                  </a:txBody>
                  <a:tcPr marL="7524" marR="7524" marT="7526" marB="0" anchor="b">
                    <a:lnL>
                      <a:noFill/>
                    </a:lnL>
                    <a:lnR>
                      <a:noFill/>
                    </a:lnR>
                    <a:lnT>
                      <a:noFill/>
                    </a:lnT>
                    <a:lnB>
                      <a:noFill/>
                    </a:lnB>
                  </a:tcPr>
                </a:tc>
                <a:tc gridSpan="3">
                  <a:txBody>
                    <a:bodyPr/>
                    <a:lstStyle/>
                    <a:p>
                      <a:pPr algn="l" fontAlgn="b"/>
                      <a:r>
                        <a:rPr lang="en-US" sz="1100" b="1" i="0" u="none" strike="noStrike" dirty="0">
                          <a:solidFill>
                            <a:srgbClr val="000000"/>
                          </a:solidFill>
                          <a:latin typeface="Arial Narrow" pitchFamily="34" charset="0"/>
                        </a:rPr>
                        <a:t>Performance Evaluation </a:t>
                      </a:r>
                    </a:p>
                  </a:txBody>
                  <a:tcPr marL="7524" marR="7524"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4883649"/>
                  </a:ext>
                </a:extLst>
              </a:tr>
              <a:tr h="389442">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9.1</a:t>
                      </a:r>
                    </a:p>
                  </a:txBody>
                  <a:tcPr marL="7524" marR="7524" marT="7526" marB="0">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Monitoring, measurement, analysis and performance</a:t>
                      </a:r>
                      <a:r>
                        <a:rPr lang="en-US" sz="1100" b="1" i="1" u="none" strike="noStrike" baseline="0" dirty="0">
                          <a:solidFill>
                            <a:srgbClr val="000000"/>
                          </a:solidFill>
                          <a:latin typeface="Arial Narrow" pitchFamily="34" charset="0"/>
                        </a:rPr>
                        <a:t> </a:t>
                      </a:r>
                      <a:r>
                        <a:rPr lang="en-US" sz="1100" b="1" i="1" u="none" strike="noStrike" dirty="0">
                          <a:solidFill>
                            <a:srgbClr val="000000"/>
                          </a:solidFill>
                          <a:latin typeface="Arial Narrow" pitchFamily="34" charset="0"/>
                        </a:rPr>
                        <a:t>evaluation</a:t>
                      </a:r>
                    </a:p>
                  </a:txBody>
                  <a:tcPr marL="7524" marR="7524"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9605055"/>
                  </a:ext>
                </a:extLst>
              </a:tr>
              <a:tr h="198967">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none" strike="noStrike" dirty="0">
                        <a:solidFill>
                          <a:srgbClr val="000000"/>
                        </a:solidFill>
                        <a:latin typeface="Arial Narrow" pitchFamily="34" charset="0"/>
                      </a:endParaRPr>
                    </a:p>
                  </a:txBody>
                  <a:tcPr marL="7524" marR="7524" marT="7526" marB="0">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9.1.1</a:t>
                      </a:r>
                    </a:p>
                  </a:txBody>
                  <a:tcPr marL="7524" marR="7524" marT="7526" marB="0">
                    <a:lnL>
                      <a:noFill/>
                    </a:lnL>
                    <a:lnR>
                      <a:noFill/>
                    </a:lnR>
                    <a:lnT>
                      <a:noFill/>
                    </a:lnT>
                    <a:lnB>
                      <a:noFill/>
                    </a:lnB>
                  </a:tcPr>
                </a:tc>
                <a:tc>
                  <a:txBody>
                    <a:bodyPr/>
                    <a:lstStyle/>
                    <a:p>
                      <a:pPr algn="l" fontAlgn="b"/>
                      <a:r>
                        <a:rPr lang="en-US" sz="1100" b="1" i="1" u="none" strike="noStrike">
                          <a:solidFill>
                            <a:srgbClr val="000000"/>
                          </a:solidFill>
                          <a:latin typeface="Arial Narrow" pitchFamily="34" charset="0"/>
                        </a:rPr>
                        <a:t>General</a:t>
                      </a:r>
                    </a:p>
                  </a:txBody>
                  <a:tcPr marL="7524" marR="7524" marT="7526" marB="0">
                    <a:lnL>
                      <a:noFill/>
                    </a:lnL>
                    <a:lnR>
                      <a:noFill/>
                    </a:lnR>
                    <a:lnT>
                      <a:noFill/>
                    </a:lnT>
                    <a:lnB>
                      <a:noFill/>
                    </a:lnB>
                  </a:tcPr>
                </a:tc>
                <a:extLst>
                  <a:ext uri="{0D108BD9-81ED-4DB2-BD59-A6C34878D82A}">
                    <a16:rowId xmlns:a16="http://schemas.microsoft.com/office/drawing/2014/main" val="3160065509"/>
                  </a:ext>
                </a:extLst>
              </a:tr>
              <a:tr h="345150">
                <a:tc>
                  <a:txBody>
                    <a:bodyPr/>
                    <a:lstStyle/>
                    <a:p>
                      <a:pPr algn="ctr" fontAlgn="b"/>
                      <a:endParaRPr lang="en-US" sz="1100" b="0" i="0" u="none" strike="noStrike" dirty="0">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none" strike="noStrike" dirty="0">
                        <a:solidFill>
                          <a:srgbClr val="000000"/>
                        </a:solidFill>
                        <a:latin typeface="Arial Narrow" pitchFamily="34" charset="0"/>
                      </a:endParaRPr>
                    </a:p>
                  </a:txBody>
                  <a:tcPr marL="7524" marR="7524" marT="7526" marB="0">
                    <a:lnL>
                      <a:noFill/>
                    </a:lnL>
                    <a:lnR>
                      <a:noFill/>
                    </a:lnR>
                    <a:lnT>
                      <a:noFill/>
                    </a:lnT>
                    <a:lnB>
                      <a:noFill/>
                    </a:lnB>
                  </a:tcPr>
                </a:tc>
                <a:tc>
                  <a:txBody>
                    <a:bodyPr/>
                    <a:lstStyle/>
                    <a:p>
                      <a:pPr algn="ctr" fontAlgn="b"/>
                      <a:r>
                        <a:rPr lang="en-US" sz="1100" b="1" i="0" u="none" strike="noStrike" dirty="0">
                          <a:solidFill>
                            <a:srgbClr val="0000FF"/>
                          </a:solidFill>
                          <a:latin typeface="Arial Narrow" pitchFamily="34" charset="0"/>
                        </a:rPr>
                        <a:t>9.1.2</a:t>
                      </a:r>
                    </a:p>
                    <a:p>
                      <a:pPr algn="ctr" fontAlgn="b"/>
                      <a:r>
                        <a:rPr lang="en-US" sz="1100" b="1" i="0" u="none" strike="noStrike" dirty="0">
                          <a:solidFill>
                            <a:srgbClr val="0000FF"/>
                          </a:solidFill>
                          <a:latin typeface="Arial Narrow" pitchFamily="34" charset="0"/>
                        </a:rPr>
                        <a:t>9.1.3</a:t>
                      </a:r>
                    </a:p>
                  </a:txBody>
                  <a:tcPr marL="7524" marR="7524" marT="7526" marB="0">
                    <a:lnL>
                      <a:noFill/>
                    </a:lnL>
                    <a:lnR>
                      <a:noFill/>
                    </a:lnR>
                    <a:lnT>
                      <a:noFill/>
                    </a:lnT>
                    <a:lnB>
                      <a:noFill/>
                    </a:lnB>
                  </a:tcPr>
                </a:tc>
                <a:tc>
                  <a:txBody>
                    <a:bodyPr/>
                    <a:lstStyle/>
                    <a:p>
                      <a:pPr algn="l" fontAlgn="b"/>
                      <a:r>
                        <a:rPr lang="en-US" sz="1100" b="1" kern="1200" dirty="0">
                          <a:solidFill>
                            <a:srgbClr val="0000FF"/>
                          </a:solidFill>
                          <a:effectLst/>
                          <a:latin typeface="Arial Narrow" panose="020B0606020202030204" pitchFamily="34" charset="0"/>
                          <a:ea typeface="+mn-ea"/>
                          <a:cs typeface="+mn-cs"/>
                        </a:rPr>
                        <a:t>Customer Satisfaction / </a:t>
                      </a:r>
                      <a:r>
                        <a:rPr lang="en-US" sz="1100" b="1" i="1" u="none" strike="noStrike" dirty="0">
                          <a:solidFill>
                            <a:srgbClr val="000000"/>
                          </a:solidFill>
                          <a:latin typeface="Arial Narrow" pitchFamily="34" charset="0"/>
                        </a:rPr>
                        <a:t>Evaluation of compliance</a:t>
                      </a:r>
                    </a:p>
                    <a:p>
                      <a:pPr algn="l" fontAlgn="b"/>
                      <a:r>
                        <a:rPr lang="en-US" sz="1100" b="1" kern="1200" dirty="0">
                          <a:solidFill>
                            <a:srgbClr val="0000FF"/>
                          </a:solidFill>
                          <a:effectLst/>
                          <a:latin typeface="Arial Narrow" panose="020B0606020202030204" pitchFamily="34" charset="0"/>
                          <a:ea typeface="+mn-ea"/>
                          <a:cs typeface="+mn-cs"/>
                        </a:rPr>
                        <a:t>Analysis and evaluation </a:t>
                      </a:r>
                      <a:endParaRPr lang="en-US" sz="1100" b="1" i="1" u="none" strike="noStrike" dirty="0">
                        <a:solidFill>
                          <a:srgbClr val="0000FF"/>
                        </a:solidFill>
                        <a:latin typeface="Arial Narrow" pitchFamily="34" charset="0"/>
                      </a:endParaRPr>
                    </a:p>
                  </a:txBody>
                  <a:tcPr marL="7524" marR="7524" marT="7526" marB="0">
                    <a:lnL>
                      <a:noFill/>
                    </a:lnL>
                    <a:lnR>
                      <a:noFill/>
                    </a:lnR>
                    <a:lnT>
                      <a:noFill/>
                    </a:lnT>
                    <a:lnB>
                      <a:noFill/>
                    </a:lnB>
                  </a:tcPr>
                </a:tc>
                <a:extLst>
                  <a:ext uri="{0D108BD9-81ED-4DB2-BD59-A6C34878D82A}">
                    <a16:rowId xmlns:a16="http://schemas.microsoft.com/office/drawing/2014/main" val="3049399610"/>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9.2</a:t>
                      </a:r>
                    </a:p>
                  </a:txBody>
                  <a:tcPr marL="7524" marR="7524" marT="7526" marB="0">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Internal audit</a:t>
                      </a:r>
                    </a:p>
                  </a:txBody>
                  <a:tcPr marL="7524" marR="7524"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4144044505"/>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none" strike="noStrike" dirty="0">
                        <a:solidFill>
                          <a:srgbClr val="000000"/>
                        </a:solidFill>
                        <a:latin typeface="Arial Narrow" pitchFamily="34" charset="0"/>
                      </a:endParaRPr>
                    </a:p>
                  </a:txBody>
                  <a:tcPr marL="7524" marR="7524" marT="7526" marB="0">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9.2.1</a:t>
                      </a:r>
                    </a:p>
                  </a:txBody>
                  <a:tcPr marL="7524" marR="7524" marT="7526" marB="0">
                    <a:lnL>
                      <a:noFill/>
                    </a:lnL>
                    <a:lnR>
                      <a:noFill/>
                    </a:lnR>
                    <a:lnT>
                      <a:noFill/>
                    </a:lnT>
                    <a:lnB>
                      <a:noFill/>
                    </a:lnB>
                  </a:tcPr>
                </a:tc>
                <a:tc>
                  <a:txBody>
                    <a:bodyPr/>
                    <a:lstStyle/>
                    <a:p>
                      <a:pPr algn="l" fontAlgn="b"/>
                      <a:r>
                        <a:rPr lang="en-US" sz="1100" b="1" i="1" u="none" strike="noStrike">
                          <a:solidFill>
                            <a:srgbClr val="000000"/>
                          </a:solidFill>
                          <a:latin typeface="Arial Narrow" pitchFamily="34" charset="0"/>
                        </a:rPr>
                        <a:t>General</a:t>
                      </a:r>
                    </a:p>
                  </a:txBody>
                  <a:tcPr marL="7524" marR="7524" marT="7526" marB="0">
                    <a:lnL>
                      <a:noFill/>
                    </a:lnL>
                    <a:lnR>
                      <a:noFill/>
                    </a:lnR>
                    <a:lnT>
                      <a:noFill/>
                    </a:lnT>
                    <a:lnB>
                      <a:noFill/>
                    </a:lnB>
                  </a:tcPr>
                </a:tc>
                <a:extLst>
                  <a:ext uri="{0D108BD9-81ED-4DB2-BD59-A6C34878D82A}">
                    <a16:rowId xmlns:a16="http://schemas.microsoft.com/office/drawing/2014/main" val="3633912573"/>
                  </a:ext>
                </a:extLst>
              </a:tr>
              <a:tr h="19896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l" fontAlgn="b"/>
                      <a:endParaRPr lang="en-US" sz="1100" b="1" i="1" u="none" strike="noStrike" dirty="0">
                        <a:solidFill>
                          <a:srgbClr val="000000"/>
                        </a:solidFill>
                        <a:latin typeface="Arial Narrow" pitchFamily="34" charset="0"/>
                      </a:endParaRPr>
                    </a:p>
                  </a:txBody>
                  <a:tcPr marL="7524" marR="7524" marT="7526" marB="0">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9.2.2</a:t>
                      </a:r>
                    </a:p>
                  </a:txBody>
                  <a:tcPr marL="7524" marR="7524" marT="7526" marB="0">
                    <a:lnL>
                      <a:noFill/>
                    </a:lnL>
                    <a:lnR>
                      <a:noFill/>
                    </a:lnR>
                    <a:lnT>
                      <a:noFill/>
                    </a:lnT>
                    <a:lnB>
                      <a:noFill/>
                    </a:lnB>
                  </a:tcPr>
                </a:tc>
                <a:tc>
                  <a:txBody>
                    <a:bodyPr/>
                    <a:lstStyle/>
                    <a:p>
                      <a:pPr algn="l" fontAlgn="b"/>
                      <a:r>
                        <a:rPr lang="en-US" sz="1100" b="1" i="1" u="none" strike="noStrike">
                          <a:solidFill>
                            <a:srgbClr val="000000"/>
                          </a:solidFill>
                          <a:latin typeface="Arial Narrow" pitchFamily="34" charset="0"/>
                        </a:rPr>
                        <a:t>Internal audit programme</a:t>
                      </a:r>
                    </a:p>
                  </a:txBody>
                  <a:tcPr marL="7524" marR="7524" marT="7526" marB="0">
                    <a:lnL>
                      <a:noFill/>
                    </a:lnL>
                    <a:lnR>
                      <a:noFill/>
                    </a:lnR>
                    <a:lnT>
                      <a:noFill/>
                    </a:lnT>
                    <a:lnB>
                      <a:noFill/>
                    </a:lnB>
                  </a:tcPr>
                </a:tc>
                <a:extLst>
                  <a:ext uri="{0D108BD9-81ED-4DB2-BD59-A6C34878D82A}">
                    <a16:rowId xmlns:a16="http://schemas.microsoft.com/office/drawing/2014/main" val="1139208750"/>
                  </a:ext>
                </a:extLst>
              </a:tr>
              <a:tr h="851587">
                <a:tc>
                  <a:txBody>
                    <a:bodyPr/>
                    <a:lstStyle/>
                    <a:p>
                      <a:pPr algn="ctr" fontAlgn="b"/>
                      <a:endParaRPr lang="en-US" sz="1100" b="0"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dirty="0">
                          <a:solidFill>
                            <a:srgbClr val="000000"/>
                          </a:solidFill>
                          <a:latin typeface="Arial Narrow" pitchFamily="34" charset="0"/>
                        </a:rPr>
                        <a:t>9.3</a:t>
                      </a:r>
                    </a:p>
                  </a:txBody>
                  <a:tcPr marL="7524" marR="7524" marT="7526" marB="0">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Management review</a:t>
                      </a:r>
                    </a:p>
                    <a:p>
                      <a:pPr algn="l" fontAlgn="b"/>
                      <a:r>
                        <a:rPr lang="en-US" sz="1100" b="1" i="0" u="none" strike="noStrike" dirty="0">
                          <a:solidFill>
                            <a:srgbClr val="0000FF"/>
                          </a:solidFill>
                          <a:latin typeface="Arial Narrow" pitchFamily="34" charset="0"/>
                        </a:rPr>
                        <a:t>9.3.1  General</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rgbClr val="0000FF"/>
                          </a:solidFill>
                          <a:latin typeface="Arial Narrow" pitchFamily="34" charset="0"/>
                        </a:rPr>
                        <a:t>9.3.2  </a:t>
                      </a:r>
                      <a:r>
                        <a:rPr lang="en-US" sz="1100" b="1" i="0" kern="1200" dirty="0">
                          <a:solidFill>
                            <a:srgbClr val="0000FF"/>
                          </a:solidFill>
                          <a:effectLst/>
                          <a:latin typeface="Arial Narrow" panose="020B0606020202030204" pitchFamily="34" charset="0"/>
                          <a:ea typeface="+mn-ea"/>
                          <a:cs typeface="+mn-cs"/>
                        </a:rPr>
                        <a:t>Management review inputs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100" b="1" i="0" kern="1200" dirty="0">
                          <a:solidFill>
                            <a:srgbClr val="0000FF"/>
                          </a:solidFill>
                          <a:effectLst/>
                          <a:latin typeface="Arial Narrow" panose="020B0606020202030204" pitchFamily="34" charset="0"/>
                          <a:ea typeface="+mn-ea"/>
                          <a:cs typeface="+mn-cs"/>
                        </a:rPr>
                        <a:t>9.3.3  </a:t>
                      </a:r>
                      <a:r>
                        <a:rPr lang="en-US" sz="1100" b="1" kern="1200" dirty="0">
                          <a:solidFill>
                            <a:srgbClr val="0000FF"/>
                          </a:solidFill>
                          <a:effectLst/>
                          <a:latin typeface="Arial Narrow" panose="020B0606020202030204" pitchFamily="34" charset="0"/>
                          <a:ea typeface="+mn-ea"/>
                          <a:cs typeface="+mn-cs"/>
                        </a:rPr>
                        <a:t>Management review output</a:t>
                      </a:r>
                      <a:endParaRPr lang="en-ID" sz="1100" b="1" i="0" kern="1200" dirty="0">
                        <a:solidFill>
                          <a:srgbClr val="0000FF"/>
                        </a:solidFill>
                        <a:effectLst/>
                        <a:latin typeface="Arial Narrow" panose="020B0606020202030204" pitchFamily="34" charset="0"/>
                        <a:ea typeface="+mn-ea"/>
                        <a:cs typeface="+mn-cs"/>
                      </a:endParaRPr>
                    </a:p>
                    <a:p>
                      <a:pPr algn="l" fontAlgn="b"/>
                      <a:endParaRPr lang="en-US" sz="1100" b="1" i="1" u="none" strike="noStrike" dirty="0">
                        <a:solidFill>
                          <a:srgbClr val="000000"/>
                        </a:solidFill>
                        <a:latin typeface="Arial Narrow" pitchFamily="34" charset="0"/>
                      </a:endParaRPr>
                    </a:p>
                  </a:txBody>
                  <a:tcPr marL="7524" marR="7524" marT="7526"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722787304"/>
                  </a:ext>
                </a:extLst>
              </a:tr>
              <a:tr h="198967">
                <a:tc>
                  <a:txBody>
                    <a:bodyPr/>
                    <a:lstStyle/>
                    <a:p>
                      <a:pPr algn="ctr" fontAlgn="b"/>
                      <a:r>
                        <a:rPr lang="en-US" sz="1100" b="1" i="0" u="none" strike="noStrike">
                          <a:solidFill>
                            <a:srgbClr val="000000"/>
                          </a:solidFill>
                          <a:latin typeface="Arial Narrow" pitchFamily="34" charset="0"/>
                        </a:rPr>
                        <a:t>10</a:t>
                      </a:r>
                    </a:p>
                  </a:txBody>
                  <a:tcPr marL="7524" marR="7524" marT="7526" marB="0" anchor="b">
                    <a:lnL>
                      <a:noFill/>
                    </a:lnL>
                    <a:lnR>
                      <a:noFill/>
                    </a:lnR>
                    <a:lnT>
                      <a:noFill/>
                    </a:lnT>
                    <a:lnB>
                      <a:noFill/>
                    </a:lnB>
                  </a:tcPr>
                </a:tc>
                <a:tc gridSpan="3">
                  <a:txBody>
                    <a:bodyPr/>
                    <a:lstStyle/>
                    <a:p>
                      <a:pPr algn="l" fontAlgn="b"/>
                      <a:r>
                        <a:rPr lang="en-US" sz="1100" b="1" i="0" u="none" strike="noStrike" dirty="0">
                          <a:solidFill>
                            <a:srgbClr val="000000"/>
                          </a:solidFill>
                          <a:latin typeface="Arial Narrow" pitchFamily="34" charset="0"/>
                        </a:rPr>
                        <a:t>Improvement </a:t>
                      </a:r>
                    </a:p>
                  </a:txBody>
                  <a:tcPr marL="7524" marR="7524" marT="7526"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4347026"/>
                  </a:ext>
                </a:extLst>
              </a:tr>
              <a:tr h="198967">
                <a:tc>
                  <a:txBody>
                    <a:bodyPr/>
                    <a:lstStyle/>
                    <a:p>
                      <a:pPr algn="ctr" fontAlgn="b"/>
                      <a:endParaRPr lang="en-US" sz="1100" b="1"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10.1</a:t>
                      </a:r>
                    </a:p>
                  </a:txBody>
                  <a:tcPr marL="7524" marR="7524" marT="7526" marB="0" anchor="b">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General</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419260"/>
                  </a:ext>
                </a:extLst>
              </a:tr>
              <a:tr h="198967">
                <a:tc>
                  <a:txBody>
                    <a:bodyPr/>
                    <a:lstStyle/>
                    <a:p>
                      <a:pPr algn="ctr" fontAlgn="b"/>
                      <a:endParaRPr lang="en-US" sz="1100" b="1"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10.2</a:t>
                      </a:r>
                    </a:p>
                  </a:txBody>
                  <a:tcPr marL="7524" marR="7524" marT="7526" marB="0" anchor="b">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nonconformity and corrective action</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132758848"/>
                  </a:ext>
                </a:extLst>
              </a:tr>
              <a:tr h="198967">
                <a:tc>
                  <a:txBody>
                    <a:bodyPr/>
                    <a:lstStyle/>
                    <a:p>
                      <a:pPr algn="ctr" fontAlgn="b"/>
                      <a:endParaRPr lang="en-US" sz="1100" b="1" i="0" u="none" strike="noStrike">
                        <a:solidFill>
                          <a:srgbClr val="000000"/>
                        </a:solidFill>
                        <a:latin typeface="Arial Narrow" pitchFamily="34" charset="0"/>
                      </a:endParaRPr>
                    </a:p>
                  </a:txBody>
                  <a:tcPr marL="7524" marR="7524" marT="7526" marB="0" anchor="b">
                    <a:lnL>
                      <a:noFill/>
                    </a:lnL>
                    <a:lnR>
                      <a:noFill/>
                    </a:lnR>
                    <a:lnT>
                      <a:noFill/>
                    </a:lnT>
                    <a:lnB>
                      <a:noFill/>
                    </a:lnB>
                  </a:tcPr>
                </a:tc>
                <a:tc>
                  <a:txBody>
                    <a:bodyPr/>
                    <a:lstStyle/>
                    <a:p>
                      <a:pPr algn="ctr" fontAlgn="b"/>
                      <a:r>
                        <a:rPr lang="en-US" sz="1100" b="1" i="1" u="none" strike="noStrike">
                          <a:solidFill>
                            <a:srgbClr val="000000"/>
                          </a:solidFill>
                          <a:latin typeface="Arial Narrow" pitchFamily="34" charset="0"/>
                        </a:rPr>
                        <a:t>10.3</a:t>
                      </a:r>
                    </a:p>
                  </a:txBody>
                  <a:tcPr marL="7524" marR="7524" marT="7526" marB="0" anchor="b">
                    <a:lnL>
                      <a:noFill/>
                    </a:lnL>
                    <a:lnR>
                      <a:noFill/>
                    </a:lnR>
                    <a:lnT>
                      <a:noFill/>
                    </a:lnT>
                    <a:lnB>
                      <a:noFill/>
                    </a:lnB>
                  </a:tcPr>
                </a:tc>
                <a:tc gridSpan="2">
                  <a:txBody>
                    <a:bodyPr/>
                    <a:lstStyle/>
                    <a:p>
                      <a:pPr algn="l" fontAlgn="b"/>
                      <a:r>
                        <a:rPr lang="en-US" sz="1100" b="1" i="1" u="none" strike="noStrike" dirty="0">
                          <a:solidFill>
                            <a:srgbClr val="000000"/>
                          </a:solidFill>
                          <a:latin typeface="Arial Narrow" pitchFamily="34" charset="0"/>
                        </a:rPr>
                        <a:t>Continual improvement</a:t>
                      </a:r>
                    </a:p>
                  </a:txBody>
                  <a:tcPr marL="7524" marR="7524" marT="7526"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3734900630"/>
                  </a:ext>
                </a:extLst>
              </a:tr>
            </a:tbl>
          </a:graphicData>
        </a:graphic>
      </p:graphicFrame>
      <p:sp>
        <p:nvSpPr>
          <p:cNvPr id="18" name="Rectangle 17">
            <a:extLst>
              <a:ext uri="{FF2B5EF4-FFF2-40B4-BE49-F238E27FC236}">
                <a16:creationId xmlns:a16="http://schemas.microsoft.com/office/drawing/2014/main" id="{707C72B6-EF97-406A-82DD-629D9D39E906}"/>
              </a:ext>
            </a:extLst>
          </p:cNvPr>
          <p:cNvSpPr/>
          <p:nvPr/>
        </p:nvSpPr>
        <p:spPr>
          <a:xfrm>
            <a:off x="2084782" y="289302"/>
            <a:ext cx="4974440" cy="546945"/>
          </a:xfrm>
          <a:prstGeom prst="rect">
            <a:avLst/>
          </a:prstGeom>
        </p:spPr>
        <p:txBody>
          <a:bodyPr wrap="none">
            <a:spAutoFit/>
          </a:bodyPr>
          <a:lstStyle/>
          <a:p>
            <a:pPr algn="ctr"/>
            <a:r>
              <a:rPr lang="en-US" sz="2954" dirty="0">
                <a:solidFill>
                  <a:srgbClr val="0000FF"/>
                </a:solidFill>
                <a:latin typeface="Impact" panose="020B0806030902050204" pitchFamily="34" charset="0"/>
              </a:rPr>
              <a:t>ISO 9001:2015</a:t>
            </a:r>
            <a:r>
              <a:rPr lang="en-US" sz="2954" dirty="0">
                <a:solidFill>
                  <a:srgbClr val="FF0000"/>
                </a:solidFill>
                <a:latin typeface="Impact" panose="020B0806030902050204" pitchFamily="34" charset="0"/>
              </a:rPr>
              <a:t> </a:t>
            </a:r>
            <a:r>
              <a:rPr lang="en-US" sz="2954" dirty="0">
                <a:latin typeface="Impact" panose="020B0806030902050204" pitchFamily="34" charset="0"/>
              </a:rPr>
              <a:t>&amp; </a:t>
            </a:r>
            <a:r>
              <a:rPr lang="en-US" sz="2954" u="sng" dirty="0">
                <a:solidFill>
                  <a:srgbClr val="00B050"/>
                </a:solidFill>
                <a:latin typeface="Impact" panose="020B0806030902050204" pitchFamily="34" charset="0"/>
              </a:rPr>
              <a:t>ISO 14001:2015</a:t>
            </a:r>
            <a:endParaRPr lang="en-US" sz="2954" i="1" u="sng" dirty="0">
              <a:solidFill>
                <a:srgbClr val="FF0000"/>
              </a:solidFill>
              <a:latin typeface="Impact" panose="020B0806030902050204" pitchFamily="34" charset="0"/>
            </a:endParaRPr>
          </a:p>
        </p:txBody>
      </p:sp>
      <p:sp>
        <p:nvSpPr>
          <p:cNvPr id="2" name="Footer Placeholder 1">
            <a:extLst>
              <a:ext uri="{FF2B5EF4-FFF2-40B4-BE49-F238E27FC236}">
                <a16:creationId xmlns:a16="http://schemas.microsoft.com/office/drawing/2014/main" id="{93BDF2E8-9509-4D8D-8ABF-F29624C8776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826213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002022" y="299032"/>
            <a:ext cx="4974440" cy="546945"/>
          </a:xfrm>
          <a:prstGeom prst="rect">
            <a:avLst/>
          </a:prstGeom>
        </p:spPr>
        <p:txBody>
          <a:bodyPr wrap="none">
            <a:spAutoFit/>
          </a:bodyPr>
          <a:lstStyle/>
          <a:p>
            <a:pPr algn="ctr"/>
            <a:r>
              <a:rPr lang="en-US" sz="2954" dirty="0">
                <a:solidFill>
                  <a:srgbClr val="0000FF"/>
                </a:solidFill>
                <a:latin typeface="Impact" panose="020B0806030902050204" pitchFamily="34" charset="0"/>
              </a:rPr>
              <a:t>ISO 9001:2015 </a:t>
            </a:r>
            <a:r>
              <a:rPr lang="en-US" sz="2954" dirty="0">
                <a:latin typeface="Impact" panose="020B0806030902050204" pitchFamily="34" charset="0"/>
              </a:rPr>
              <a:t>&amp; </a:t>
            </a:r>
            <a:r>
              <a:rPr lang="en-US" sz="2954" dirty="0">
                <a:solidFill>
                  <a:srgbClr val="00B050"/>
                </a:solidFill>
                <a:latin typeface="Impact" panose="020B0806030902050204" pitchFamily="34" charset="0"/>
              </a:rPr>
              <a:t>ISO 14001:2015</a:t>
            </a:r>
            <a:endParaRPr lang="en-US" sz="2954" dirty="0">
              <a:solidFill>
                <a:srgbClr val="FF0000"/>
              </a:solidFill>
              <a:latin typeface="Impact" panose="020B0806030902050204" pitchFamily="34" charset="0"/>
            </a:endParaRPr>
          </a:p>
        </p:txBody>
      </p:sp>
      <p:sp>
        <p:nvSpPr>
          <p:cNvPr id="3" name="Rounded Rectangle 2"/>
          <p:cNvSpPr/>
          <p:nvPr/>
        </p:nvSpPr>
        <p:spPr>
          <a:xfrm>
            <a:off x="2263242" y="1254544"/>
            <a:ext cx="4605102" cy="4406608"/>
          </a:xfrm>
          <a:prstGeom prst="roundRect">
            <a:avLst>
              <a:gd name="adj" fmla="val 8808"/>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5" name="TextBox 34"/>
          <p:cNvSpPr txBox="1"/>
          <p:nvPr/>
        </p:nvSpPr>
        <p:spPr>
          <a:xfrm>
            <a:off x="2302047" y="1235981"/>
            <a:ext cx="4466670" cy="262829"/>
          </a:xfrm>
          <a:prstGeom prst="rect">
            <a:avLst/>
          </a:prstGeom>
          <a:noFill/>
        </p:spPr>
        <p:txBody>
          <a:bodyPr wrap="square" rtlCol="0">
            <a:spAutoFit/>
          </a:bodyPr>
          <a:lstStyle/>
          <a:p>
            <a:pPr algn="ctr"/>
            <a:r>
              <a:rPr lang="en-US" sz="1108" dirty="0"/>
              <a:t>Scope of the OH&amp;S&amp;E management system (4.3/4.4)</a:t>
            </a:r>
          </a:p>
        </p:txBody>
      </p:sp>
      <p:sp>
        <p:nvSpPr>
          <p:cNvPr id="36" name="TextBox 35"/>
          <p:cNvSpPr txBox="1"/>
          <p:nvPr/>
        </p:nvSpPr>
        <p:spPr>
          <a:xfrm>
            <a:off x="450927" y="998793"/>
            <a:ext cx="1613146" cy="490006"/>
          </a:xfrm>
          <a:prstGeom prst="rect">
            <a:avLst/>
          </a:prstGeom>
          <a:noFill/>
        </p:spPr>
        <p:txBody>
          <a:bodyPr wrap="square" rtlCol="0">
            <a:spAutoFit/>
          </a:bodyPr>
          <a:lstStyle/>
          <a:p>
            <a:pPr algn="ctr"/>
            <a:r>
              <a:rPr lang="en-US" sz="1292" dirty="0"/>
              <a:t>Internal and External Issues (4.1)</a:t>
            </a:r>
          </a:p>
        </p:txBody>
      </p:sp>
      <p:sp>
        <p:nvSpPr>
          <p:cNvPr id="37" name="TextBox 36"/>
          <p:cNvSpPr txBox="1"/>
          <p:nvPr/>
        </p:nvSpPr>
        <p:spPr>
          <a:xfrm>
            <a:off x="7146397" y="754161"/>
            <a:ext cx="1613146" cy="887679"/>
          </a:xfrm>
          <a:prstGeom prst="rect">
            <a:avLst/>
          </a:prstGeom>
          <a:noFill/>
        </p:spPr>
        <p:txBody>
          <a:bodyPr wrap="square" rtlCol="0">
            <a:spAutoFit/>
          </a:bodyPr>
          <a:lstStyle/>
          <a:p>
            <a:pPr algn="ctr"/>
            <a:r>
              <a:rPr lang="en-US" sz="1292" dirty="0"/>
              <a:t>Needs and expectation and other interested parties (4.2)</a:t>
            </a:r>
          </a:p>
        </p:txBody>
      </p:sp>
      <p:sp>
        <p:nvSpPr>
          <p:cNvPr id="39" name="TextBox 38"/>
          <p:cNvSpPr txBox="1"/>
          <p:nvPr/>
        </p:nvSpPr>
        <p:spPr>
          <a:xfrm>
            <a:off x="3355301" y="5650424"/>
            <a:ext cx="2379727" cy="490006"/>
          </a:xfrm>
          <a:prstGeom prst="rect">
            <a:avLst/>
          </a:prstGeom>
          <a:noFill/>
        </p:spPr>
        <p:txBody>
          <a:bodyPr wrap="square" rtlCol="0">
            <a:spAutoFit/>
          </a:bodyPr>
          <a:lstStyle/>
          <a:p>
            <a:pPr algn="ctr"/>
            <a:r>
              <a:rPr lang="en-US" sz="1292" dirty="0"/>
              <a:t>Intended Outcomes of the OH&amp;S&amp;E management system</a:t>
            </a:r>
          </a:p>
        </p:txBody>
      </p:sp>
      <p:grpSp>
        <p:nvGrpSpPr>
          <p:cNvPr id="7" name="Group 6"/>
          <p:cNvGrpSpPr/>
          <p:nvPr/>
        </p:nvGrpSpPr>
        <p:grpSpPr>
          <a:xfrm>
            <a:off x="1866586" y="1235526"/>
            <a:ext cx="5348190" cy="4286248"/>
            <a:chOff x="1641135" y="1370876"/>
            <a:chExt cx="5793872" cy="4643436"/>
          </a:xfrm>
        </p:grpSpPr>
        <p:grpSp>
          <p:nvGrpSpPr>
            <p:cNvPr id="8" name="Group 7"/>
            <p:cNvGrpSpPr/>
            <p:nvPr/>
          </p:nvGrpSpPr>
          <p:grpSpPr>
            <a:xfrm>
              <a:off x="2817157" y="1984156"/>
              <a:ext cx="3488923" cy="3650162"/>
              <a:chOff x="3146611" y="2326341"/>
              <a:chExt cx="2803712" cy="2933284"/>
            </a:xfrm>
            <a:noFill/>
          </p:grpSpPr>
          <p:sp>
            <p:nvSpPr>
              <p:cNvPr id="18" name="Oval 17"/>
              <p:cNvSpPr/>
              <p:nvPr/>
            </p:nvSpPr>
            <p:spPr>
              <a:xfrm>
                <a:off x="3866027" y="3119717"/>
                <a:ext cx="1385048" cy="138504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 name="Oval 5"/>
              <p:cNvSpPr/>
              <p:nvPr/>
            </p:nvSpPr>
            <p:spPr>
              <a:xfrm>
                <a:off x="4094627" y="2326341"/>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Oval 19"/>
              <p:cNvSpPr/>
              <p:nvPr/>
            </p:nvSpPr>
            <p:spPr>
              <a:xfrm>
                <a:off x="4094627" y="433177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1" name="Oval 20"/>
              <p:cNvSpPr/>
              <p:nvPr/>
            </p:nvSpPr>
            <p:spPr>
              <a:xfrm>
                <a:off x="5022475"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2" name="Oval 21"/>
              <p:cNvSpPr/>
              <p:nvPr/>
            </p:nvSpPr>
            <p:spPr>
              <a:xfrm>
                <a:off x="3146611"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sp>
          <p:nvSpPr>
            <p:cNvPr id="23" name="TextBox 22"/>
            <p:cNvSpPr txBox="1"/>
            <p:nvPr/>
          </p:nvSpPr>
          <p:spPr>
            <a:xfrm>
              <a:off x="4414097" y="1584046"/>
              <a:ext cx="320140" cy="407750"/>
            </a:xfrm>
            <a:prstGeom prst="rect">
              <a:avLst/>
            </a:prstGeom>
            <a:noFill/>
          </p:spPr>
          <p:txBody>
            <a:bodyPr wrap="square" rtlCol="0">
              <a:spAutoFit/>
            </a:bodyPr>
            <a:lstStyle/>
            <a:p>
              <a:r>
                <a:rPr lang="en-US" sz="1846" dirty="0"/>
                <a:t>P</a:t>
              </a:r>
            </a:p>
          </p:txBody>
        </p:sp>
        <p:sp>
          <p:nvSpPr>
            <p:cNvPr id="24" name="TextBox 23"/>
            <p:cNvSpPr txBox="1"/>
            <p:nvPr/>
          </p:nvSpPr>
          <p:spPr>
            <a:xfrm>
              <a:off x="6442139" y="3633146"/>
              <a:ext cx="320140" cy="407750"/>
            </a:xfrm>
            <a:prstGeom prst="rect">
              <a:avLst/>
            </a:prstGeom>
            <a:noFill/>
          </p:spPr>
          <p:txBody>
            <a:bodyPr wrap="square" rtlCol="0">
              <a:spAutoFit/>
            </a:bodyPr>
            <a:lstStyle/>
            <a:p>
              <a:r>
                <a:rPr lang="en-US" sz="1846" dirty="0"/>
                <a:t>D</a:t>
              </a:r>
            </a:p>
          </p:txBody>
        </p:sp>
        <p:sp>
          <p:nvSpPr>
            <p:cNvPr id="25" name="TextBox 24"/>
            <p:cNvSpPr txBox="1"/>
            <p:nvPr/>
          </p:nvSpPr>
          <p:spPr>
            <a:xfrm>
              <a:off x="2360957" y="3633146"/>
              <a:ext cx="320140" cy="407750"/>
            </a:xfrm>
            <a:prstGeom prst="rect">
              <a:avLst/>
            </a:prstGeom>
            <a:noFill/>
          </p:spPr>
          <p:txBody>
            <a:bodyPr wrap="square" rtlCol="0">
              <a:spAutoFit/>
            </a:bodyPr>
            <a:lstStyle/>
            <a:p>
              <a:r>
                <a:rPr lang="en-US" sz="1846" dirty="0"/>
                <a:t>A</a:t>
              </a:r>
            </a:p>
          </p:txBody>
        </p:sp>
        <p:sp>
          <p:nvSpPr>
            <p:cNvPr id="26" name="TextBox 25"/>
            <p:cNvSpPr txBox="1"/>
            <p:nvPr/>
          </p:nvSpPr>
          <p:spPr>
            <a:xfrm>
              <a:off x="4414097" y="5606562"/>
              <a:ext cx="320140" cy="407750"/>
            </a:xfrm>
            <a:prstGeom prst="rect">
              <a:avLst/>
            </a:prstGeom>
            <a:noFill/>
          </p:spPr>
          <p:txBody>
            <a:bodyPr wrap="square" rtlCol="0">
              <a:spAutoFit/>
            </a:bodyPr>
            <a:lstStyle/>
            <a:p>
              <a:r>
                <a:rPr lang="en-US" sz="1846" dirty="0"/>
                <a:t>C</a:t>
              </a:r>
            </a:p>
          </p:txBody>
        </p:sp>
        <p:sp>
          <p:nvSpPr>
            <p:cNvPr id="9" name="Arc 8"/>
            <p:cNvSpPr/>
            <p:nvPr/>
          </p:nvSpPr>
          <p:spPr>
            <a:xfrm rot="16200000">
              <a:off x="2558304" y="1711135"/>
              <a:ext cx="4038752" cy="4076548"/>
            </a:xfrm>
            <a:prstGeom prst="arc">
              <a:avLst>
                <a:gd name="adj1" fmla="val 16543597"/>
                <a:gd name="adj2" fmla="val 2125611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62"/>
            </a:p>
          </p:txBody>
        </p:sp>
        <p:sp>
          <p:nvSpPr>
            <p:cNvPr id="27" name="Arc 26"/>
            <p:cNvSpPr/>
            <p:nvPr/>
          </p:nvSpPr>
          <p:spPr>
            <a:xfrm>
              <a:off x="2577202" y="1730033"/>
              <a:ext cx="4038752" cy="4076548"/>
            </a:xfrm>
            <a:prstGeom prst="arc">
              <a:avLst>
                <a:gd name="adj1" fmla="val 16543597"/>
                <a:gd name="adj2" fmla="val 213019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62"/>
            </a:p>
          </p:txBody>
        </p:sp>
        <p:sp>
          <p:nvSpPr>
            <p:cNvPr id="28" name="Arc 27"/>
            <p:cNvSpPr/>
            <p:nvPr/>
          </p:nvSpPr>
          <p:spPr>
            <a:xfrm rot="5400000">
              <a:off x="2577202" y="1794927"/>
              <a:ext cx="4038752" cy="4076548"/>
            </a:xfrm>
            <a:prstGeom prst="arc">
              <a:avLst>
                <a:gd name="adj1" fmla="val 16543597"/>
                <a:gd name="adj2" fmla="val 2134787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62"/>
            </a:p>
          </p:txBody>
        </p:sp>
        <p:sp>
          <p:nvSpPr>
            <p:cNvPr id="29" name="Arc 28"/>
            <p:cNvSpPr/>
            <p:nvPr/>
          </p:nvSpPr>
          <p:spPr>
            <a:xfrm rot="10800000">
              <a:off x="2550509" y="1769285"/>
              <a:ext cx="4038752" cy="4076548"/>
            </a:xfrm>
            <a:prstGeom prst="arc">
              <a:avLst>
                <a:gd name="adj1" fmla="val 16543597"/>
                <a:gd name="adj2" fmla="val 2118761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62"/>
            </a:p>
          </p:txBody>
        </p:sp>
        <p:sp>
          <p:nvSpPr>
            <p:cNvPr id="30" name="TextBox 29"/>
            <p:cNvSpPr txBox="1"/>
            <p:nvPr/>
          </p:nvSpPr>
          <p:spPr>
            <a:xfrm>
              <a:off x="4009417" y="2268624"/>
              <a:ext cx="1149851" cy="592524"/>
            </a:xfrm>
            <a:prstGeom prst="rect">
              <a:avLst/>
            </a:prstGeom>
            <a:noFill/>
          </p:spPr>
          <p:txBody>
            <a:bodyPr wrap="square" rtlCol="0">
              <a:spAutoFit/>
            </a:bodyPr>
            <a:lstStyle/>
            <a:p>
              <a:pPr algn="ctr"/>
              <a:r>
                <a:rPr lang="en-US" sz="1477" dirty="0"/>
                <a:t>Planning</a:t>
              </a:r>
            </a:p>
            <a:p>
              <a:pPr algn="ctr"/>
              <a:r>
                <a:rPr lang="en-US" sz="1477" dirty="0"/>
                <a:t>(6)</a:t>
              </a:r>
            </a:p>
          </p:txBody>
        </p:sp>
        <p:sp>
          <p:nvSpPr>
            <p:cNvPr id="31" name="TextBox 30"/>
            <p:cNvSpPr txBox="1"/>
            <p:nvPr/>
          </p:nvSpPr>
          <p:spPr>
            <a:xfrm>
              <a:off x="5190557" y="3443706"/>
              <a:ext cx="1154254" cy="961652"/>
            </a:xfrm>
            <a:prstGeom prst="rect">
              <a:avLst/>
            </a:prstGeom>
            <a:noFill/>
          </p:spPr>
          <p:txBody>
            <a:bodyPr wrap="square" rtlCol="0">
              <a:spAutoFit/>
            </a:bodyPr>
            <a:lstStyle/>
            <a:p>
              <a:pPr algn="ctr"/>
              <a:r>
                <a:rPr lang="en-US" sz="1292" dirty="0"/>
                <a:t>Support (7) and Operation (8)</a:t>
              </a:r>
            </a:p>
          </p:txBody>
        </p:sp>
        <p:sp>
          <p:nvSpPr>
            <p:cNvPr id="32" name="TextBox 31"/>
            <p:cNvSpPr txBox="1"/>
            <p:nvPr/>
          </p:nvSpPr>
          <p:spPr>
            <a:xfrm>
              <a:off x="4007215" y="3423233"/>
              <a:ext cx="1154254" cy="530840"/>
            </a:xfrm>
            <a:prstGeom prst="rect">
              <a:avLst/>
            </a:prstGeom>
            <a:noFill/>
          </p:spPr>
          <p:txBody>
            <a:bodyPr wrap="square" rtlCol="0">
              <a:spAutoFit/>
            </a:bodyPr>
            <a:lstStyle/>
            <a:p>
              <a:pPr algn="ctr"/>
              <a:r>
                <a:rPr lang="en-US" sz="1292" dirty="0"/>
                <a:t>Leadership and</a:t>
              </a:r>
              <a:r>
                <a:rPr lang="en-US" sz="1292" b="1" u="sng" dirty="0">
                  <a:solidFill>
                    <a:srgbClr val="FF0000"/>
                  </a:solidFill>
                </a:rPr>
                <a:t> </a:t>
              </a:r>
              <a:r>
                <a:rPr lang="en-US" sz="1292" dirty="0"/>
                <a:t>(5)</a:t>
              </a:r>
            </a:p>
          </p:txBody>
        </p:sp>
        <p:sp>
          <p:nvSpPr>
            <p:cNvPr id="33" name="TextBox 32"/>
            <p:cNvSpPr txBox="1"/>
            <p:nvPr/>
          </p:nvSpPr>
          <p:spPr>
            <a:xfrm>
              <a:off x="4007143" y="4724618"/>
              <a:ext cx="1154254" cy="746247"/>
            </a:xfrm>
            <a:prstGeom prst="rect">
              <a:avLst/>
            </a:prstGeom>
            <a:noFill/>
          </p:spPr>
          <p:txBody>
            <a:bodyPr wrap="square" rtlCol="0">
              <a:spAutoFit/>
            </a:bodyPr>
            <a:lstStyle/>
            <a:p>
              <a:pPr algn="ctr"/>
              <a:r>
                <a:rPr lang="en-US" sz="1292" dirty="0"/>
                <a:t>Performance Evaluation (8)</a:t>
              </a:r>
            </a:p>
          </p:txBody>
        </p:sp>
        <p:sp>
          <p:nvSpPr>
            <p:cNvPr id="34" name="TextBox 33"/>
            <p:cNvSpPr txBox="1"/>
            <p:nvPr/>
          </p:nvSpPr>
          <p:spPr>
            <a:xfrm>
              <a:off x="2779297" y="3571591"/>
              <a:ext cx="1257939" cy="530840"/>
            </a:xfrm>
            <a:prstGeom prst="rect">
              <a:avLst/>
            </a:prstGeom>
            <a:noFill/>
          </p:spPr>
          <p:txBody>
            <a:bodyPr wrap="square" rtlCol="0">
              <a:spAutoFit/>
            </a:bodyPr>
            <a:lstStyle/>
            <a:p>
              <a:pPr algn="ctr"/>
              <a:r>
                <a:rPr lang="en-US" sz="1292" dirty="0"/>
                <a:t>Improvement (10)</a:t>
              </a:r>
            </a:p>
          </p:txBody>
        </p:sp>
        <p:cxnSp>
          <p:nvCxnSpPr>
            <p:cNvPr id="40" name="Straight Arrow Connector 39"/>
            <p:cNvCxnSpPr/>
            <p:nvPr/>
          </p:nvCxnSpPr>
          <p:spPr>
            <a:xfrm>
              <a:off x="1641135" y="1370876"/>
              <a:ext cx="719822" cy="398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6873730" y="1463242"/>
              <a:ext cx="561277" cy="2667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45" name="Straight Arrow Connector 44"/>
          <p:cNvCxnSpPr>
            <a:endCxn id="39" idx="3"/>
          </p:cNvCxnSpPr>
          <p:nvPr/>
        </p:nvCxnSpPr>
        <p:spPr>
          <a:xfrm rot="5400000">
            <a:off x="5610370" y="5342446"/>
            <a:ext cx="677640" cy="42832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44"/>
          <p:cNvCxnSpPr>
            <a:endCxn id="39" idx="1"/>
          </p:cNvCxnSpPr>
          <p:nvPr/>
        </p:nvCxnSpPr>
        <p:spPr>
          <a:xfrm rot="16200000" flipH="1">
            <a:off x="2802320" y="5342446"/>
            <a:ext cx="677640" cy="42832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6C020542-0543-4CFD-839C-4F749B38481E}"/>
              </a:ext>
            </a:extLst>
          </p:cNvPr>
          <p:cNvSpPr>
            <a:spLocks noGrp="1"/>
          </p:cNvSpPr>
          <p:nvPr>
            <p:ph type="sldNum" sz="quarter" idx="12"/>
          </p:nvPr>
        </p:nvSpPr>
        <p:spPr>
          <a:xfrm>
            <a:off x="6457950" y="5837503"/>
            <a:ext cx="2057400" cy="337038"/>
          </a:xfrm>
        </p:spPr>
        <p:txBody>
          <a:bodyPr/>
          <a:lstStyle/>
          <a:p>
            <a:fld id="{D1B71AAA-B9E7-4449-836C-07686E34B3E0}" type="slidenum">
              <a:rPr lang="en-US" smtClean="0"/>
              <a:t>12</a:t>
            </a:fld>
            <a:endParaRPr lang="en-US"/>
          </a:p>
        </p:txBody>
      </p:sp>
      <p:sp>
        <p:nvSpPr>
          <p:cNvPr id="2" name="Footer Placeholder 1">
            <a:extLst>
              <a:ext uri="{FF2B5EF4-FFF2-40B4-BE49-F238E27FC236}">
                <a16:creationId xmlns:a16="http://schemas.microsoft.com/office/drawing/2014/main" id="{7209843B-9F7E-4C1C-AC9F-D7D8FB6E3F6E}"/>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389881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4131"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4</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13</a:t>
            </a:fld>
            <a:endParaRPr lang="en-US"/>
          </a:p>
        </p:txBody>
      </p:sp>
      <p:sp>
        <p:nvSpPr>
          <p:cNvPr id="7" name="Title 1">
            <a:extLst>
              <a:ext uri="{FF2B5EF4-FFF2-40B4-BE49-F238E27FC236}">
                <a16:creationId xmlns:a16="http://schemas.microsoft.com/office/drawing/2014/main" id="{5B853BF5-DFB5-4135-B028-533A15A886AF}"/>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Tree>
    <p:extLst>
      <p:ext uri="{BB962C8B-B14F-4D97-AF65-F5344CB8AC3E}">
        <p14:creationId xmlns:p14="http://schemas.microsoft.com/office/powerpoint/2010/main" val="34658079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4" y="372864"/>
            <a:ext cx="7209845" cy="603883"/>
          </a:xfrm>
          <a:prstGeom prst="rect">
            <a:avLst/>
          </a:prstGeom>
          <a:noFill/>
        </p:spPr>
        <p:txBody>
          <a:bodyPr wrap="square" rtlCol="0">
            <a:spAutoFit/>
          </a:bodyPr>
          <a:lstStyle/>
          <a:p>
            <a:r>
              <a:rPr lang="en-US" sz="1662" dirty="0"/>
              <a:t>Goal : </a:t>
            </a:r>
            <a:r>
              <a:rPr lang="en-US" sz="1662" dirty="0" err="1"/>
              <a:t>Secara</a:t>
            </a:r>
            <a:r>
              <a:rPr lang="en-US" sz="1662" dirty="0"/>
              <a:t> </a:t>
            </a:r>
            <a:r>
              <a:rPr lang="en-US" sz="1662" dirty="0" err="1"/>
              <a:t>konsisten</a:t>
            </a:r>
            <a:r>
              <a:rPr lang="en-US" sz="1662" dirty="0"/>
              <a:t> </a:t>
            </a:r>
            <a:r>
              <a:rPr lang="en-US" sz="1662" dirty="0" err="1"/>
              <a:t>menyediakan</a:t>
            </a:r>
            <a:r>
              <a:rPr lang="en-US" sz="1662" dirty="0"/>
              <a:t> </a:t>
            </a:r>
            <a:r>
              <a:rPr lang="en-US" sz="1662" dirty="0" err="1"/>
              <a:t>produk</a:t>
            </a:r>
            <a:r>
              <a:rPr lang="en-US" sz="1662" dirty="0"/>
              <a:t> </a:t>
            </a:r>
            <a:r>
              <a:rPr lang="en-US" sz="1662" dirty="0" err="1"/>
              <a:t>dan</a:t>
            </a:r>
            <a:r>
              <a:rPr lang="en-US" sz="1662" dirty="0"/>
              <a:t> </a:t>
            </a:r>
            <a:r>
              <a:rPr lang="en-US" sz="1662" dirty="0" err="1"/>
              <a:t>jasa</a:t>
            </a:r>
            <a:r>
              <a:rPr lang="en-US" sz="1662" dirty="0"/>
              <a:t> yang </a:t>
            </a:r>
            <a:r>
              <a:rPr lang="en-US" sz="1662" dirty="0" err="1"/>
              <a:t>dapat</a:t>
            </a:r>
            <a:r>
              <a:rPr lang="en-US" sz="1662" dirty="0"/>
              <a:t> </a:t>
            </a:r>
            <a:r>
              <a:rPr lang="en-US" sz="1662" dirty="0" err="1"/>
              <a:t>memenuhi</a:t>
            </a:r>
            <a:r>
              <a:rPr lang="en-US" sz="1662" dirty="0"/>
              <a:t> </a:t>
            </a:r>
            <a:r>
              <a:rPr lang="en-US" sz="1662" dirty="0" err="1"/>
              <a:t>Persyaratan</a:t>
            </a:r>
            <a:r>
              <a:rPr lang="en-US" sz="1662" dirty="0"/>
              <a:t> Customer, </a:t>
            </a:r>
            <a:r>
              <a:rPr lang="en-US" sz="1662" dirty="0" err="1"/>
              <a:t>Hukum</a:t>
            </a:r>
            <a:r>
              <a:rPr lang="en-US" sz="1662" dirty="0"/>
              <a:t> </a:t>
            </a:r>
            <a:r>
              <a:rPr lang="en-US" sz="1662" dirty="0" err="1"/>
              <a:t>dan</a:t>
            </a:r>
            <a:r>
              <a:rPr lang="en-US" sz="1662" dirty="0"/>
              <a:t> </a:t>
            </a:r>
            <a:r>
              <a:rPr lang="en-US" sz="1662" dirty="0" err="1"/>
              <a:t>Peraturan</a:t>
            </a:r>
            <a:r>
              <a:rPr lang="en-US" sz="1662" dirty="0"/>
              <a:t> yang </a:t>
            </a:r>
            <a:r>
              <a:rPr lang="en-US" sz="1662" dirty="0" err="1"/>
              <a:t>berlaku</a:t>
            </a:r>
            <a:r>
              <a:rPr lang="en-US" sz="1662" dirty="0"/>
              <a:t> </a:t>
            </a:r>
          </a:p>
        </p:txBody>
      </p:sp>
      <p:sp>
        <p:nvSpPr>
          <p:cNvPr id="6" name="TextBox 5"/>
          <p:cNvSpPr txBox="1"/>
          <p:nvPr/>
        </p:nvSpPr>
        <p:spPr>
          <a:xfrm>
            <a:off x="3376246" y="3425443"/>
            <a:ext cx="2391508" cy="1077218"/>
          </a:xfrm>
          <a:prstGeom prst="rect">
            <a:avLst/>
          </a:prstGeom>
          <a:solidFill>
            <a:schemeClr val="tx2">
              <a:lumMod val="20000"/>
              <a:lumOff val="80000"/>
            </a:schemeClr>
          </a:solidFill>
          <a:ln>
            <a:solidFill>
              <a:schemeClr val="accent1"/>
            </a:solidFill>
          </a:ln>
        </p:spPr>
        <p:txBody>
          <a:bodyPr wrap="square" rtlCol="0">
            <a:spAutoFit/>
          </a:bodyPr>
          <a:lstStyle/>
          <a:p>
            <a:pPr algn="ctr"/>
            <a:r>
              <a:rPr lang="en-US" sz="1600" b="1" u="sng" dirty="0" err="1"/>
              <a:t>Menetapkan</a:t>
            </a:r>
            <a:r>
              <a:rPr lang="en-US" sz="1600" b="1" u="sng" dirty="0"/>
              <a:t> </a:t>
            </a:r>
            <a:r>
              <a:rPr lang="en-US" sz="1600" b="1" u="sng" dirty="0" err="1"/>
              <a:t>pihak</a:t>
            </a:r>
            <a:r>
              <a:rPr lang="en-US" sz="1600" b="1" u="sng" dirty="0"/>
              <a:t> yang </a:t>
            </a:r>
            <a:r>
              <a:rPr lang="en-US" sz="1600" b="1" u="sng" dirty="0" err="1"/>
              <a:t>berkepentingan</a:t>
            </a:r>
            <a:r>
              <a:rPr lang="en-US" sz="1600" b="1" u="sng" dirty="0"/>
              <a:t> yang </a:t>
            </a:r>
            <a:r>
              <a:rPr lang="en-US" sz="1600" b="1" u="sng" dirty="0" err="1"/>
              <a:t>relevan</a:t>
            </a:r>
            <a:r>
              <a:rPr lang="en-US" sz="1600" b="1" u="sng" dirty="0"/>
              <a:t> </a:t>
            </a:r>
            <a:r>
              <a:rPr lang="en-US" sz="1600" b="1" u="sng" dirty="0" err="1"/>
              <a:t>terhadap</a:t>
            </a:r>
            <a:r>
              <a:rPr lang="en-US" sz="1600" b="1" u="sng" dirty="0"/>
              <a:t> SMML * </a:t>
            </a:r>
          </a:p>
          <a:p>
            <a:pPr algn="ctr"/>
            <a:r>
              <a:rPr lang="en-US" sz="1600" b="1" u="sng" dirty="0"/>
              <a:t>(4.2)</a:t>
            </a:r>
          </a:p>
        </p:txBody>
      </p:sp>
      <p:sp>
        <p:nvSpPr>
          <p:cNvPr id="7" name="TextBox 6"/>
          <p:cNvSpPr txBox="1"/>
          <p:nvPr/>
        </p:nvSpPr>
        <p:spPr>
          <a:xfrm>
            <a:off x="6260124" y="3187176"/>
            <a:ext cx="2272317" cy="1323439"/>
          </a:xfrm>
          <a:prstGeom prst="rect">
            <a:avLst/>
          </a:prstGeom>
          <a:solidFill>
            <a:schemeClr val="accent2">
              <a:lumMod val="40000"/>
              <a:lumOff val="60000"/>
            </a:schemeClr>
          </a:solidFill>
          <a:ln>
            <a:solidFill>
              <a:schemeClr val="accent1"/>
            </a:solidFill>
          </a:ln>
        </p:spPr>
        <p:txBody>
          <a:bodyPr wrap="square" rtlCol="0">
            <a:spAutoFit/>
          </a:bodyPr>
          <a:lstStyle/>
          <a:p>
            <a:pPr algn="ctr"/>
            <a:r>
              <a:rPr lang="en-US" sz="1600" b="1" u="sng" dirty="0" err="1"/>
              <a:t>Menetapkan</a:t>
            </a:r>
            <a:r>
              <a:rPr lang="en-US" sz="1600" b="1" u="sng" dirty="0"/>
              <a:t> </a:t>
            </a:r>
            <a:r>
              <a:rPr lang="en-US" sz="1600" b="1" u="sng" dirty="0" err="1"/>
              <a:t>persyaratan</a:t>
            </a:r>
            <a:r>
              <a:rPr lang="en-US" sz="1600" b="1" u="sng" dirty="0"/>
              <a:t> </a:t>
            </a:r>
            <a:r>
              <a:rPr lang="en-US" sz="1600" b="1" u="sng" dirty="0" err="1"/>
              <a:t>dari</a:t>
            </a:r>
            <a:r>
              <a:rPr lang="en-US" sz="1600" b="1" u="sng" dirty="0"/>
              <a:t> </a:t>
            </a:r>
            <a:r>
              <a:rPr lang="en-US" sz="1600" b="1" u="sng" dirty="0" err="1"/>
              <a:t>pihak</a:t>
            </a:r>
            <a:r>
              <a:rPr lang="en-US" sz="1600" b="1" u="sng" dirty="0"/>
              <a:t> yang </a:t>
            </a:r>
            <a:r>
              <a:rPr lang="en-US" sz="1600" b="1" u="sng" dirty="0" err="1"/>
              <a:t>berkepentingan</a:t>
            </a:r>
            <a:r>
              <a:rPr lang="en-US" sz="1600" b="1" u="sng" dirty="0"/>
              <a:t> yang </a:t>
            </a:r>
            <a:r>
              <a:rPr lang="en-US" sz="1600" b="1" u="sng" dirty="0" err="1"/>
              <a:t>relevan</a:t>
            </a:r>
            <a:r>
              <a:rPr lang="en-US" sz="1600" b="1" u="sng" dirty="0"/>
              <a:t> </a:t>
            </a:r>
            <a:r>
              <a:rPr lang="en-US" sz="1600" b="1" u="sng" dirty="0" err="1"/>
              <a:t>dengan</a:t>
            </a:r>
            <a:r>
              <a:rPr lang="en-US" sz="1600" b="1" u="sng" dirty="0"/>
              <a:t> * SMML (4.2)</a:t>
            </a:r>
          </a:p>
        </p:txBody>
      </p:sp>
      <p:sp>
        <p:nvSpPr>
          <p:cNvPr id="8" name="TextBox 7"/>
          <p:cNvSpPr txBox="1"/>
          <p:nvPr/>
        </p:nvSpPr>
        <p:spPr>
          <a:xfrm>
            <a:off x="3321014" y="2080776"/>
            <a:ext cx="2926379" cy="830997"/>
          </a:xfrm>
          <a:prstGeom prst="rect">
            <a:avLst/>
          </a:prstGeom>
          <a:solidFill>
            <a:schemeClr val="accent6">
              <a:lumMod val="40000"/>
              <a:lumOff val="60000"/>
            </a:schemeClr>
          </a:solidFill>
          <a:ln>
            <a:solidFill>
              <a:schemeClr val="accent1"/>
            </a:solidFill>
          </a:ln>
        </p:spPr>
        <p:txBody>
          <a:bodyPr wrap="none" rtlCol="0">
            <a:spAutoFit/>
          </a:bodyPr>
          <a:lstStyle/>
          <a:p>
            <a:pPr algn="ctr"/>
            <a:r>
              <a:rPr lang="en-US" sz="1600" dirty="0" err="1"/>
              <a:t>Produk</a:t>
            </a:r>
            <a:r>
              <a:rPr lang="en-US" sz="1600" dirty="0"/>
              <a:t> &amp; </a:t>
            </a:r>
            <a:r>
              <a:rPr lang="en-US" sz="1600" dirty="0" err="1"/>
              <a:t>Jasa</a:t>
            </a:r>
            <a:r>
              <a:rPr lang="en-US" sz="1600" dirty="0"/>
              <a:t> Perusahaan </a:t>
            </a:r>
            <a:r>
              <a:rPr lang="en-US" sz="1600" dirty="0" err="1"/>
              <a:t>Apa</a:t>
            </a:r>
            <a:r>
              <a:rPr lang="en-US" sz="1600" dirty="0"/>
              <a:t> ? </a:t>
            </a:r>
          </a:p>
          <a:p>
            <a:pPr algn="ctr"/>
            <a:r>
              <a:rPr lang="en-US" sz="1600" dirty="0" err="1"/>
              <a:t>Siapa</a:t>
            </a:r>
            <a:r>
              <a:rPr lang="en-US" sz="1600" dirty="0"/>
              <a:t> </a:t>
            </a:r>
            <a:r>
              <a:rPr lang="en-US" sz="1600" dirty="0" err="1"/>
              <a:t>Customernya</a:t>
            </a:r>
            <a:r>
              <a:rPr lang="en-US" sz="1600" dirty="0"/>
              <a:t> ?  </a:t>
            </a:r>
          </a:p>
          <a:p>
            <a:pPr algn="ctr"/>
            <a:r>
              <a:rPr lang="en-US" sz="1600" dirty="0" err="1"/>
              <a:t>Definisi</a:t>
            </a:r>
            <a:r>
              <a:rPr lang="en-US" sz="1600" dirty="0"/>
              <a:t> </a:t>
            </a:r>
            <a:r>
              <a:rPr lang="en-US" sz="1600" dirty="0" err="1"/>
              <a:t>Mutu</a:t>
            </a:r>
            <a:r>
              <a:rPr lang="en-US" sz="1600" dirty="0"/>
              <a:t>, </a:t>
            </a:r>
            <a:r>
              <a:rPr lang="en-US" sz="1600" dirty="0" err="1"/>
              <a:t>Sasaran</a:t>
            </a:r>
            <a:r>
              <a:rPr lang="en-US" sz="1600" dirty="0"/>
              <a:t> </a:t>
            </a:r>
            <a:r>
              <a:rPr lang="en-US" sz="1600" dirty="0" err="1"/>
              <a:t>Mutu</a:t>
            </a:r>
            <a:endParaRPr lang="en-US" sz="1600" dirty="0"/>
          </a:p>
        </p:txBody>
      </p:sp>
      <p:sp>
        <p:nvSpPr>
          <p:cNvPr id="9" name="TextBox 8"/>
          <p:cNvSpPr txBox="1"/>
          <p:nvPr/>
        </p:nvSpPr>
        <p:spPr>
          <a:xfrm>
            <a:off x="122901" y="1609820"/>
            <a:ext cx="3094300" cy="4016484"/>
          </a:xfrm>
          <a:prstGeom prst="rect">
            <a:avLst/>
          </a:prstGeom>
          <a:solidFill>
            <a:schemeClr val="bg1">
              <a:lumMod val="95000"/>
            </a:schemeClr>
          </a:solidFill>
          <a:ln>
            <a:solidFill>
              <a:schemeClr val="accent1"/>
            </a:solidFill>
          </a:ln>
        </p:spPr>
        <p:txBody>
          <a:bodyPr wrap="square" rtlCol="0">
            <a:spAutoFit/>
          </a:bodyPr>
          <a:lstStyle/>
          <a:p>
            <a:r>
              <a:rPr lang="en-US" sz="1500" b="1" u="sng" dirty="0" err="1"/>
              <a:t>Menetapkan</a:t>
            </a:r>
            <a:r>
              <a:rPr lang="en-US" sz="1500" b="1" u="sng" dirty="0"/>
              <a:t> </a:t>
            </a:r>
            <a:r>
              <a:rPr lang="en-US" sz="1500" b="1" u="sng" dirty="0" err="1"/>
              <a:t>isu</a:t>
            </a:r>
            <a:r>
              <a:rPr lang="en-US" sz="1500" b="1" u="sng" dirty="0"/>
              <a:t> </a:t>
            </a:r>
            <a:r>
              <a:rPr lang="en-US" sz="1500" b="1" u="sng" dirty="0" err="1"/>
              <a:t>eksternal</a:t>
            </a:r>
            <a:r>
              <a:rPr lang="en-US" sz="1500" b="1" u="sng" dirty="0"/>
              <a:t> dan internal, </a:t>
            </a:r>
            <a:r>
              <a:rPr lang="en-US" sz="1500" b="1" u="sng" dirty="0" err="1"/>
              <a:t>baik</a:t>
            </a:r>
            <a:r>
              <a:rPr lang="en-US" sz="1500" b="1" u="sng" dirty="0"/>
              <a:t> </a:t>
            </a:r>
            <a:r>
              <a:rPr lang="en-US" sz="1500" b="1" u="sng" dirty="0" err="1"/>
              <a:t>positif</a:t>
            </a:r>
            <a:r>
              <a:rPr lang="en-US" sz="1500" b="1" u="sng" dirty="0"/>
              <a:t> </a:t>
            </a:r>
            <a:r>
              <a:rPr lang="en-US" sz="1500" b="1" u="sng" dirty="0" err="1"/>
              <a:t>maupun</a:t>
            </a:r>
            <a:r>
              <a:rPr lang="en-US" sz="1500" b="1" u="sng" dirty="0"/>
              <a:t> </a:t>
            </a:r>
            <a:r>
              <a:rPr lang="en-US" sz="1500" b="1" u="sng" dirty="0" err="1"/>
              <a:t>negatif</a:t>
            </a:r>
            <a:r>
              <a:rPr lang="en-US" sz="1500" b="1" u="sng" dirty="0"/>
              <a:t>  yang </a:t>
            </a:r>
            <a:r>
              <a:rPr lang="en-US" sz="1500" b="1" u="sng" dirty="0" err="1"/>
              <a:t>terkait</a:t>
            </a:r>
            <a:r>
              <a:rPr lang="en-US" sz="1500" b="1" u="sng" dirty="0"/>
              <a:t> pada </a:t>
            </a:r>
            <a:r>
              <a:rPr lang="en-US" sz="1500" b="1" u="sng" dirty="0" err="1"/>
              <a:t>tujuan</a:t>
            </a:r>
            <a:r>
              <a:rPr lang="en-US" sz="1500" b="1" u="sng" dirty="0"/>
              <a:t> dan </a:t>
            </a:r>
            <a:r>
              <a:rPr lang="en-US" sz="1500" b="1" u="sng" dirty="0" err="1"/>
              <a:t>arahan</a:t>
            </a:r>
            <a:r>
              <a:rPr lang="en-US" sz="1500" b="1" u="sng" dirty="0"/>
              <a:t> </a:t>
            </a:r>
            <a:r>
              <a:rPr lang="en-US" sz="1500" b="1" u="sng" dirty="0" err="1"/>
              <a:t>strategi</a:t>
            </a:r>
            <a:r>
              <a:rPr lang="en-US" sz="1500" b="1" u="sng" dirty="0"/>
              <a:t> </a:t>
            </a:r>
            <a:r>
              <a:rPr lang="en-US" sz="1500" b="1" u="sng" dirty="0" err="1"/>
              <a:t>Organisasi</a:t>
            </a:r>
            <a:r>
              <a:rPr lang="en-US" sz="1500" b="1" u="sng" dirty="0"/>
              <a:t> </a:t>
            </a:r>
            <a:r>
              <a:rPr lang="en-US" sz="1500" b="1" u="sng" dirty="0" err="1"/>
              <a:t>untuk</a:t>
            </a:r>
            <a:r>
              <a:rPr lang="en-US" sz="1500" b="1" u="sng" dirty="0"/>
              <a:t> </a:t>
            </a:r>
            <a:r>
              <a:rPr lang="en-US" sz="1500" b="1" u="sng" dirty="0" err="1"/>
              <a:t>mencapai</a:t>
            </a:r>
            <a:r>
              <a:rPr lang="en-US" sz="1500" b="1" u="sng" dirty="0"/>
              <a:t> </a:t>
            </a:r>
            <a:r>
              <a:rPr lang="en-US" sz="1500" b="1" u="sng" dirty="0" err="1"/>
              <a:t>hasil</a:t>
            </a:r>
            <a:r>
              <a:rPr lang="en-US" sz="1500" b="1" u="sng" dirty="0"/>
              <a:t> yang </a:t>
            </a:r>
            <a:r>
              <a:rPr lang="en-US" sz="1500" b="1" u="sng" dirty="0" err="1"/>
              <a:t>diinginkan</a:t>
            </a:r>
            <a:r>
              <a:rPr lang="en-US" sz="1500" b="1" u="sng" dirty="0"/>
              <a:t> </a:t>
            </a:r>
            <a:r>
              <a:rPr lang="en-US" sz="1500" b="1" u="sng" dirty="0" err="1"/>
              <a:t>dari</a:t>
            </a:r>
            <a:r>
              <a:rPr lang="en-US" sz="1500" b="1" u="sng" dirty="0"/>
              <a:t> SMML </a:t>
            </a:r>
            <a:r>
              <a:rPr lang="en-US" sz="1500" b="1" u="sng" dirty="0" err="1"/>
              <a:t>termasuk</a:t>
            </a:r>
            <a:r>
              <a:rPr lang="en-US" sz="1500" b="1" u="sng" dirty="0"/>
              <a:t> (4.1) *</a:t>
            </a:r>
          </a:p>
          <a:p>
            <a:endParaRPr lang="en-US" sz="1500" b="1" u="sng" dirty="0"/>
          </a:p>
          <a:p>
            <a:pPr lvl="1" indent="-206625">
              <a:buFont typeface="Arial" pitchFamily="34" charset="0"/>
              <a:buChar char="•"/>
            </a:pPr>
            <a:r>
              <a:rPr lang="en-US" sz="1500" dirty="0" err="1"/>
              <a:t>Isu</a:t>
            </a:r>
            <a:r>
              <a:rPr lang="en-US" sz="1500" dirty="0"/>
              <a:t> Internal : </a:t>
            </a:r>
            <a:r>
              <a:rPr lang="en-US" sz="1500" dirty="0" err="1"/>
              <a:t>Nilai</a:t>
            </a:r>
            <a:r>
              <a:rPr lang="en-US" sz="1500" dirty="0"/>
              <a:t>, </a:t>
            </a:r>
            <a:r>
              <a:rPr lang="en-US" sz="1500" dirty="0" err="1"/>
              <a:t>Budaya</a:t>
            </a:r>
            <a:r>
              <a:rPr lang="en-US" sz="1500" dirty="0"/>
              <a:t>, </a:t>
            </a:r>
            <a:r>
              <a:rPr lang="en-US" sz="1500" dirty="0" err="1"/>
              <a:t>Pengetahuan</a:t>
            </a:r>
            <a:r>
              <a:rPr lang="en-US" sz="1500" dirty="0"/>
              <a:t>, </a:t>
            </a:r>
            <a:r>
              <a:rPr lang="en-US" sz="1500" dirty="0" err="1"/>
              <a:t>kinerja</a:t>
            </a:r>
            <a:r>
              <a:rPr lang="en-US" sz="1500" dirty="0"/>
              <a:t> </a:t>
            </a:r>
            <a:r>
              <a:rPr lang="en-US" sz="1500" dirty="0" err="1"/>
              <a:t>organisasi</a:t>
            </a:r>
            <a:r>
              <a:rPr lang="en-US" sz="1500" dirty="0"/>
              <a:t>, </a:t>
            </a:r>
            <a:r>
              <a:rPr lang="en-US" sz="1500" dirty="0" err="1"/>
              <a:t>pengendalian</a:t>
            </a:r>
            <a:r>
              <a:rPr lang="en-US" sz="1500" dirty="0"/>
              <a:t> </a:t>
            </a:r>
            <a:r>
              <a:rPr lang="en-US" sz="1500" dirty="0" err="1"/>
              <a:t>operasional</a:t>
            </a:r>
            <a:endParaRPr lang="en-US" sz="1500" dirty="0"/>
          </a:p>
          <a:p>
            <a:pPr lvl="1" indent="-206625">
              <a:buFont typeface="Arial" pitchFamily="34" charset="0"/>
              <a:buChar char="•"/>
            </a:pPr>
            <a:r>
              <a:rPr lang="en-US" sz="1500" dirty="0" err="1"/>
              <a:t>Isu</a:t>
            </a:r>
            <a:r>
              <a:rPr lang="en-US" sz="1500" dirty="0"/>
              <a:t> </a:t>
            </a:r>
            <a:r>
              <a:rPr lang="en-US" sz="1500" dirty="0" err="1"/>
              <a:t>eksternal</a:t>
            </a:r>
            <a:r>
              <a:rPr lang="en-US" sz="1500" dirty="0"/>
              <a:t>  : </a:t>
            </a:r>
            <a:r>
              <a:rPr lang="en-US" sz="1500" dirty="0" err="1"/>
              <a:t>Hukum</a:t>
            </a:r>
            <a:r>
              <a:rPr lang="en-US" sz="1500" dirty="0"/>
              <a:t>, </a:t>
            </a:r>
            <a:r>
              <a:rPr lang="en-US" sz="1500" dirty="0" err="1"/>
              <a:t>teknologi</a:t>
            </a:r>
            <a:r>
              <a:rPr lang="en-US" sz="1500" dirty="0"/>
              <a:t>, </a:t>
            </a:r>
            <a:r>
              <a:rPr lang="en-US" sz="1500" dirty="0" err="1"/>
              <a:t>kompetisi</a:t>
            </a:r>
            <a:r>
              <a:rPr lang="en-US" sz="1500" dirty="0"/>
              <a:t>, </a:t>
            </a:r>
            <a:r>
              <a:rPr lang="en-US" sz="1500" dirty="0" err="1"/>
              <a:t>pasar</a:t>
            </a:r>
            <a:r>
              <a:rPr lang="en-US" sz="1500" dirty="0"/>
              <a:t>, </a:t>
            </a:r>
            <a:r>
              <a:rPr lang="en-US" sz="1500" dirty="0" err="1"/>
              <a:t>budaya</a:t>
            </a:r>
            <a:r>
              <a:rPr lang="en-US" sz="1500" dirty="0"/>
              <a:t>, </a:t>
            </a:r>
            <a:r>
              <a:rPr lang="en-US" sz="1500" dirty="0" err="1"/>
              <a:t>sosial</a:t>
            </a:r>
            <a:r>
              <a:rPr lang="en-US" sz="1500" dirty="0"/>
              <a:t>, </a:t>
            </a:r>
            <a:r>
              <a:rPr lang="en-US" sz="1500" dirty="0" err="1"/>
              <a:t>kondisi</a:t>
            </a:r>
            <a:r>
              <a:rPr lang="en-US" sz="1500" dirty="0"/>
              <a:t> </a:t>
            </a:r>
            <a:r>
              <a:rPr lang="en-US" sz="1500" dirty="0" err="1"/>
              <a:t>lingkungan</a:t>
            </a:r>
            <a:r>
              <a:rPr lang="en-US" sz="1500" dirty="0"/>
              <a:t> </a:t>
            </a:r>
            <a:r>
              <a:rPr lang="en-US" sz="1500" dirty="0" err="1"/>
              <a:t>dan</a:t>
            </a:r>
            <a:r>
              <a:rPr lang="en-US" sz="1500" dirty="0"/>
              <a:t> </a:t>
            </a:r>
            <a:r>
              <a:rPr lang="en-US" sz="1500" dirty="0" err="1"/>
              <a:t>ekonomi</a:t>
            </a:r>
            <a:r>
              <a:rPr lang="en-US" sz="1500" dirty="0"/>
              <a:t> </a:t>
            </a:r>
            <a:r>
              <a:rPr lang="en-US" sz="1500" dirty="0" err="1"/>
              <a:t>baik</a:t>
            </a:r>
            <a:r>
              <a:rPr lang="en-US" sz="1500" dirty="0"/>
              <a:t> </a:t>
            </a:r>
            <a:r>
              <a:rPr lang="en-US" sz="1500" dirty="0" err="1"/>
              <a:t>internasional</a:t>
            </a:r>
            <a:r>
              <a:rPr lang="en-US" sz="1500" dirty="0"/>
              <a:t>, </a:t>
            </a:r>
            <a:r>
              <a:rPr lang="en-US" sz="1500" dirty="0" err="1"/>
              <a:t>nasional</a:t>
            </a:r>
            <a:r>
              <a:rPr lang="en-US" sz="1500" dirty="0"/>
              <a:t>, regional, </a:t>
            </a:r>
            <a:r>
              <a:rPr lang="en-US" sz="1500" dirty="0" err="1"/>
              <a:t>maupun</a:t>
            </a:r>
            <a:r>
              <a:rPr lang="en-US" sz="1500" dirty="0"/>
              <a:t> </a:t>
            </a:r>
            <a:r>
              <a:rPr lang="en-US" sz="1500" dirty="0" err="1"/>
              <a:t>lokal</a:t>
            </a:r>
            <a:r>
              <a:rPr lang="en-US" sz="1500" dirty="0"/>
              <a:t> </a:t>
            </a:r>
          </a:p>
        </p:txBody>
      </p:sp>
      <p:sp>
        <p:nvSpPr>
          <p:cNvPr id="10" name="Down Arrow 9"/>
          <p:cNvSpPr/>
          <p:nvPr/>
        </p:nvSpPr>
        <p:spPr>
          <a:xfrm>
            <a:off x="4431330" y="1490417"/>
            <a:ext cx="422031" cy="528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 name="Down Arrow 11"/>
          <p:cNvSpPr/>
          <p:nvPr/>
        </p:nvSpPr>
        <p:spPr>
          <a:xfrm>
            <a:off x="4431330" y="3003412"/>
            <a:ext cx="422031"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Right Arrow 12"/>
          <p:cNvSpPr/>
          <p:nvPr/>
        </p:nvSpPr>
        <p:spPr>
          <a:xfrm>
            <a:off x="5838092" y="3917812"/>
            <a:ext cx="351692"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Oval 13"/>
          <p:cNvSpPr/>
          <p:nvPr/>
        </p:nvSpPr>
        <p:spPr>
          <a:xfrm>
            <a:off x="5416062" y="5113570"/>
            <a:ext cx="3727938" cy="119575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Menetapkan</a:t>
            </a:r>
            <a:r>
              <a:rPr lang="en-US" dirty="0">
                <a:solidFill>
                  <a:schemeClr val="tx1"/>
                </a:solidFill>
              </a:rPr>
              <a:t> </a:t>
            </a:r>
            <a:r>
              <a:rPr lang="en-US" dirty="0" err="1">
                <a:solidFill>
                  <a:schemeClr val="tx1"/>
                </a:solidFill>
              </a:rPr>
              <a:t>lingkup</a:t>
            </a:r>
            <a:r>
              <a:rPr lang="en-US" dirty="0">
                <a:solidFill>
                  <a:schemeClr val="tx1"/>
                </a:solidFill>
              </a:rPr>
              <a:t> SMML </a:t>
            </a:r>
          </a:p>
          <a:p>
            <a:pPr algn="ctr"/>
            <a:r>
              <a:rPr lang="en-US" dirty="0">
                <a:solidFill>
                  <a:schemeClr val="tx1"/>
                </a:solidFill>
              </a:rPr>
              <a:t>(4.3) </a:t>
            </a:r>
          </a:p>
        </p:txBody>
      </p:sp>
      <p:sp>
        <p:nvSpPr>
          <p:cNvPr id="16" name="Right Arrow 15"/>
          <p:cNvSpPr/>
          <p:nvPr/>
        </p:nvSpPr>
        <p:spPr>
          <a:xfrm>
            <a:off x="3376246" y="5465265"/>
            <a:ext cx="1987844" cy="4220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Down Arrow 16"/>
          <p:cNvSpPr/>
          <p:nvPr/>
        </p:nvSpPr>
        <p:spPr>
          <a:xfrm>
            <a:off x="7104188" y="4756835"/>
            <a:ext cx="422031" cy="356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Slide Number Placeholder 17"/>
          <p:cNvSpPr>
            <a:spLocks noGrp="1"/>
          </p:cNvSpPr>
          <p:nvPr>
            <p:ph type="sldNum" sz="quarter" idx="12"/>
          </p:nvPr>
        </p:nvSpPr>
        <p:spPr/>
        <p:txBody>
          <a:bodyPr/>
          <a:lstStyle/>
          <a:p>
            <a:fld id="{8ABBEF4F-276D-4448-BEA6-5232D50AF74D}" type="slidenum">
              <a:rPr lang="en-US" smtClean="0"/>
              <a:pPr/>
              <a:t>14</a:t>
            </a:fld>
            <a:endParaRPr lang="en-US"/>
          </a:p>
        </p:txBody>
      </p:sp>
      <p:pic>
        <p:nvPicPr>
          <p:cNvPr id="19" name="Picture 18"/>
          <p:cNvPicPr>
            <a:picLocks noChangeAspect="1"/>
          </p:cNvPicPr>
          <p:nvPr/>
        </p:nvPicPr>
        <p:blipFill>
          <a:blip r:embed="rId2"/>
          <a:stretch>
            <a:fillRect/>
          </a:stretch>
        </p:blipFill>
        <p:spPr>
          <a:xfrm>
            <a:off x="52561" y="159234"/>
            <a:ext cx="1991777" cy="1037518"/>
          </a:xfrm>
          <a:prstGeom prst="rect">
            <a:avLst/>
          </a:prstGeom>
        </p:spPr>
      </p:pic>
      <p:cxnSp>
        <p:nvCxnSpPr>
          <p:cNvPr id="11" name="Straight Connector 10"/>
          <p:cNvCxnSpPr/>
          <p:nvPr/>
        </p:nvCxnSpPr>
        <p:spPr>
          <a:xfrm>
            <a:off x="5305843" y="1196752"/>
            <a:ext cx="4160912"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5AAA59FE-3EF1-472B-8431-609680A4AE74}"/>
              </a:ext>
            </a:extLst>
          </p:cNvPr>
          <p:cNvSpPr>
            <a:spLocks noGrp="1"/>
          </p:cNvSpPr>
          <p:nvPr>
            <p:ph type="ftr" sz="quarter" idx="11"/>
          </p:nvPr>
        </p:nvSpPr>
        <p:spPr>
          <a:xfrm>
            <a:off x="122901" y="6419076"/>
            <a:ext cx="4994910" cy="365125"/>
          </a:xfrm>
        </p:spPr>
        <p:txBody>
          <a:bodyPr/>
          <a:lstStyle/>
          <a:p>
            <a:r>
              <a:rPr lang="en-US"/>
              <a:t>Integrasi ISO 9001 &amp; ISO 14001 1/rev.01 (c)Copyright, Sentral Sistem. May 2019</a:t>
            </a:r>
            <a:endParaRPr lang="en-US" dirty="0"/>
          </a:p>
        </p:txBody>
      </p:sp>
      <p:sp>
        <p:nvSpPr>
          <p:cNvPr id="20" name="Title 1">
            <a:extLst>
              <a:ext uri="{FF2B5EF4-FFF2-40B4-BE49-F238E27FC236}">
                <a16:creationId xmlns:a16="http://schemas.microsoft.com/office/drawing/2014/main" id="{FFEFB482-367A-4FE2-A533-B50F3325022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34516456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063" y="0"/>
            <a:ext cx="5682343" cy="6858000"/>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49403" y="544439"/>
            <a:ext cx="3184133" cy="798656"/>
          </a:xfrm>
        </p:spPr>
        <p:txBody>
          <a:bodyPr>
            <a:noAutofit/>
          </a:bodyPr>
          <a:lstStyle/>
          <a:p>
            <a:pPr algn="ctr"/>
            <a:r>
              <a:rPr lang="en-US" sz="3200" b="1" dirty="0"/>
              <a:t>Input Internal</a:t>
            </a:r>
          </a:p>
        </p:txBody>
      </p:sp>
      <p:sp>
        <p:nvSpPr>
          <p:cNvPr id="3" name="Content Placeholder 2"/>
          <p:cNvSpPr>
            <a:spLocks noGrp="1"/>
          </p:cNvSpPr>
          <p:nvPr>
            <p:ph idx="1"/>
          </p:nvPr>
        </p:nvSpPr>
        <p:spPr>
          <a:xfrm>
            <a:off x="409996" y="937604"/>
            <a:ext cx="5298868" cy="5152615"/>
          </a:xfrm>
        </p:spPr>
        <p:txBody>
          <a:bodyPr>
            <a:noAutofit/>
          </a:bodyPr>
          <a:lstStyle/>
          <a:p>
            <a:pPr marL="0" indent="0">
              <a:lnSpc>
                <a:spcPct val="120000"/>
              </a:lnSpc>
              <a:buNone/>
            </a:pPr>
            <a:r>
              <a:rPr lang="en-US" sz="1800" b="1" u="sng" dirty="0" err="1">
                <a:solidFill>
                  <a:srgbClr val="17375E"/>
                </a:solidFill>
              </a:rPr>
              <a:t>Isu</a:t>
            </a:r>
            <a:r>
              <a:rPr lang="en-US" sz="1800" b="1" u="sng" dirty="0">
                <a:solidFill>
                  <a:srgbClr val="17375E"/>
                </a:solidFill>
              </a:rPr>
              <a:t> Internal </a:t>
            </a:r>
            <a:r>
              <a:rPr lang="en-US" sz="1800" b="1" u="sng" dirty="0" err="1">
                <a:solidFill>
                  <a:srgbClr val="17375E"/>
                </a:solidFill>
              </a:rPr>
              <a:t>Meliputi</a:t>
            </a:r>
            <a:r>
              <a:rPr lang="en-US" sz="1800" b="1" u="sng" dirty="0">
                <a:solidFill>
                  <a:srgbClr val="17375E"/>
                </a:solidFill>
              </a:rPr>
              <a:t> :</a:t>
            </a:r>
          </a:p>
          <a:p>
            <a:pPr>
              <a:lnSpc>
                <a:spcPct val="120000"/>
              </a:lnSpc>
              <a:buFont typeface="Wingdings" panose="05000000000000000000" pitchFamily="2" charset="2"/>
              <a:buChar char="ü"/>
            </a:pPr>
            <a:r>
              <a:rPr lang="en-US" sz="1800" b="1" dirty="0">
                <a:solidFill>
                  <a:srgbClr val="17375E"/>
                </a:solidFill>
              </a:rPr>
              <a:t> </a:t>
            </a:r>
            <a:r>
              <a:rPr lang="en-US" sz="1800" b="1" dirty="0" err="1">
                <a:solidFill>
                  <a:srgbClr val="17375E"/>
                </a:solidFill>
              </a:rPr>
              <a:t>Nilai</a:t>
            </a:r>
            <a:r>
              <a:rPr lang="en-US" sz="1800" b="1" dirty="0">
                <a:solidFill>
                  <a:srgbClr val="17375E"/>
                </a:solidFill>
              </a:rPr>
              <a:t> – </a:t>
            </a:r>
            <a:r>
              <a:rPr lang="en-US" sz="1800" b="1" dirty="0" err="1">
                <a:solidFill>
                  <a:srgbClr val="17375E"/>
                </a:solidFill>
              </a:rPr>
              <a:t>nilai</a:t>
            </a:r>
            <a:r>
              <a:rPr lang="en-US" sz="1800" b="1" dirty="0">
                <a:solidFill>
                  <a:srgbClr val="17375E"/>
                </a:solidFill>
              </a:rPr>
              <a:t> :</a:t>
            </a:r>
          </a:p>
          <a:p>
            <a:pPr marL="0" indent="0">
              <a:lnSpc>
                <a:spcPct val="120000"/>
              </a:lnSpc>
              <a:buNone/>
            </a:pPr>
            <a:r>
              <a:rPr lang="en-US" sz="1800" b="1" dirty="0" err="1">
                <a:solidFill>
                  <a:srgbClr val="17375E"/>
                </a:solidFill>
              </a:rPr>
              <a:t>Apa</a:t>
            </a:r>
            <a:r>
              <a:rPr lang="en-US" sz="1800" b="1" dirty="0">
                <a:solidFill>
                  <a:srgbClr val="17375E"/>
                </a:solidFill>
              </a:rPr>
              <a:t> </a:t>
            </a:r>
            <a:r>
              <a:rPr lang="en-US" sz="1800" b="1" dirty="0" err="1">
                <a:solidFill>
                  <a:srgbClr val="17375E"/>
                </a:solidFill>
              </a:rPr>
              <a:t>nilai</a:t>
            </a:r>
            <a:r>
              <a:rPr lang="en-US" sz="1800" b="1" dirty="0">
                <a:solidFill>
                  <a:srgbClr val="17375E"/>
                </a:solidFill>
              </a:rPr>
              <a:t> – </a:t>
            </a:r>
            <a:r>
              <a:rPr lang="en-US" sz="1800" b="1" dirty="0" err="1">
                <a:solidFill>
                  <a:srgbClr val="17375E"/>
                </a:solidFill>
              </a:rPr>
              <a:t>nilai</a:t>
            </a:r>
            <a:r>
              <a:rPr lang="en-US" sz="1800" b="1" dirty="0">
                <a:solidFill>
                  <a:srgbClr val="17375E"/>
                </a:solidFill>
              </a:rPr>
              <a:t> </a:t>
            </a:r>
            <a:r>
              <a:rPr lang="en-US" sz="1800" b="1" dirty="0" err="1">
                <a:solidFill>
                  <a:srgbClr val="17375E"/>
                </a:solidFill>
              </a:rPr>
              <a:t>dari</a:t>
            </a:r>
            <a:r>
              <a:rPr lang="en-US" sz="1800" b="1" dirty="0">
                <a:solidFill>
                  <a:srgbClr val="17375E"/>
                </a:solidFill>
              </a:rPr>
              <a:t> </a:t>
            </a:r>
            <a:r>
              <a:rPr lang="en-US" sz="1800" b="1" dirty="0" err="1">
                <a:solidFill>
                  <a:srgbClr val="17375E"/>
                </a:solidFill>
              </a:rPr>
              <a:t>perusahaan</a:t>
            </a:r>
            <a:endParaRPr lang="en-US" sz="1800" b="1" dirty="0">
              <a:solidFill>
                <a:srgbClr val="17375E"/>
              </a:solidFill>
            </a:endParaRPr>
          </a:p>
          <a:p>
            <a:pPr>
              <a:lnSpc>
                <a:spcPct val="120000"/>
              </a:lnSpc>
              <a:buFont typeface="Wingdings" panose="05000000000000000000" pitchFamily="2" charset="2"/>
              <a:buChar char="ü"/>
            </a:pPr>
            <a:r>
              <a:rPr lang="en-US" sz="1800" b="1" dirty="0" err="1">
                <a:solidFill>
                  <a:srgbClr val="17375E"/>
                </a:solidFill>
              </a:rPr>
              <a:t>Budaya</a:t>
            </a:r>
            <a:r>
              <a:rPr lang="en-US" sz="1800" b="1" dirty="0">
                <a:solidFill>
                  <a:srgbClr val="17375E"/>
                </a:solidFill>
              </a:rPr>
              <a:t> : </a:t>
            </a:r>
          </a:p>
          <a:p>
            <a:pPr marL="0" indent="0">
              <a:lnSpc>
                <a:spcPct val="120000"/>
              </a:lnSpc>
              <a:buNone/>
            </a:pPr>
            <a:r>
              <a:rPr lang="en-US" sz="1800" b="1" dirty="0" err="1">
                <a:solidFill>
                  <a:srgbClr val="17375E"/>
                </a:solidFill>
              </a:rPr>
              <a:t>Bagaimana</a:t>
            </a:r>
            <a:r>
              <a:rPr lang="en-US" sz="1800" b="1" dirty="0">
                <a:solidFill>
                  <a:srgbClr val="17375E"/>
                </a:solidFill>
              </a:rPr>
              <a:t> </a:t>
            </a:r>
            <a:r>
              <a:rPr lang="en-US" sz="1800" b="1" dirty="0" err="1">
                <a:solidFill>
                  <a:srgbClr val="17375E"/>
                </a:solidFill>
              </a:rPr>
              <a:t>budaya</a:t>
            </a:r>
            <a:r>
              <a:rPr lang="en-US" sz="1800" b="1" dirty="0">
                <a:solidFill>
                  <a:srgbClr val="17375E"/>
                </a:solidFill>
              </a:rPr>
              <a:t> yang </a:t>
            </a:r>
            <a:r>
              <a:rPr lang="en-US" sz="1800" b="1" dirty="0" err="1">
                <a:solidFill>
                  <a:srgbClr val="17375E"/>
                </a:solidFill>
              </a:rPr>
              <a:t>ada</a:t>
            </a:r>
            <a:r>
              <a:rPr lang="en-US" sz="1800" b="1" dirty="0">
                <a:solidFill>
                  <a:srgbClr val="17375E"/>
                </a:solidFill>
              </a:rPr>
              <a:t> </a:t>
            </a:r>
            <a:r>
              <a:rPr lang="en-US" sz="1800" b="1" dirty="0" err="1">
                <a:solidFill>
                  <a:srgbClr val="17375E"/>
                </a:solidFill>
              </a:rPr>
              <a:t>pada</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a:t>
            </a:r>
          </a:p>
          <a:p>
            <a:pPr>
              <a:lnSpc>
                <a:spcPct val="120000"/>
              </a:lnSpc>
              <a:buFont typeface="Wingdings" panose="05000000000000000000" pitchFamily="2" charset="2"/>
              <a:buChar char="ü"/>
            </a:pPr>
            <a:r>
              <a:rPr lang="en-US" sz="1800" b="1" dirty="0" err="1">
                <a:solidFill>
                  <a:srgbClr val="17375E"/>
                </a:solidFill>
              </a:rPr>
              <a:t>Pengetahuan</a:t>
            </a:r>
            <a:r>
              <a:rPr lang="en-US" sz="1800" b="1" dirty="0">
                <a:solidFill>
                  <a:srgbClr val="17375E"/>
                </a:solidFill>
              </a:rPr>
              <a:t> : </a:t>
            </a:r>
          </a:p>
          <a:p>
            <a:pPr marL="0" indent="0">
              <a:lnSpc>
                <a:spcPct val="120000"/>
              </a:lnSpc>
              <a:buNone/>
            </a:pPr>
            <a:r>
              <a:rPr lang="en-US" sz="1800" b="1" dirty="0">
                <a:solidFill>
                  <a:srgbClr val="17375E"/>
                </a:solidFill>
              </a:rPr>
              <a:t>Tingkat </a:t>
            </a:r>
            <a:r>
              <a:rPr lang="en-US" sz="1800" b="1" dirty="0" err="1">
                <a:solidFill>
                  <a:srgbClr val="17375E"/>
                </a:solidFill>
              </a:rPr>
              <a:t>pengetahuan</a:t>
            </a:r>
            <a:r>
              <a:rPr lang="en-US" sz="1800" b="1" dirty="0">
                <a:solidFill>
                  <a:srgbClr val="17375E"/>
                </a:solidFill>
              </a:rPr>
              <a:t> yang </a:t>
            </a:r>
            <a:r>
              <a:rPr lang="en-US" sz="1800" b="1" dirty="0" err="1">
                <a:solidFill>
                  <a:srgbClr val="17375E"/>
                </a:solidFill>
              </a:rPr>
              <a:t>dibutuhkan</a:t>
            </a:r>
            <a:r>
              <a:rPr lang="en-US" sz="1800" b="1" dirty="0">
                <a:solidFill>
                  <a:srgbClr val="17375E"/>
                </a:solidFill>
              </a:rPr>
              <a:t> </a:t>
            </a:r>
            <a:r>
              <a:rPr lang="en-US" sz="1800" b="1" dirty="0" err="1">
                <a:solidFill>
                  <a:srgbClr val="17375E"/>
                </a:solidFill>
              </a:rPr>
              <a:t>oleh</a:t>
            </a:r>
            <a:r>
              <a:rPr lang="en-US" sz="1800" b="1" dirty="0">
                <a:solidFill>
                  <a:srgbClr val="17375E"/>
                </a:solidFill>
              </a:rPr>
              <a:t> </a:t>
            </a:r>
            <a:r>
              <a:rPr lang="en-US" sz="1800" b="1" dirty="0" err="1">
                <a:solidFill>
                  <a:srgbClr val="17375E"/>
                </a:solidFill>
              </a:rPr>
              <a:t>organisasi</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perubahan</a:t>
            </a:r>
            <a:r>
              <a:rPr lang="en-US" sz="1800" b="1" dirty="0">
                <a:solidFill>
                  <a:srgbClr val="17375E"/>
                </a:solidFill>
              </a:rPr>
              <a:t> </a:t>
            </a:r>
            <a:r>
              <a:rPr lang="en-US" sz="1800" b="1" dirty="0" err="1">
                <a:solidFill>
                  <a:srgbClr val="17375E"/>
                </a:solidFill>
              </a:rPr>
              <a:t>perubahan</a:t>
            </a:r>
            <a:r>
              <a:rPr lang="en-US" sz="1800" b="1" dirty="0">
                <a:solidFill>
                  <a:srgbClr val="17375E"/>
                </a:solidFill>
              </a:rPr>
              <a:t> </a:t>
            </a:r>
            <a:r>
              <a:rPr lang="en-US" sz="1800" b="1" dirty="0" err="1">
                <a:solidFill>
                  <a:srgbClr val="17375E"/>
                </a:solidFill>
              </a:rPr>
              <a:t>ilmu</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teknologi</a:t>
            </a:r>
            <a:r>
              <a:rPr lang="en-US" sz="1800" b="1" dirty="0">
                <a:solidFill>
                  <a:srgbClr val="17375E"/>
                </a:solidFill>
              </a:rPr>
              <a:t> yang </a:t>
            </a:r>
            <a:r>
              <a:rPr lang="en-US" sz="1800" b="1" dirty="0" err="1">
                <a:solidFill>
                  <a:srgbClr val="17375E"/>
                </a:solidFill>
              </a:rPr>
              <a:t>berpengaruh</a:t>
            </a:r>
            <a:r>
              <a:rPr lang="en-US" sz="1800" b="1" dirty="0">
                <a:solidFill>
                  <a:srgbClr val="17375E"/>
                </a:solidFill>
              </a:rPr>
              <a:t> </a:t>
            </a:r>
            <a:r>
              <a:rPr lang="en-US" sz="1800" b="1" dirty="0" err="1">
                <a:solidFill>
                  <a:srgbClr val="17375E"/>
                </a:solidFill>
              </a:rPr>
              <a:t>terkait</a:t>
            </a:r>
            <a:r>
              <a:rPr lang="en-US" sz="1800" b="1" dirty="0">
                <a:solidFill>
                  <a:srgbClr val="17375E"/>
                </a:solidFill>
              </a:rPr>
              <a:t> </a:t>
            </a:r>
            <a:r>
              <a:rPr lang="en-US" sz="1800" b="1" dirty="0" err="1">
                <a:solidFill>
                  <a:srgbClr val="17375E"/>
                </a:solidFill>
              </a:rPr>
              <a:t>bisnis</a:t>
            </a:r>
            <a:r>
              <a:rPr lang="en-US" sz="1800" b="1" dirty="0">
                <a:solidFill>
                  <a:srgbClr val="17375E"/>
                </a:solidFill>
              </a:rPr>
              <a:t> </a:t>
            </a:r>
            <a:r>
              <a:rPr lang="en-US" sz="1800" b="1" dirty="0" err="1">
                <a:solidFill>
                  <a:srgbClr val="17375E"/>
                </a:solidFill>
              </a:rPr>
              <a:t>perusahan</a:t>
            </a:r>
            <a:r>
              <a:rPr lang="en-US" sz="1800" b="1" dirty="0">
                <a:solidFill>
                  <a:srgbClr val="17375E"/>
                </a:solidFill>
              </a:rPr>
              <a:t>.</a:t>
            </a:r>
          </a:p>
          <a:p>
            <a:pPr>
              <a:lnSpc>
                <a:spcPct val="120000"/>
              </a:lnSpc>
              <a:buFont typeface="Wingdings" panose="05000000000000000000" pitchFamily="2" charset="2"/>
              <a:buChar char="ü"/>
            </a:pPr>
            <a:r>
              <a:rPr lang="en-US" sz="1800" b="1" dirty="0" err="1">
                <a:solidFill>
                  <a:srgbClr val="17375E"/>
                </a:solidFill>
              </a:rPr>
              <a:t>Kinerja</a:t>
            </a:r>
            <a:r>
              <a:rPr lang="en-US" sz="1800" b="1" dirty="0">
                <a:solidFill>
                  <a:srgbClr val="17375E"/>
                </a:solidFill>
              </a:rPr>
              <a:t> </a:t>
            </a:r>
            <a:r>
              <a:rPr lang="en-US" sz="1800" b="1" dirty="0" err="1">
                <a:solidFill>
                  <a:srgbClr val="17375E"/>
                </a:solidFill>
              </a:rPr>
              <a:t>Organisasi</a:t>
            </a:r>
            <a:r>
              <a:rPr lang="en-US" sz="1800" b="1" dirty="0">
                <a:solidFill>
                  <a:srgbClr val="17375E"/>
                </a:solidFill>
              </a:rPr>
              <a:t> : </a:t>
            </a:r>
          </a:p>
          <a:p>
            <a:pPr marL="0" indent="0">
              <a:lnSpc>
                <a:spcPct val="120000"/>
              </a:lnSpc>
              <a:buNone/>
            </a:pPr>
            <a:r>
              <a:rPr lang="en-US" sz="1800" b="1" dirty="0" err="1">
                <a:solidFill>
                  <a:srgbClr val="17375E"/>
                </a:solidFill>
              </a:rPr>
              <a:t>Apakah</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 </a:t>
            </a:r>
            <a:r>
              <a:rPr lang="en-US" sz="1800" b="1" dirty="0" err="1">
                <a:solidFill>
                  <a:srgbClr val="17375E"/>
                </a:solidFill>
              </a:rPr>
              <a:t>dalam</a:t>
            </a:r>
            <a:r>
              <a:rPr lang="en-US" sz="1800" b="1" dirty="0">
                <a:solidFill>
                  <a:srgbClr val="17375E"/>
                </a:solidFill>
              </a:rPr>
              <a:t> </a:t>
            </a:r>
            <a:r>
              <a:rPr lang="en-US" sz="1800" b="1" dirty="0" err="1">
                <a:solidFill>
                  <a:srgbClr val="17375E"/>
                </a:solidFill>
              </a:rPr>
              <a:t>kondisi</a:t>
            </a:r>
            <a:r>
              <a:rPr lang="en-US" sz="1800" b="1" dirty="0">
                <a:solidFill>
                  <a:srgbClr val="17375E"/>
                </a:solidFill>
              </a:rPr>
              <a:t> </a:t>
            </a:r>
            <a:r>
              <a:rPr lang="en-US" sz="1800" b="1" dirty="0" err="1">
                <a:solidFill>
                  <a:srgbClr val="17375E"/>
                </a:solidFill>
              </a:rPr>
              <a:t>bertumbuh</a:t>
            </a:r>
            <a:r>
              <a:rPr lang="en-US" sz="1800" b="1" dirty="0">
                <a:solidFill>
                  <a:srgbClr val="17375E"/>
                </a:solidFill>
              </a:rPr>
              <a:t> </a:t>
            </a:r>
            <a:r>
              <a:rPr lang="en-US" sz="1800" b="1" dirty="0" err="1">
                <a:solidFill>
                  <a:srgbClr val="17375E"/>
                </a:solidFill>
              </a:rPr>
              <a:t>atau</a:t>
            </a:r>
            <a:r>
              <a:rPr lang="en-US" sz="1800" b="1" dirty="0">
                <a:solidFill>
                  <a:srgbClr val="17375E"/>
                </a:solidFill>
              </a:rPr>
              <a:t> </a:t>
            </a:r>
            <a:r>
              <a:rPr lang="en-US" sz="1800" b="1" dirty="0" err="1">
                <a:solidFill>
                  <a:srgbClr val="17375E"/>
                </a:solidFill>
              </a:rPr>
              <a:t>mengalami</a:t>
            </a:r>
            <a:r>
              <a:rPr lang="en-US" sz="1800" b="1" dirty="0">
                <a:solidFill>
                  <a:srgbClr val="17375E"/>
                </a:solidFill>
              </a:rPr>
              <a:t> </a:t>
            </a:r>
            <a:r>
              <a:rPr lang="en-US" sz="1800" b="1" dirty="0" err="1">
                <a:solidFill>
                  <a:srgbClr val="17375E"/>
                </a:solidFill>
              </a:rPr>
              <a:t>penurunan</a:t>
            </a:r>
            <a:r>
              <a:rPr lang="en-US" sz="1800" b="1" dirty="0">
                <a:solidFill>
                  <a:srgbClr val="17375E"/>
                </a:solidFill>
              </a:rPr>
              <a:t>, </a:t>
            </a:r>
            <a:r>
              <a:rPr lang="en-US" sz="1800" b="1" dirty="0" err="1">
                <a:solidFill>
                  <a:srgbClr val="17375E"/>
                </a:solidFill>
              </a:rPr>
              <a:t>bagaimana</a:t>
            </a:r>
            <a:r>
              <a:rPr lang="en-US" sz="1800" b="1" dirty="0">
                <a:solidFill>
                  <a:srgbClr val="17375E"/>
                </a:solidFill>
              </a:rPr>
              <a:t> </a:t>
            </a:r>
            <a:r>
              <a:rPr lang="en-US" sz="1800" b="1" dirty="0" err="1">
                <a:solidFill>
                  <a:srgbClr val="17375E"/>
                </a:solidFill>
              </a:rPr>
              <a:t>kinerja</a:t>
            </a:r>
            <a:r>
              <a:rPr lang="en-US" sz="1800" b="1" dirty="0">
                <a:solidFill>
                  <a:srgbClr val="17375E"/>
                </a:solidFill>
              </a:rPr>
              <a:t> </a:t>
            </a:r>
            <a:r>
              <a:rPr lang="en-US" sz="1800" b="1" dirty="0" err="1">
                <a:solidFill>
                  <a:srgbClr val="17375E"/>
                </a:solidFill>
              </a:rPr>
              <a:t>ini</a:t>
            </a:r>
            <a:r>
              <a:rPr lang="en-US" sz="1800" b="1" dirty="0">
                <a:solidFill>
                  <a:srgbClr val="17375E"/>
                </a:solidFill>
              </a:rPr>
              <a:t> </a:t>
            </a:r>
            <a:r>
              <a:rPr lang="en-US" sz="1800" b="1" dirty="0" err="1">
                <a:solidFill>
                  <a:srgbClr val="17375E"/>
                </a:solidFill>
              </a:rPr>
              <a:t>berpengaruh</a:t>
            </a:r>
            <a:r>
              <a:rPr lang="en-US" sz="1800" b="1" dirty="0">
                <a:solidFill>
                  <a:srgbClr val="17375E"/>
                </a:solidFill>
              </a:rPr>
              <a:t> </a:t>
            </a:r>
            <a:r>
              <a:rPr lang="en-US" sz="1800" b="1" dirty="0" err="1">
                <a:solidFill>
                  <a:srgbClr val="17375E"/>
                </a:solidFill>
              </a:rPr>
              <a:t>terhadap</a:t>
            </a:r>
            <a:r>
              <a:rPr lang="en-US" sz="1800" b="1" dirty="0">
                <a:solidFill>
                  <a:srgbClr val="17375E"/>
                </a:solidFill>
              </a:rPr>
              <a:t> </a:t>
            </a:r>
            <a:r>
              <a:rPr lang="en-US" sz="1800" b="1" dirty="0" err="1">
                <a:solidFill>
                  <a:srgbClr val="17375E"/>
                </a:solidFill>
              </a:rPr>
              <a:t>bisnis</a:t>
            </a:r>
            <a:r>
              <a:rPr lang="en-US" sz="1800" b="1" dirty="0">
                <a:solidFill>
                  <a:srgbClr val="17375E"/>
                </a:solidFill>
              </a:rPr>
              <a:t> </a:t>
            </a:r>
            <a:r>
              <a:rPr lang="en-US" sz="1800" b="1" dirty="0" err="1">
                <a:solidFill>
                  <a:srgbClr val="17375E"/>
                </a:solidFill>
              </a:rPr>
              <a:t>perusahaan</a:t>
            </a:r>
            <a:r>
              <a:rPr lang="en-US" sz="1800" b="1" dirty="0">
                <a:solidFill>
                  <a:srgbClr val="17375E"/>
                </a:solidFill>
              </a:rPr>
              <a:t>.</a:t>
            </a:r>
          </a:p>
          <a:p>
            <a:pPr>
              <a:buFont typeface="Wingdings" panose="05000000000000000000" pitchFamily="2" charset="2"/>
              <a:buChar char="ü"/>
            </a:pPr>
            <a:endParaRPr lang="en-US" sz="1800" b="1" dirty="0">
              <a:solidFill>
                <a:srgbClr val="17375E"/>
              </a:solidFill>
            </a:endParaRPr>
          </a:p>
        </p:txBody>
      </p:sp>
      <p:pic>
        <p:nvPicPr>
          <p:cNvPr id="6" name="Picture 5"/>
          <p:cNvPicPr>
            <a:picLocks noChangeAspect="1"/>
          </p:cNvPicPr>
          <p:nvPr/>
        </p:nvPicPr>
        <p:blipFill>
          <a:blip r:embed="rId2"/>
          <a:stretch>
            <a:fillRect/>
          </a:stretch>
        </p:blipFill>
        <p:spPr>
          <a:xfrm>
            <a:off x="5889042" y="2116183"/>
            <a:ext cx="2842297" cy="4235984"/>
          </a:xfrm>
          <a:prstGeom prst="rect">
            <a:avLst/>
          </a:prstGeom>
        </p:spPr>
      </p:pic>
      <p:sp>
        <p:nvSpPr>
          <p:cNvPr id="4" name="Rectangle: Rounded Corners 3"/>
          <p:cNvSpPr/>
          <p:nvPr/>
        </p:nvSpPr>
        <p:spPr>
          <a:xfrm>
            <a:off x="6121469" y="3874948"/>
            <a:ext cx="2429692" cy="683991"/>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F3F5E7F2-3F20-4905-A15D-B4D402377CA5}"/>
              </a:ext>
            </a:extLst>
          </p:cNvPr>
          <p:cNvSpPr>
            <a:spLocks noGrp="1"/>
          </p:cNvSpPr>
          <p:nvPr>
            <p:ph type="ftr" sz="quarter" idx="11"/>
          </p:nvPr>
        </p:nvSpPr>
        <p:spPr/>
        <p:txBody>
          <a:bodyPr/>
          <a:lstStyle/>
          <a:p>
            <a:r>
              <a:rPr lang="en-US"/>
              <a:t>Integrasi ISO 9001 &amp; ISO 14001 1/rev.01 (c)Copyright, Sentral Sistem. May 2019</a:t>
            </a:r>
          </a:p>
        </p:txBody>
      </p:sp>
      <p:sp>
        <p:nvSpPr>
          <p:cNvPr id="7" name="Slide Number Placeholder 6">
            <a:extLst>
              <a:ext uri="{FF2B5EF4-FFF2-40B4-BE49-F238E27FC236}">
                <a16:creationId xmlns:a16="http://schemas.microsoft.com/office/drawing/2014/main" id="{0A986362-25D6-4D7E-87AB-CCC134EBCBDD}"/>
              </a:ext>
            </a:extLst>
          </p:cNvPr>
          <p:cNvSpPr>
            <a:spLocks noGrp="1"/>
          </p:cNvSpPr>
          <p:nvPr>
            <p:ph type="sldNum" sz="quarter" idx="12"/>
          </p:nvPr>
        </p:nvSpPr>
        <p:spPr/>
        <p:txBody>
          <a:bodyPr/>
          <a:lstStyle/>
          <a:p>
            <a:fld id="{98FF0BF6-974F-4A38-B2C3-FBDB8BA2FD87}" type="slidenum">
              <a:rPr lang="en-US" smtClean="0"/>
              <a:pPr/>
              <a:t>15</a:t>
            </a:fld>
            <a:endParaRPr lang="en-US"/>
          </a:p>
        </p:txBody>
      </p:sp>
      <p:sp>
        <p:nvSpPr>
          <p:cNvPr id="9" name="Title 1">
            <a:extLst>
              <a:ext uri="{FF2B5EF4-FFF2-40B4-BE49-F238E27FC236}">
                <a16:creationId xmlns:a16="http://schemas.microsoft.com/office/drawing/2014/main" id="{6ECBEFA1-57E1-4208-897D-505B0FB8D15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7138628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7027" y="0"/>
            <a:ext cx="5936974" cy="6858000"/>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3055" y="587456"/>
            <a:ext cx="2883654" cy="798656"/>
          </a:xfrm>
        </p:spPr>
        <p:txBody>
          <a:bodyPr>
            <a:noAutofit/>
          </a:bodyPr>
          <a:lstStyle/>
          <a:p>
            <a:pPr algn="ctr"/>
            <a:r>
              <a:rPr lang="en-US" sz="3200" b="1" dirty="0" err="1"/>
              <a:t>Isu</a:t>
            </a:r>
            <a:r>
              <a:rPr lang="en-US" sz="3200" b="1" dirty="0"/>
              <a:t> </a:t>
            </a:r>
            <a:r>
              <a:rPr lang="en-US" sz="3200" b="1" dirty="0" err="1"/>
              <a:t>Eksternal</a:t>
            </a:r>
            <a:endParaRPr lang="en-US" sz="3200" b="1" dirty="0"/>
          </a:p>
        </p:txBody>
      </p:sp>
      <p:sp>
        <p:nvSpPr>
          <p:cNvPr id="3" name="Content Placeholder 2"/>
          <p:cNvSpPr>
            <a:spLocks noGrp="1"/>
          </p:cNvSpPr>
          <p:nvPr>
            <p:ph idx="1"/>
          </p:nvPr>
        </p:nvSpPr>
        <p:spPr>
          <a:xfrm>
            <a:off x="3422469" y="164434"/>
            <a:ext cx="5578235" cy="6377418"/>
          </a:xfrm>
        </p:spPr>
        <p:txBody>
          <a:bodyPr>
            <a:noAutofit/>
          </a:bodyPr>
          <a:lstStyle/>
          <a:p>
            <a:pPr marL="0" indent="0">
              <a:lnSpc>
                <a:spcPct val="120000"/>
              </a:lnSpc>
              <a:buNone/>
            </a:pPr>
            <a:r>
              <a:rPr lang="en-US" sz="1600" b="1" u="sng" dirty="0">
                <a:solidFill>
                  <a:srgbClr val="FF0066"/>
                </a:solidFill>
              </a:rPr>
              <a:t>Input </a:t>
            </a:r>
            <a:r>
              <a:rPr lang="en-US" sz="1600" b="1" u="sng" dirty="0" err="1">
                <a:solidFill>
                  <a:srgbClr val="FF0066"/>
                </a:solidFill>
              </a:rPr>
              <a:t>Eksternal</a:t>
            </a:r>
            <a:r>
              <a:rPr lang="en-US" sz="1600" b="1" u="sng" dirty="0">
                <a:solidFill>
                  <a:srgbClr val="FF0066"/>
                </a:solidFill>
              </a:rPr>
              <a:t> </a:t>
            </a:r>
            <a:r>
              <a:rPr lang="en-US" sz="1600" b="1" u="sng" dirty="0" err="1">
                <a:solidFill>
                  <a:srgbClr val="FF0066"/>
                </a:solidFill>
              </a:rPr>
              <a:t>Meliputi</a:t>
            </a:r>
            <a:r>
              <a:rPr lang="en-US" sz="1600" b="1" u="sng"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Hukum</a:t>
            </a:r>
            <a:r>
              <a:rPr lang="en-US" sz="1600" b="1" dirty="0">
                <a:solidFill>
                  <a:srgbClr val="FF0066"/>
                </a:solidFill>
              </a:rPr>
              <a:t> : </a:t>
            </a:r>
          </a:p>
          <a:p>
            <a:pPr marL="0" indent="0">
              <a:lnSpc>
                <a:spcPct val="120000"/>
              </a:lnSpc>
              <a:buNone/>
            </a:pPr>
            <a:r>
              <a:rPr lang="en-US" sz="1600" b="1" dirty="0" err="1">
                <a:solidFill>
                  <a:srgbClr val="FF0066"/>
                </a:solidFill>
              </a:rPr>
              <a:t>Apakah</a:t>
            </a:r>
            <a:r>
              <a:rPr lang="en-US" sz="1600" b="1" dirty="0">
                <a:solidFill>
                  <a:srgbClr val="FF0066"/>
                </a:solidFill>
              </a:rPr>
              <a:t> </a:t>
            </a:r>
            <a:r>
              <a:rPr lang="en-US" sz="1600" b="1" dirty="0" err="1">
                <a:solidFill>
                  <a:srgbClr val="FF0066"/>
                </a:solidFill>
              </a:rPr>
              <a:t>terdapat</a:t>
            </a:r>
            <a:r>
              <a:rPr lang="en-US" sz="1600" b="1" dirty="0">
                <a:solidFill>
                  <a:srgbClr val="FF0066"/>
                </a:solidFill>
              </a:rPr>
              <a:t> </a:t>
            </a:r>
            <a:r>
              <a:rPr lang="en-US" sz="1600" b="1" dirty="0" err="1">
                <a:solidFill>
                  <a:srgbClr val="FF0066"/>
                </a:solidFill>
              </a:rPr>
              <a:t>peraturan</a:t>
            </a:r>
            <a:r>
              <a:rPr lang="en-US" sz="1600" b="1" dirty="0">
                <a:solidFill>
                  <a:srgbClr val="FF0066"/>
                </a:solidFill>
              </a:rPr>
              <a:t> </a:t>
            </a:r>
            <a:r>
              <a:rPr lang="en-US" sz="1600" b="1" dirty="0" err="1">
                <a:solidFill>
                  <a:srgbClr val="FF0066"/>
                </a:solidFill>
              </a:rPr>
              <a:t>perundangan</a:t>
            </a:r>
            <a:r>
              <a:rPr lang="en-US" sz="1600" b="1" dirty="0">
                <a:solidFill>
                  <a:srgbClr val="FF0066"/>
                </a:solidFill>
              </a:rPr>
              <a:t> </a:t>
            </a:r>
            <a:r>
              <a:rPr lang="en-US" sz="1600" b="1" dirty="0" err="1">
                <a:solidFill>
                  <a:srgbClr val="FF0066"/>
                </a:solidFill>
              </a:rPr>
              <a:t>terkait</a:t>
            </a:r>
            <a:r>
              <a:rPr lang="en-US" sz="1600" b="1" dirty="0">
                <a:solidFill>
                  <a:srgbClr val="FF0066"/>
                </a:solidFill>
              </a:rPr>
              <a:t> </a:t>
            </a:r>
            <a:r>
              <a:rPr lang="en-US" sz="1600" b="1" dirty="0" err="1">
                <a:solidFill>
                  <a:srgbClr val="FF0066"/>
                </a:solidFill>
              </a:rPr>
              <a:t>dengan</a:t>
            </a:r>
            <a:r>
              <a:rPr lang="en-US" sz="1600" b="1" dirty="0">
                <a:solidFill>
                  <a:srgbClr val="FF0066"/>
                </a:solidFill>
              </a:rPr>
              <a:t> </a:t>
            </a:r>
            <a:r>
              <a:rPr lang="en-US" sz="1600" b="1" dirty="0" err="1">
                <a:solidFill>
                  <a:srgbClr val="FF0066"/>
                </a:solidFill>
              </a:rPr>
              <a:t>bisnis</a:t>
            </a:r>
            <a:r>
              <a:rPr lang="en-US" sz="1600" b="1" dirty="0">
                <a:solidFill>
                  <a:srgbClr val="FF0066"/>
                </a:solidFill>
              </a:rPr>
              <a:t> </a:t>
            </a:r>
            <a:r>
              <a:rPr lang="en-US" sz="1600" b="1" dirty="0" err="1">
                <a:solidFill>
                  <a:srgbClr val="FF0066"/>
                </a:solidFill>
              </a:rPr>
              <a:t>perusahaan</a:t>
            </a:r>
            <a:r>
              <a:rPr lang="en-US" sz="1600" b="1" dirty="0">
                <a:solidFill>
                  <a:srgbClr val="FF0066"/>
                </a:solidFill>
              </a:rPr>
              <a:t> yang </a:t>
            </a:r>
            <a:r>
              <a:rPr lang="en-US" sz="1600" b="1" dirty="0" err="1">
                <a:solidFill>
                  <a:srgbClr val="FF0066"/>
                </a:solidFill>
              </a:rPr>
              <a:t>perlu</a:t>
            </a:r>
            <a:r>
              <a:rPr lang="en-US" sz="1600" b="1" dirty="0">
                <a:solidFill>
                  <a:srgbClr val="FF0066"/>
                </a:solidFill>
              </a:rPr>
              <a:t> </a:t>
            </a:r>
            <a:r>
              <a:rPr lang="en-US" sz="1600" b="1" dirty="0" err="1">
                <a:solidFill>
                  <a:srgbClr val="FF0066"/>
                </a:solidFill>
              </a:rPr>
              <a:t>dipertimbangkan</a:t>
            </a:r>
            <a:r>
              <a:rPr lang="en-US" sz="1600" b="1" dirty="0">
                <a:solidFill>
                  <a:srgbClr val="FF0066"/>
                </a:solidFill>
              </a:rPr>
              <a:t>?</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Teknologi</a:t>
            </a:r>
            <a:r>
              <a:rPr lang="en-US" sz="1600" b="1" dirty="0">
                <a:solidFill>
                  <a:srgbClr val="FF0066"/>
                </a:solidFill>
              </a:rPr>
              <a:t> : </a:t>
            </a:r>
          </a:p>
          <a:p>
            <a:pPr marL="0" indent="0">
              <a:lnSpc>
                <a:spcPct val="120000"/>
              </a:lnSpc>
              <a:buNone/>
            </a:pPr>
            <a:r>
              <a:rPr lang="en-US" sz="1600" b="1" dirty="0" err="1">
                <a:solidFill>
                  <a:srgbClr val="FF0066"/>
                </a:solidFill>
              </a:rPr>
              <a:t>Apakah</a:t>
            </a:r>
            <a:r>
              <a:rPr lang="en-US" sz="1600" b="1" dirty="0">
                <a:solidFill>
                  <a:srgbClr val="FF0066"/>
                </a:solidFill>
              </a:rPr>
              <a:t> </a:t>
            </a:r>
            <a:r>
              <a:rPr lang="en-US" sz="1600" b="1" dirty="0" err="1">
                <a:solidFill>
                  <a:srgbClr val="FF0066"/>
                </a:solidFill>
              </a:rPr>
              <a:t>terdapat</a:t>
            </a:r>
            <a:r>
              <a:rPr lang="en-US" sz="1600" b="1" dirty="0">
                <a:solidFill>
                  <a:srgbClr val="FF0066"/>
                </a:solidFill>
              </a:rPr>
              <a:t> </a:t>
            </a:r>
            <a:r>
              <a:rPr lang="en-US" sz="1600" b="1" dirty="0" err="1">
                <a:solidFill>
                  <a:srgbClr val="FF0066"/>
                </a:solidFill>
              </a:rPr>
              <a:t>teknologi</a:t>
            </a:r>
            <a:r>
              <a:rPr lang="en-US" sz="1600" b="1" dirty="0">
                <a:solidFill>
                  <a:srgbClr val="FF0066"/>
                </a:solidFill>
              </a:rPr>
              <a:t> yang </a:t>
            </a:r>
            <a:r>
              <a:rPr lang="en-US" sz="1600" b="1" dirty="0" err="1">
                <a:solidFill>
                  <a:srgbClr val="FF0066"/>
                </a:solidFill>
              </a:rPr>
              <a:t>baru</a:t>
            </a:r>
            <a:endParaRPr lang="en-US" sz="1600" b="1" dirty="0">
              <a:solidFill>
                <a:srgbClr val="FF0066"/>
              </a:solidFill>
            </a:endParaRP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Kompetisi</a:t>
            </a:r>
            <a:r>
              <a:rPr lang="en-US" sz="1600" b="1" dirty="0">
                <a:solidFill>
                  <a:srgbClr val="FF0066"/>
                </a:solidFill>
              </a:rPr>
              <a:t> : </a:t>
            </a:r>
          </a:p>
          <a:p>
            <a:pPr marL="0" indent="0">
              <a:lnSpc>
                <a:spcPct val="120000"/>
              </a:lnSpc>
              <a:buNone/>
            </a:pPr>
            <a:r>
              <a:rPr lang="en-US" sz="1600" b="1" dirty="0" err="1">
                <a:solidFill>
                  <a:srgbClr val="FF0066"/>
                </a:solidFill>
              </a:rPr>
              <a:t>Bagaimana</a:t>
            </a:r>
            <a:r>
              <a:rPr lang="en-US" sz="1600" b="1" dirty="0">
                <a:solidFill>
                  <a:srgbClr val="FF0066"/>
                </a:solidFill>
              </a:rPr>
              <a:t> </a:t>
            </a:r>
            <a:r>
              <a:rPr lang="en-US" sz="1600" b="1" dirty="0" err="1">
                <a:solidFill>
                  <a:srgbClr val="FF0066"/>
                </a:solidFill>
              </a:rPr>
              <a:t>Kompetitor</a:t>
            </a:r>
            <a:r>
              <a:rPr lang="en-US" sz="1600" b="1" dirty="0">
                <a:solidFill>
                  <a:srgbClr val="FF0066"/>
                </a:solidFill>
              </a:rPr>
              <a:t> </a:t>
            </a:r>
            <a:r>
              <a:rPr lang="en-US" sz="1600" b="1" dirty="0" err="1">
                <a:solidFill>
                  <a:srgbClr val="FF0066"/>
                </a:solidFill>
              </a:rPr>
              <a:t>saat</a:t>
            </a:r>
            <a:r>
              <a:rPr lang="en-US" sz="1600" b="1" dirty="0">
                <a:solidFill>
                  <a:srgbClr val="FF0066"/>
                </a:solidFill>
              </a:rPr>
              <a:t> </a:t>
            </a:r>
            <a:r>
              <a:rPr lang="en-US" sz="1600" b="1" dirty="0" err="1">
                <a:solidFill>
                  <a:srgbClr val="FF0066"/>
                </a:solidFill>
              </a:rPr>
              <a:t>ini</a:t>
            </a:r>
            <a:r>
              <a:rPr lang="en-US" sz="1600" b="1"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Pasar</a:t>
            </a:r>
            <a:r>
              <a:rPr lang="en-US" sz="1600" b="1" dirty="0">
                <a:solidFill>
                  <a:srgbClr val="FF0066"/>
                </a:solidFill>
              </a:rPr>
              <a:t> : </a:t>
            </a:r>
          </a:p>
          <a:p>
            <a:pPr marL="0" indent="0">
              <a:lnSpc>
                <a:spcPct val="120000"/>
              </a:lnSpc>
              <a:buNone/>
            </a:pPr>
            <a:r>
              <a:rPr lang="en-US" sz="1600" b="1" dirty="0" err="1">
                <a:solidFill>
                  <a:srgbClr val="FF0066"/>
                </a:solidFill>
              </a:rPr>
              <a:t>Bagaimana</a:t>
            </a:r>
            <a:r>
              <a:rPr lang="en-US" sz="1600" b="1" dirty="0">
                <a:solidFill>
                  <a:srgbClr val="FF0066"/>
                </a:solidFill>
              </a:rPr>
              <a:t> </a:t>
            </a:r>
            <a:r>
              <a:rPr lang="en-US" sz="1600" b="1" dirty="0" err="1">
                <a:solidFill>
                  <a:srgbClr val="FF0066"/>
                </a:solidFill>
              </a:rPr>
              <a:t>kondisi</a:t>
            </a:r>
            <a:r>
              <a:rPr lang="en-US" sz="1600" b="1" dirty="0">
                <a:solidFill>
                  <a:srgbClr val="FF0066"/>
                </a:solidFill>
              </a:rPr>
              <a:t> </a:t>
            </a:r>
            <a:r>
              <a:rPr lang="en-US" sz="1600" b="1" dirty="0" err="1">
                <a:solidFill>
                  <a:srgbClr val="FF0066"/>
                </a:solidFill>
              </a:rPr>
              <a:t>pasar</a:t>
            </a:r>
            <a:r>
              <a:rPr lang="en-US" sz="1600" b="1" dirty="0">
                <a:solidFill>
                  <a:srgbClr val="FF0066"/>
                </a:solidFill>
              </a:rPr>
              <a:t> </a:t>
            </a:r>
            <a:r>
              <a:rPr lang="en-US" sz="1600" b="1" dirty="0" err="1">
                <a:solidFill>
                  <a:srgbClr val="FF0066"/>
                </a:solidFill>
              </a:rPr>
              <a:t>saat</a:t>
            </a:r>
            <a:r>
              <a:rPr lang="en-US" sz="1600" b="1" dirty="0">
                <a:solidFill>
                  <a:srgbClr val="FF0066"/>
                </a:solidFill>
              </a:rPr>
              <a:t> </a:t>
            </a:r>
            <a:r>
              <a:rPr lang="en-US" sz="1600" b="1" dirty="0" err="1">
                <a:solidFill>
                  <a:srgbClr val="FF0066"/>
                </a:solidFill>
              </a:rPr>
              <a:t>ini</a:t>
            </a:r>
            <a:r>
              <a:rPr lang="en-US" sz="1600" b="1" dirty="0">
                <a:solidFill>
                  <a:srgbClr val="FF0066"/>
                </a:solidFill>
              </a:rPr>
              <a:t>? </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Budaya</a:t>
            </a:r>
            <a:r>
              <a:rPr lang="en-US" sz="1600" b="1" dirty="0">
                <a:solidFill>
                  <a:srgbClr val="FF0066"/>
                </a:solidFill>
              </a:rPr>
              <a:t> : </a:t>
            </a:r>
          </a:p>
          <a:p>
            <a:pPr marL="0" indent="0">
              <a:lnSpc>
                <a:spcPct val="120000"/>
              </a:lnSpc>
              <a:buNone/>
            </a:pPr>
            <a:r>
              <a:rPr lang="en-US" sz="1600" b="1" dirty="0" err="1">
                <a:solidFill>
                  <a:srgbClr val="FF0066"/>
                </a:solidFill>
              </a:rPr>
              <a:t>Migrasi</a:t>
            </a:r>
            <a:r>
              <a:rPr lang="en-US" sz="1600" b="1" dirty="0">
                <a:solidFill>
                  <a:srgbClr val="FF0066"/>
                </a:solidFill>
              </a:rPr>
              <a:t>, </a:t>
            </a:r>
            <a:r>
              <a:rPr lang="en-US" sz="1600" b="1" dirty="0" err="1">
                <a:solidFill>
                  <a:srgbClr val="FF0066"/>
                </a:solidFill>
              </a:rPr>
              <a:t>Keragaman</a:t>
            </a:r>
            <a:r>
              <a:rPr lang="en-US" sz="1600" b="1" dirty="0">
                <a:solidFill>
                  <a:srgbClr val="FF0066"/>
                </a:solidFill>
              </a:rPr>
              <a:t>?</a:t>
            </a: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Sosial</a:t>
            </a:r>
            <a:r>
              <a:rPr lang="en-US" sz="1600" b="1" dirty="0">
                <a:solidFill>
                  <a:srgbClr val="FF0066"/>
                </a:solidFill>
              </a:rPr>
              <a:t> : </a:t>
            </a:r>
          </a:p>
          <a:p>
            <a:pPr marL="0" indent="0">
              <a:lnSpc>
                <a:spcPct val="120000"/>
              </a:lnSpc>
              <a:buNone/>
            </a:pPr>
            <a:r>
              <a:rPr lang="en-US" sz="1600" b="1" dirty="0" err="1">
                <a:solidFill>
                  <a:srgbClr val="FF0066"/>
                </a:solidFill>
              </a:rPr>
              <a:t>Standar</a:t>
            </a:r>
            <a:r>
              <a:rPr lang="en-US" sz="1600" b="1" dirty="0">
                <a:solidFill>
                  <a:srgbClr val="FF0066"/>
                </a:solidFill>
              </a:rPr>
              <a:t> </a:t>
            </a:r>
            <a:r>
              <a:rPr lang="en-US" sz="1600" b="1" dirty="0" err="1">
                <a:solidFill>
                  <a:srgbClr val="FF0066"/>
                </a:solidFill>
              </a:rPr>
              <a:t>usia</a:t>
            </a:r>
            <a:r>
              <a:rPr lang="en-US" sz="1600" b="1" dirty="0">
                <a:solidFill>
                  <a:srgbClr val="FF0066"/>
                </a:solidFill>
              </a:rPr>
              <a:t> </a:t>
            </a:r>
            <a:r>
              <a:rPr lang="en-US" sz="1600" b="1" dirty="0" err="1">
                <a:solidFill>
                  <a:srgbClr val="FF0066"/>
                </a:solidFill>
              </a:rPr>
              <a:t>pensiun</a:t>
            </a:r>
            <a:endParaRPr lang="en-US" sz="1600" b="1" dirty="0">
              <a:solidFill>
                <a:srgbClr val="FF0066"/>
              </a:solidFill>
            </a:endParaRPr>
          </a:p>
          <a:p>
            <a:pPr>
              <a:lnSpc>
                <a:spcPct val="120000"/>
              </a:lnSpc>
              <a:buFont typeface="Wingdings" panose="05000000000000000000" pitchFamily="2" charset="2"/>
              <a:buChar char="ü"/>
            </a:pPr>
            <a:r>
              <a:rPr lang="en-US" sz="1600" b="1" dirty="0">
                <a:solidFill>
                  <a:srgbClr val="FF0066"/>
                </a:solidFill>
              </a:rPr>
              <a:t> </a:t>
            </a:r>
            <a:r>
              <a:rPr lang="en-US" sz="1600" b="1" dirty="0" err="1">
                <a:solidFill>
                  <a:srgbClr val="FF0066"/>
                </a:solidFill>
              </a:rPr>
              <a:t>Lingkungan</a:t>
            </a:r>
            <a:r>
              <a:rPr lang="en-US" sz="1600" b="1" dirty="0">
                <a:solidFill>
                  <a:srgbClr val="FF0066"/>
                </a:solidFill>
              </a:rPr>
              <a:t> </a:t>
            </a:r>
            <a:r>
              <a:rPr lang="en-US" sz="1600" b="1" dirty="0" err="1">
                <a:solidFill>
                  <a:srgbClr val="FF0066"/>
                </a:solidFill>
              </a:rPr>
              <a:t>Ekonomi</a:t>
            </a:r>
            <a:r>
              <a:rPr lang="en-US" sz="1600" b="1" dirty="0">
                <a:solidFill>
                  <a:srgbClr val="FF0066"/>
                </a:solidFill>
              </a:rPr>
              <a:t> </a:t>
            </a:r>
            <a:r>
              <a:rPr lang="en-US" sz="1600" b="1" dirty="0" err="1">
                <a:solidFill>
                  <a:srgbClr val="FF0066"/>
                </a:solidFill>
              </a:rPr>
              <a:t>baik</a:t>
            </a:r>
            <a:r>
              <a:rPr lang="en-US" sz="1600" b="1" dirty="0">
                <a:solidFill>
                  <a:srgbClr val="FF0066"/>
                </a:solidFill>
              </a:rPr>
              <a:t> </a:t>
            </a:r>
            <a:r>
              <a:rPr lang="en-US" sz="1600" b="1" dirty="0" err="1">
                <a:solidFill>
                  <a:srgbClr val="FF0066"/>
                </a:solidFill>
              </a:rPr>
              <a:t>internasional</a:t>
            </a:r>
            <a:r>
              <a:rPr lang="en-US" sz="1600" b="1" dirty="0">
                <a:solidFill>
                  <a:srgbClr val="FF0066"/>
                </a:solidFill>
              </a:rPr>
              <a:t>, </a:t>
            </a:r>
            <a:r>
              <a:rPr lang="en-US" sz="1600" b="1" dirty="0" err="1">
                <a:solidFill>
                  <a:srgbClr val="FF0066"/>
                </a:solidFill>
              </a:rPr>
              <a:t>nasional</a:t>
            </a:r>
            <a:r>
              <a:rPr lang="en-US" sz="1600" b="1" dirty="0">
                <a:solidFill>
                  <a:srgbClr val="FF0066"/>
                </a:solidFill>
              </a:rPr>
              <a:t>, regional or </a:t>
            </a:r>
            <a:r>
              <a:rPr lang="en-US" sz="1600" b="1" dirty="0" err="1">
                <a:solidFill>
                  <a:srgbClr val="FF0066"/>
                </a:solidFill>
              </a:rPr>
              <a:t>lokal</a:t>
            </a:r>
            <a:r>
              <a:rPr lang="en-US" sz="1600" b="1" dirty="0">
                <a:solidFill>
                  <a:srgbClr val="FF0066"/>
                </a:solidFill>
              </a:rPr>
              <a:t> : </a:t>
            </a:r>
            <a:r>
              <a:rPr lang="en-US" sz="1600" b="1" dirty="0" err="1">
                <a:solidFill>
                  <a:srgbClr val="FF0066"/>
                </a:solidFill>
              </a:rPr>
              <a:t>Situasi</a:t>
            </a:r>
            <a:r>
              <a:rPr lang="en-US" sz="1600" b="1" dirty="0">
                <a:solidFill>
                  <a:srgbClr val="FF0066"/>
                </a:solidFill>
              </a:rPr>
              <a:t> </a:t>
            </a:r>
            <a:r>
              <a:rPr lang="en-US" sz="1600" b="1" dirty="0" err="1">
                <a:solidFill>
                  <a:srgbClr val="FF0066"/>
                </a:solidFill>
              </a:rPr>
              <a:t>politik</a:t>
            </a:r>
            <a:r>
              <a:rPr lang="en-US" sz="1600" b="1" dirty="0">
                <a:solidFill>
                  <a:srgbClr val="FF0066"/>
                </a:solidFill>
              </a:rPr>
              <a:t>, </a:t>
            </a:r>
            <a:r>
              <a:rPr lang="en-US" sz="1600" b="1" dirty="0" err="1">
                <a:solidFill>
                  <a:srgbClr val="FF0066"/>
                </a:solidFill>
              </a:rPr>
              <a:t>perubahan</a:t>
            </a:r>
            <a:r>
              <a:rPr lang="en-US" sz="1600" b="1" dirty="0">
                <a:solidFill>
                  <a:srgbClr val="FF0066"/>
                </a:solidFill>
              </a:rPr>
              <a:t> </a:t>
            </a:r>
            <a:r>
              <a:rPr lang="en-US" sz="1600" b="1" dirty="0" err="1">
                <a:solidFill>
                  <a:srgbClr val="FF0066"/>
                </a:solidFill>
              </a:rPr>
              <a:t>pemerintah</a:t>
            </a:r>
            <a:r>
              <a:rPr lang="en-US" sz="1600" b="1" dirty="0">
                <a:solidFill>
                  <a:srgbClr val="FF0066"/>
                </a:solidFill>
              </a:rPr>
              <a:t>, </a:t>
            </a:r>
            <a:r>
              <a:rPr lang="en-US" sz="1600" b="1" dirty="0" err="1">
                <a:solidFill>
                  <a:srgbClr val="FF0066"/>
                </a:solidFill>
              </a:rPr>
              <a:t>pertumbuhan</a:t>
            </a:r>
            <a:r>
              <a:rPr lang="en-US" sz="1600" b="1" dirty="0">
                <a:solidFill>
                  <a:srgbClr val="FF0066"/>
                </a:solidFill>
              </a:rPr>
              <a:t> </a:t>
            </a:r>
            <a:r>
              <a:rPr lang="en-US" sz="1600" b="1" dirty="0" err="1">
                <a:solidFill>
                  <a:srgbClr val="FF0066"/>
                </a:solidFill>
              </a:rPr>
              <a:t>ekonomi</a:t>
            </a:r>
            <a:endParaRPr lang="en-US" sz="1600" b="1" dirty="0">
              <a:solidFill>
                <a:srgbClr val="FF0066"/>
              </a:solidFill>
            </a:endParaRPr>
          </a:p>
          <a:p>
            <a:pPr>
              <a:buFont typeface="Wingdings" panose="05000000000000000000" pitchFamily="2" charset="2"/>
              <a:buChar char="ü"/>
            </a:pPr>
            <a:endParaRPr lang="en-US" sz="1600" b="1" dirty="0">
              <a:solidFill>
                <a:srgbClr val="FF0066"/>
              </a:solidFill>
            </a:endParaRPr>
          </a:p>
        </p:txBody>
      </p:sp>
      <p:pic>
        <p:nvPicPr>
          <p:cNvPr id="6" name="Picture 5"/>
          <p:cNvPicPr>
            <a:picLocks noChangeAspect="1"/>
          </p:cNvPicPr>
          <p:nvPr/>
        </p:nvPicPr>
        <p:blipFill>
          <a:blip r:embed="rId2"/>
          <a:stretch>
            <a:fillRect/>
          </a:stretch>
        </p:blipFill>
        <p:spPr>
          <a:xfrm>
            <a:off x="173055" y="1806839"/>
            <a:ext cx="2883654" cy="4297619"/>
          </a:xfrm>
          <a:prstGeom prst="rect">
            <a:avLst/>
          </a:prstGeom>
        </p:spPr>
      </p:pic>
      <p:sp>
        <p:nvSpPr>
          <p:cNvPr id="7" name="Rectangle: Rounded Corners 6"/>
          <p:cNvSpPr/>
          <p:nvPr/>
        </p:nvSpPr>
        <p:spPr>
          <a:xfrm>
            <a:off x="442918" y="4292798"/>
            <a:ext cx="2494247" cy="1716116"/>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A88A0F9-B0FF-4B4E-8C79-B71E14612679}"/>
              </a:ext>
            </a:extLst>
          </p:cNvPr>
          <p:cNvSpPr>
            <a:spLocks noGrp="1"/>
          </p:cNvSpPr>
          <p:nvPr>
            <p:ph type="ftr" sz="quarter" idx="11"/>
          </p:nvPr>
        </p:nvSpPr>
        <p:spPr/>
        <p:txBody>
          <a:bodyPr/>
          <a:lstStyle/>
          <a:p>
            <a:r>
              <a:rPr lang="en-US"/>
              <a:t>Integrasi ISO 9001 &amp; ISO 14001 1/rev.01 (c)Copyright, Sentral Sistem. May 2019</a:t>
            </a:r>
          </a:p>
        </p:txBody>
      </p:sp>
      <p:sp>
        <p:nvSpPr>
          <p:cNvPr id="8" name="Slide Number Placeholder 7">
            <a:extLst>
              <a:ext uri="{FF2B5EF4-FFF2-40B4-BE49-F238E27FC236}">
                <a16:creationId xmlns:a16="http://schemas.microsoft.com/office/drawing/2014/main" id="{49914063-1B03-4AB2-88AF-A25BF542EA7B}"/>
              </a:ext>
            </a:extLst>
          </p:cNvPr>
          <p:cNvSpPr>
            <a:spLocks noGrp="1"/>
          </p:cNvSpPr>
          <p:nvPr>
            <p:ph type="sldNum" sz="quarter" idx="12"/>
          </p:nvPr>
        </p:nvSpPr>
        <p:spPr/>
        <p:txBody>
          <a:bodyPr/>
          <a:lstStyle/>
          <a:p>
            <a:fld id="{98FF0BF6-974F-4A38-B2C3-FBDB8BA2FD87}" type="slidenum">
              <a:rPr lang="en-US" smtClean="0"/>
              <a:pPr/>
              <a:t>16</a:t>
            </a:fld>
            <a:endParaRPr lang="en-US"/>
          </a:p>
        </p:txBody>
      </p:sp>
      <p:sp>
        <p:nvSpPr>
          <p:cNvPr id="9" name="Title 1">
            <a:extLst>
              <a:ext uri="{FF2B5EF4-FFF2-40B4-BE49-F238E27FC236}">
                <a16:creationId xmlns:a16="http://schemas.microsoft.com/office/drawing/2014/main" id="{4CE22CB7-9BF8-41EC-9405-1586D3B7EAAC}"/>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0748135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96614" y="273711"/>
            <a:ext cx="8856984" cy="6027186"/>
            <a:chOff x="488504" y="260648"/>
            <a:chExt cx="8856984" cy="6027186"/>
          </a:xfrm>
        </p:grpSpPr>
        <p:pic>
          <p:nvPicPr>
            <p:cNvPr id="16" name="Picture 2" descr="Image result for stakeholders"/>
            <p:cNvPicPr>
              <a:picLocks noChangeAspect="1" noChangeArrowheads="1"/>
            </p:cNvPicPr>
            <p:nvPr/>
          </p:nvPicPr>
          <p:blipFill>
            <a:blip r:embed="rId2" cstate="print"/>
            <a:srcRect/>
            <a:stretch>
              <a:fillRect/>
            </a:stretch>
          </p:blipFill>
          <p:spPr bwMode="auto">
            <a:xfrm>
              <a:off x="1095348" y="1276448"/>
              <a:ext cx="7272808" cy="4724320"/>
            </a:xfrm>
            <a:prstGeom prst="rect">
              <a:avLst/>
            </a:prstGeom>
            <a:noFill/>
          </p:spPr>
        </p:pic>
        <p:sp>
          <p:nvSpPr>
            <p:cNvPr id="17" name="TextBox 16"/>
            <p:cNvSpPr txBox="1"/>
            <p:nvPr/>
          </p:nvSpPr>
          <p:spPr>
            <a:xfrm>
              <a:off x="6177136" y="5373216"/>
              <a:ext cx="3168352" cy="830997"/>
            </a:xfrm>
            <a:prstGeom prst="rect">
              <a:avLst/>
            </a:prstGeom>
            <a:solidFill>
              <a:schemeClr val="bg1"/>
            </a:solidFill>
          </p:spPr>
          <p:txBody>
            <a:bodyPr wrap="square" rtlCol="0">
              <a:spAutoFit/>
            </a:bodyPr>
            <a:lstStyle/>
            <a:p>
              <a:pPr algn="ctr"/>
              <a:r>
                <a:rPr lang="en-US" sz="1600" dirty="0" err="1"/>
                <a:t>Tidak</a:t>
              </a:r>
              <a:r>
                <a:rPr lang="en-US" sz="1600" dirty="0"/>
                <a:t> </a:t>
              </a:r>
              <a:r>
                <a:rPr lang="en-US" sz="1600" dirty="0" err="1"/>
                <a:t>rasis</a:t>
              </a:r>
              <a:r>
                <a:rPr lang="en-US" sz="1600" dirty="0"/>
                <a:t> </a:t>
              </a:r>
              <a:r>
                <a:rPr lang="en-US" sz="1600" dirty="0" err="1"/>
                <a:t>dan</a:t>
              </a:r>
              <a:r>
                <a:rPr lang="en-US" sz="1600" dirty="0"/>
                <a:t> </a:t>
              </a:r>
              <a:r>
                <a:rPr lang="en-US" sz="1600" dirty="0" err="1"/>
                <a:t>diskriminasi</a:t>
              </a:r>
              <a:r>
                <a:rPr lang="en-US" sz="1600" dirty="0"/>
                <a:t>, </a:t>
              </a:r>
              <a:r>
                <a:rPr lang="en-US" sz="1600" dirty="0" err="1"/>
                <a:t>peluang</a:t>
              </a:r>
              <a:r>
                <a:rPr lang="en-US" sz="1600" dirty="0"/>
                <a:t> yang </a:t>
              </a:r>
              <a:r>
                <a:rPr lang="en-US" sz="1600" dirty="0" err="1"/>
                <a:t>sama</a:t>
              </a:r>
              <a:r>
                <a:rPr lang="en-US" sz="1600" dirty="0"/>
                <a:t>, </a:t>
              </a:r>
              <a:r>
                <a:rPr lang="en-US" sz="1600" dirty="0" err="1"/>
                <a:t>mematuhi</a:t>
              </a:r>
              <a:r>
                <a:rPr lang="en-US" sz="1600" dirty="0"/>
                <a:t> </a:t>
              </a:r>
              <a:r>
                <a:rPr lang="en-US" sz="1600" dirty="0" err="1"/>
                <a:t>undang-undang</a:t>
              </a:r>
              <a:r>
                <a:rPr lang="en-US" sz="1600" dirty="0"/>
                <a:t> </a:t>
              </a:r>
              <a:r>
                <a:rPr lang="en-US" sz="1600" dirty="0" err="1"/>
                <a:t>tenaga</a:t>
              </a:r>
              <a:r>
                <a:rPr lang="en-US" sz="1600" dirty="0"/>
                <a:t> </a:t>
              </a:r>
              <a:r>
                <a:rPr lang="en-US" sz="1600" dirty="0" err="1"/>
                <a:t>kerja</a:t>
              </a:r>
              <a:endParaRPr lang="en-US" sz="1600" dirty="0"/>
            </a:p>
          </p:txBody>
        </p:sp>
        <p:sp>
          <p:nvSpPr>
            <p:cNvPr id="18" name="Rectangle 17"/>
            <p:cNvSpPr/>
            <p:nvPr/>
          </p:nvSpPr>
          <p:spPr>
            <a:xfrm>
              <a:off x="488504" y="5445224"/>
              <a:ext cx="3008784" cy="830997"/>
            </a:xfrm>
            <a:prstGeom prst="rect">
              <a:avLst/>
            </a:prstGeom>
          </p:spPr>
          <p:txBody>
            <a:bodyPr wrap="square">
              <a:spAutoFit/>
            </a:bodyPr>
            <a:lstStyle/>
            <a:p>
              <a:pPr algn="ctr"/>
              <a:r>
                <a:rPr lang="en-US" sz="1600" dirty="0" err="1"/>
                <a:t>Keterlibatan</a:t>
              </a:r>
              <a:r>
                <a:rPr lang="en-US" sz="1600" dirty="0"/>
                <a:t> </a:t>
              </a:r>
              <a:r>
                <a:rPr lang="en-US" sz="1600" dirty="0" err="1"/>
                <a:t>dan</a:t>
              </a:r>
              <a:r>
                <a:rPr lang="en-US" sz="1600" dirty="0"/>
                <a:t> </a:t>
              </a:r>
              <a:r>
                <a:rPr lang="en-US" sz="1600" dirty="0" err="1"/>
                <a:t>kontribusi</a:t>
              </a:r>
              <a:r>
                <a:rPr lang="en-US" sz="1600" dirty="0"/>
                <a:t> </a:t>
              </a:r>
              <a:r>
                <a:rPr lang="en-US" sz="1600" dirty="0" err="1"/>
                <a:t>perusahaan</a:t>
              </a:r>
              <a:r>
                <a:rPr lang="en-US" sz="1600" dirty="0"/>
                <a:t> </a:t>
              </a:r>
              <a:r>
                <a:rPr lang="en-US" sz="1600" dirty="0" err="1"/>
                <a:t>kepada</a:t>
              </a:r>
              <a:r>
                <a:rPr lang="en-US" sz="1600" dirty="0"/>
                <a:t> </a:t>
              </a:r>
              <a:r>
                <a:rPr lang="en-US" sz="1600" dirty="0" err="1"/>
                <a:t>masyarakat</a:t>
              </a:r>
              <a:r>
                <a:rPr lang="en-US" sz="1600" dirty="0"/>
                <a:t>, </a:t>
              </a:r>
              <a:r>
                <a:rPr lang="en-US" sz="1600" dirty="0" err="1"/>
                <a:t>tidak</a:t>
              </a:r>
              <a:r>
                <a:rPr lang="en-US" sz="1600" dirty="0"/>
                <a:t> </a:t>
              </a:r>
              <a:r>
                <a:rPr lang="en-US" sz="1600" dirty="0" err="1"/>
                <a:t>mencemari</a:t>
              </a:r>
              <a:r>
                <a:rPr lang="en-US" sz="1600" dirty="0"/>
                <a:t>  </a:t>
              </a:r>
              <a:r>
                <a:rPr lang="en-US" sz="1600" dirty="0" err="1"/>
                <a:t>lingkungan</a:t>
              </a:r>
              <a:endParaRPr lang="en-US" sz="1600" dirty="0"/>
            </a:p>
          </p:txBody>
        </p:sp>
        <p:sp>
          <p:nvSpPr>
            <p:cNvPr id="19" name="Rectangle 18"/>
            <p:cNvSpPr/>
            <p:nvPr/>
          </p:nvSpPr>
          <p:spPr>
            <a:xfrm>
              <a:off x="704528" y="980728"/>
              <a:ext cx="3816424" cy="584775"/>
            </a:xfrm>
            <a:prstGeom prst="rect">
              <a:avLst/>
            </a:prstGeom>
            <a:solidFill>
              <a:schemeClr val="bg1"/>
            </a:solidFill>
          </p:spPr>
          <p:txBody>
            <a:bodyPr wrap="square">
              <a:spAutoFit/>
            </a:bodyPr>
            <a:lstStyle/>
            <a:p>
              <a:pPr algn="ctr"/>
              <a:r>
                <a:rPr lang="en-US" sz="1600" dirty="0" err="1"/>
                <a:t>Sumbangsih</a:t>
              </a:r>
              <a:r>
                <a:rPr lang="en-US" sz="1600" dirty="0"/>
                <a:t> </a:t>
              </a:r>
              <a:r>
                <a:rPr lang="en-US" sz="1600" dirty="0" err="1"/>
                <a:t>kepada</a:t>
              </a:r>
              <a:r>
                <a:rPr lang="en-US" sz="1600" dirty="0"/>
                <a:t> </a:t>
              </a:r>
              <a:r>
                <a:rPr lang="en-US" sz="1600" dirty="0" err="1"/>
                <a:t>pemerintah</a:t>
              </a:r>
              <a:r>
                <a:rPr lang="en-US" sz="1600" dirty="0"/>
                <a:t> </a:t>
              </a:r>
              <a:r>
                <a:rPr lang="en-US" sz="1600" dirty="0" err="1"/>
                <a:t>dan</a:t>
              </a:r>
              <a:r>
                <a:rPr lang="en-US" sz="1600" dirty="0"/>
                <a:t> </a:t>
              </a:r>
              <a:r>
                <a:rPr lang="en-US" sz="1600" dirty="0" err="1"/>
                <a:t>masyarakat</a:t>
              </a:r>
              <a:r>
                <a:rPr lang="en-US" sz="1600" dirty="0"/>
                <a:t>, </a:t>
              </a:r>
              <a:r>
                <a:rPr lang="en-US" sz="1600" dirty="0" err="1"/>
                <a:t>menjaga</a:t>
              </a:r>
              <a:r>
                <a:rPr lang="en-US" sz="1600" dirty="0"/>
                <a:t> </a:t>
              </a:r>
              <a:r>
                <a:rPr lang="en-US" sz="1600" dirty="0" err="1"/>
                <a:t>lingkungan</a:t>
              </a:r>
              <a:endParaRPr lang="en-US" sz="1600" dirty="0"/>
            </a:p>
          </p:txBody>
        </p:sp>
        <p:sp>
          <p:nvSpPr>
            <p:cNvPr id="20" name="Rectangle 19"/>
            <p:cNvSpPr/>
            <p:nvPr/>
          </p:nvSpPr>
          <p:spPr>
            <a:xfrm>
              <a:off x="6894881" y="1517603"/>
              <a:ext cx="1739672" cy="584775"/>
            </a:xfrm>
            <a:prstGeom prst="rect">
              <a:avLst/>
            </a:prstGeom>
          </p:spPr>
          <p:txBody>
            <a:bodyPr wrap="square">
              <a:spAutoFit/>
            </a:bodyPr>
            <a:lstStyle/>
            <a:p>
              <a:pPr algn="ctr"/>
              <a:r>
                <a:rPr lang="en-US" sz="1600" dirty="0" err="1"/>
                <a:t>Kerjasama</a:t>
              </a:r>
              <a:r>
                <a:rPr lang="en-US" sz="1600" dirty="0"/>
                <a:t> </a:t>
              </a:r>
              <a:r>
                <a:rPr lang="en-US" sz="1600" dirty="0" err="1"/>
                <a:t>Saling</a:t>
              </a:r>
              <a:r>
                <a:rPr lang="en-US" sz="1600" dirty="0"/>
                <a:t> </a:t>
              </a:r>
              <a:r>
                <a:rPr lang="en-US" sz="1600" dirty="0" err="1"/>
                <a:t>Menguntungkan</a:t>
              </a:r>
              <a:endParaRPr lang="en-US" sz="1600" dirty="0"/>
            </a:p>
          </p:txBody>
        </p:sp>
        <p:sp>
          <p:nvSpPr>
            <p:cNvPr id="21" name="Rectangle 20"/>
            <p:cNvSpPr/>
            <p:nvPr/>
          </p:nvSpPr>
          <p:spPr>
            <a:xfrm>
              <a:off x="7113240" y="4005064"/>
              <a:ext cx="1797159" cy="338554"/>
            </a:xfrm>
            <a:prstGeom prst="rect">
              <a:avLst/>
            </a:prstGeom>
          </p:spPr>
          <p:txBody>
            <a:bodyPr wrap="none">
              <a:spAutoFit/>
            </a:bodyPr>
            <a:lstStyle/>
            <a:p>
              <a:r>
                <a:rPr lang="en-US" sz="1600" dirty="0"/>
                <a:t>Profit, </a:t>
              </a:r>
              <a:r>
                <a:rPr lang="en-US" sz="1600" dirty="0" err="1"/>
                <a:t>Bisnis</a:t>
              </a:r>
              <a:r>
                <a:rPr lang="en-US" sz="1600" dirty="0"/>
                <a:t> </a:t>
              </a:r>
              <a:r>
                <a:rPr lang="en-US" sz="1600" dirty="0" err="1"/>
                <a:t>Aman</a:t>
              </a:r>
              <a:r>
                <a:rPr lang="en-US" sz="1600" dirty="0"/>
                <a:t> </a:t>
              </a:r>
            </a:p>
          </p:txBody>
        </p:sp>
        <p:sp>
          <p:nvSpPr>
            <p:cNvPr id="22" name="Rectangle 21"/>
            <p:cNvSpPr/>
            <p:nvPr/>
          </p:nvSpPr>
          <p:spPr>
            <a:xfrm>
              <a:off x="3296816" y="5949280"/>
              <a:ext cx="3008784" cy="338554"/>
            </a:xfrm>
            <a:prstGeom prst="rect">
              <a:avLst/>
            </a:prstGeom>
          </p:spPr>
          <p:txBody>
            <a:bodyPr wrap="square">
              <a:spAutoFit/>
            </a:bodyPr>
            <a:lstStyle/>
            <a:p>
              <a:pPr algn="ctr"/>
              <a:r>
                <a:rPr lang="en-US" sz="1600" dirty="0"/>
                <a:t>Exp : Support Customer Business  </a:t>
              </a:r>
            </a:p>
          </p:txBody>
        </p:sp>
        <p:sp>
          <p:nvSpPr>
            <p:cNvPr id="23" name="TextBox 22"/>
            <p:cNvSpPr txBox="1"/>
            <p:nvPr/>
          </p:nvSpPr>
          <p:spPr>
            <a:xfrm>
              <a:off x="893457" y="260648"/>
              <a:ext cx="7949549" cy="461665"/>
            </a:xfrm>
            <a:prstGeom prst="rect">
              <a:avLst/>
            </a:prstGeom>
            <a:noFill/>
          </p:spPr>
          <p:txBody>
            <a:bodyPr wrap="none" rtlCol="0">
              <a:spAutoFit/>
            </a:bodyPr>
            <a:lstStyle/>
            <a:p>
              <a:r>
                <a:rPr lang="en-US" sz="2400" b="1" u="sng" dirty="0"/>
                <a:t>SMML 4.2 </a:t>
              </a:r>
              <a:r>
                <a:rPr lang="en-US" sz="2400" b="1" u="sng" dirty="0" err="1"/>
                <a:t>Pihak-Pihak</a:t>
              </a:r>
              <a:r>
                <a:rPr lang="en-US" sz="2400" b="1" u="sng" dirty="0"/>
                <a:t> Yang </a:t>
              </a:r>
              <a:r>
                <a:rPr lang="en-US" sz="2400" b="1" u="sng" dirty="0" err="1"/>
                <a:t>Berkepentingan</a:t>
              </a:r>
              <a:r>
                <a:rPr lang="en-US" sz="2400" b="1" u="sng" dirty="0"/>
                <a:t> </a:t>
              </a:r>
              <a:r>
                <a:rPr lang="en-US" sz="2400" b="1" u="sng" dirty="0" err="1"/>
                <a:t>dan</a:t>
              </a:r>
              <a:r>
                <a:rPr lang="en-US" sz="2400" b="1" u="sng" dirty="0"/>
                <a:t> </a:t>
              </a:r>
              <a:r>
                <a:rPr lang="en-US" sz="2400" b="1" u="sng" dirty="0" err="1"/>
                <a:t>Harapannya</a:t>
              </a:r>
              <a:endParaRPr lang="en-US" sz="2400" b="1" u="sng" dirty="0"/>
            </a:p>
          </p:txBody>
        </p:sp>
        <p:sp>
          <p:nvSpPr>
            <p:cNvPr id="24" name="Rectangle 23"/>
            <p:cNvSpPr/>
            <p:nvPr/>
          </p:nvSpPr>
          <p:spPr>
            <a:xfrm>
              <a:off x="4376936" y="2492896"/>
              <a:ext cx="108012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022943" y="2682794"/>
              <a:ext cx="1636730" cy="400110"/>
            </a:xfrm>
            <a:prstGeom prst="rect">
              <a:avLst/>
            </a:prstGeom>
            <a:solidFill>
              <a:schemeClr val="bg1"/>
            </a:solidFill>
          </p:spPr>
          <p:txBody>
            <a:bodyPr wrap="none" rtlCol="0">
              <a:spAutoFit/>
            </a:bodyPr>
            <a:lstStyle/>
            <a:p>
              <a:r>
                <a:rPr lang="en-US" sz="2000" dirty="0"/>
                <a:t>PERUSAHAAN</a:t>
              </a:r>
            </a:p>
          </p:txBody>
        </p:sp>
      </p:grpSp>
      <p:sp>
        <p:nvSpPr>
          <p:cNvPr id="26" name="TextBox 25"/>
          <p:cNvSpPr txBox="1"/>
          <p:nvPr/>
        </p:nvSpPr>
        <p:spPr>
          <a:xfrm>
            <a:off x="6008912" y="4336869"/>
            <a:ext cx="1319351" cy="369332"/>
          </a:xfrm>
          <a:prstGeom prst="rect">
            <a:avLst/>
          </a:prstGeom>
          <a:noFill/>
        </p:spPr>
        <p:txBody>
          <a:bodyPr wrap="square" rtlCol="0">
            <a:spAutoFit/>
          </a:bodyPr>
          <a:lstStyle/>
          <a:p>
            <a:r>
              <a:rPr lang="en-US" dirty="0">
                <a:solidFill>
                  <a:srgbClr val="00B0F0"/>
                </a:solidFill>
                <a:latin typeface="Berlin Sans FB" pitchFamily="34" charset="0"/>
              </a:rPr>
              <a:t>Employees</a:t>
            </a:r>
          </a:p>
        </p:txBody>
      </p:sp>
      <p:sp>
        <p:nvSpPr>
          <p:cNvPr id="3" name="Footer Placeholder 2">
            <a:extLst>
              <a:ext uri="{FF2B5EF4-FFF2-40B4-BE49-F238E27FC236}">
                <a16:creationId xmlns:a16="http://schemas.microsoft.com/office/drawing/2014/main" id="{040BC6C2-CF98-4C08-8715-2C49F32E8A0D}"/>
              </a:ext>
            </a:extLst>
          </p:cNvPr>
          <p:cNvSpPr>
            <a:spLocks noGrp="1"/>
          </p:cNvSpPr>
          <p:nvPr>
            <p:ph type="ftr" sz="quarter" idx="11"/>
          </p:nvPr>
        </p:nvSpPr>
        <p:spPr/>
        <p:txBody>
          <a:bodyPr/>
          <a:lstStyle/>
          <a:p>
            <a:r>
              <a:rPr lang="en-US"/>
              <a:t>Integrasi ISO 9001 &amp; ISO 14001 1/rev.01 (c)Copyright, Sentral Sistem. May 2019</a:t>
            </a:r>
          </a:p>
        </p:txBody>
      </p:sp>
      <p:sp>
        <p:nvSpPr>
          <p:cNvPr id="4" name="Slide Number Placeholder 3">
            <a:extLst>
              <a:ext uri="{FF2B5EF4-FFF2-40B4-BE49-F238E27FC236}">
                <a16:creationId xmlns:a16="http://schemas.microsoft.com/office/drawing/2014/main" id="{96DA1561-598E-425C-826F-99409F341727}"/>
              </a:ext>
            </a:extLst>
          </p:cNvPr>
          <p:cNvSpPr>
            <a:spLocks noGrp="1"/>
          </p:cNvSpPr>
          <p:nvPr>
            <p:ph type="sldNum" sz="quarter" idx="12"/>
          </p:nvPr>
        </p:nvSpPr>
        <p:spPr/>
        <p:txBody>
          <a:bodyPr/>
          <a:lstStyle/>
          <a:p>
            <a:fld id="{98FF0BF6-974F-4A38-B2C3-FBDB8BA2FD87}" type="slidenum">
              <a:rPr lang="en-US" smtClean="0"/>
              <a:pPr/>
              <a:t>17</a:t>
            </a:fld>
            <a:endParaRPr lang="en-US"/>
          </a:p>
        </p:txBody>
      </p:sp>
      <p:sp>
        <p:nvSpPr>
          <p:cNvPr id="27" name="Title 1">
            <a:extLst>
              <a:ext uri="{FF2B5EF4-FFF2-40B4-BE49-F238E27FC236}">
                <a16:creationId xmlns:a16="http://schemas.microsoft.com/office/drawing/2014/main" id="{D73773E8-9485-44D3-83E7-33EBCE5302DC}"/>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1118324" y="3506477"/>
            <a:ext cx="7568476" cy="2062976"/>
          </a:xfrm>
        </p:spPr>
        <p:txBody>
          <a:bodyPr>
            <a:normAutofit fontScale="92500"/>
          </a:bodyPr>
          <a:lstStyle/>
          <a:p>
            <a:pPr marL="0" indent="0">
              <a:buNone/>
            </a:pPr>
            <a:r>
              <a:rPr lang="en-US" sz="2954" dirty="0" err="1"/>
              <a:t>Memahami</a:t>
            </a:r>
            <a:r>
              <a:rPr lang="en-US" sz="2954" dirty="0"/>
              <a:t> </a:t>
            </a:r>
            <a:r>
              <a:rPr lang="en-US" sz="2954" dirty="0" err="1"/>
              <a:t>konteks</a:t>
            </a:r>
            <a:r>
              <a:rPr lang="en-US" sz="2954" dirty="0"/>
              <a:t> </a:t>
            </a:r>
            <a:r>
              <a:rPr lang="en-US" sz="2954" dirty="0" err="1"/>
              <a:t>organisasi</a:t>
            </a:r>
            <a:r>
              <a:rPr lang="en-US" sz="2954" dirty="0"/>
              <a:t> </a:t>
            </a:r>
          </a:p>
          <a:p>
            <a:pPr lvl="1"/>
            <a:r>
              <a:rPr lang="en-US" sz="2585" dirty="0" err="1"/>
              <a:t>Mengidentifikasi</a:t>
            </a:r>
            <a:r>
              <a:rPr lang="en-US" sz="2585" dirty="0"/>
              <a:t> </a:t>
            </a:r>
            <a:r>
              <a:rPr lang="en-US" sz="2585" dirty="0" err="1"/>
              <a:t>Isu</a:t>
            </a:r>
            <a:r>
              <a:rPr lang="en-US" sz="2585" dirty="0"/>
              <a:t> SM-MK3L (Internal &amp; </a:t>
            </a:r>
            <a:r>
              <a:rPr lang="en-US" sz="2585" dirty="0" err="1"/>
              <a:t>Eksternal</a:t>
            </a:r>
            <a:r>
              <a:rPr lang="en-US" sz="2585" dirty="0"/>
              <a:t>)</a:t>
            </a:r>
          </a:p>
          <a:p>
            <a:pPr lvl="1"/>
            <a:r>
              <a:rPr lang="en-US" sz="2585" dirty="0" err="1"/>
              <a:t>Menetapkan</a:t>
            </a:r>
            <a:r>
              <a:rPr lang="en-US" sz="2585" dirty="0"/>
              <a:t> </a:t>
            </a:r>
            <a:r>
              <a:rPr lang="en-US" sz="2585" dirty="0" err="1"/>
              <a:t>Pihak</a:t>
            </a:r>
            <a:r>
              <a:rPr lang="en-US" sz="2585" dirty="0"/>
              <a:t> yang </a:t>
            </a:r>
            <a:r>
              <a:rPr lang="en-US" sz="2585" dirty="0" err="1"/>
              <a:t>berkepentingan</a:t>
            </a:r>
            <a:r>
              <a:rPr lang="en-US" sz="2585" dirty="0"/>
              <a:t> </a:t>
            </a:r>
            <a:r>
              <a:rPr lang="en-US" sz="2585" dirty="0" err="1"/>
              <a:t>serta</a:t>
            </a:r>
            <a:r>
              <a:rPr lang="en-US" sz="2585" dirty="0"/>
              <a:t> </a:t>
            </a:r>
            <a:r>
              <a:rPr lang="en-US" sz="2585" dirty="0" err="1"/>
              <a:t>kebutuhan</a:t>
            </a:r>
            <a:r>
              <a:rPr lang="en-US" sz="2585" dirty="0"/>
              <a:t> </a:t>
            </a:r>
            <a:r>
              <a:rPr lang="en-US" sz="2585" dirty="0" err="1"/>
              <a:t>dan</a:t>
            </a:r>
            <a:r>
              <a:rPr lang="en-US" sz="2585" dirty="0"/>
              <a:t> </a:t>
            </a:r>
            <a:r>
              <a:rPr lang="en-US" sz="2585" dirty="0" err="1"/>
              <a:t>harapannya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18</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7385037" y="5335705"/>
            <a:ext cx="1111248" cy="1111248"/>
          </a:xfrm>
          <a:prstGeom prst="rect">
            <a:avLst/>
          </a:prstGeom>
          <a:noFill/>
          <a:ln w="9525">
            <a:noFill/>
            <a:miter lim="800000"/>
            <a:headEnd/>
            <a:tailEnd/>
          </a:ln>
        </p:spPr>
      </p:pic>
      <p:sp>
        <p:nvSpPr>
          <p:cNvPr id="79878" name="Text Box 8"/>
          <p:cNvSpPr txBox="1">
            <a:spLocks noChangeArrowheads="1"/>
          </p:cNvSpPr>
          <p:nvPr/>
        </p:nvSpPr>
        <p:spPr bwMode="auto">
          <a:xfrm>
            <a:off x="7019406" y="6345090"/>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2" name="Picture 1">
            <a:extLst>
              <a:ext uri="{FF2B5EF4-FFF2-40B4-BE49-F238E27FC236}">
                <a16:creationId xmlns:a16="http://schemas.microsoft.com/office/drawing/2014/main" id="{F4EEB6CE-9D5A-422D-9D5D-944717396B98}"/>
              </a:ext>
            </a:extLst>
          </p:cNvPr>
          <p:cNvPicPr>
            <a:picLocks noChangeAspect="1"/>
          </p:cNvPicPr>
          <p:nvPr/>
        </p:nvPicPr>
        <p:blipFill>
          <a:blip r:embed="rId4"/>
          <a:stretch>
            <a:fillRect/>
          </a:stretch>
        </p:blipFill>
        <p:spPr>
          <a:xfrm>
            <a:off x="337719" y="7879"/>
            <a:ext cx="7326351" cy="3105150"/>
          </a:xfrm>
          <a:prstGeom prst="rect">
            <a:avLst/>
          </a:prstGeom>
        </p:spPr>
      </p:pic>
      <p:grpSp>
        <p:nvGrpSpPr>
          <p:cNvPr id="3" name="Group 2">
            <a:extLst>
              <a:ext uri="{FF2B5EF4-FFF2-40B4-BE49-F238E27FC236}">
                <a16:creationId xmlns:a16="http://schemas.microsoft.com/office/drawing/2014/main" id="{968EB7D8-68EB-4EE3-996D-A1824DFEEE95}"/>
              </a:ext>
            </a:extLst>
          </p:cNvPr>
          <p:cNvGrpSpPr/>
          <p:nvPr/>
        </p:nvGrpSpPr>
        <p:grpSpPr>
          <a:xfrm>
            <a:off x="7783551" y="265398"/>
            <a:ext cx="903249" cy="1599686"/>
            <a:chOff x="7783551" y="265398"/>
            <a:chExt cx="903249" cy="1599686"/>
          </a:xfrm>
        </p:grpSpPr>
        <p:sp>
          <p:nvSpPr>
            <p:cNvPr id="7" name="Rectangle: Rounded Corners 6">
              <a:extLst>
                <a:ext uri="{FF2B5EF4-FFF2-40B4-BE49-F238E27FC236}">
                  <a16:creationId xmlns:a16="http://schemas.microsoft.com/office/drawing/2014/main" id="{B11A7951-8607-4B52-B11A-B8F7CE706F79}"/>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7B3C33-3EF0-4D9D-8B5D-0BC91C94D212}"/>
                </a:ext>
              </a:extLst>
            </p:cNvPr>
            <p:cNvSpPr txBox="1"/>
            <p:nvPr/>
          </p:nvSpPr>
          <p:spPr>
            <a:xfrm>
              <a:off x="8022513"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1</a:t>
              </a:r>
            </a:p>
          </p:txBody>
        </p:sp>
      </p:grpSp>
      <p:sp>
        <p:nvSpPr>
          <p:cNvPr id="9" name="Footer Placeholder 8">
            <a:extLst>
              <a:ext uri="{FF2B5EF4-FFF2-40B4-BE49-F238E27FC236}">
                <a16:creationId xmlns:a16="http://schemas.microsoft.com/office/drawing/2014/main" id="{E444F00C-474D-46FF-873E-4B392BD3D1E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26451488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3" name="Picture 5"/>
          <p:cNvPicPr>
            <a:picLocks noChangeAspect="1" noChangeArrowheads="1"/>
          </p:cNvPicPr>
          <p:nvPr/>
        </p:nvPicPr>
        <p:blipFill>
          <a:blip r:embed="rId3"/>
          <a:srcRect/>
          <a:stretch>
            <a:fillRect/>
          </a:stretch>
        </p:blipFill>
        <p:spPr bwMode="auto">
          <a:xfrm>
            <a:off x="3678389" y="1109230"/>
            <a:ext cx="4927351" cy="3204282"/>
          </a:xfrm>
          <a:prstGeom prst="rect">
            <a:avLst/>
          </a:prstGeom>
          <a:noFill/>
          <a:ln w="9525">
            <a:noFill/>
            <a:miter lim="800000"/>
            <a:headEnd/>
            <a:tailEnd/>
          </a:ln>
          <a:effectLst/>
        </p:spPr>
      </p:pic>
      <p:sp>
        <p:nvSpPr>
          <p:cNvPr id="34" name="Rounded Rectangle 33"/>
          <p:cNvSpPr/>
          <p:nvPr/>
        </p:nvSpPr>
        <p:spPr>
          <a:xfrm>
            <a:off x="140676" y="711842"/>
            <a:ext cx="2846264" cy="6005880"/>
          </a:xfrm>
          <a:prstGeom prst="roundRect">
            <a:avLst>
              <a:gd name="adj" fmla="val 863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ounded Rectangle 30"/>
          <p:cNvSpPr/>
          <p:nvPr/>
        </p:nvSpPr>
        <p:spPr>
          <a:xfrm>
            <a:off x="3235950" y="645031"/>
            <a:ext cx="5556738" cy="3714932"/>
          </a:xfrm>
          <a:prstGeom prst="roundRect">
            <a:avLst>
              <a:gd name="adj" fmla="val 104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TextBox 8"/>
          <p:cNvSpPr txBox="1"/>
          <p:nvPr/>
        </p:nvSpPr>
        <p:spPr>
          <a:xfrm>
            <a:off x="140675" y="752569"/>
            <a:ext cx="2846264" cy="6001643"/>
          </a:xfrm>
          <a:prstGeom prst="rect">
            <a:avLst/>
          </a:prstGeom>
          <a:noFill/>
          <a:ln>
            <a:noFill/>
          </a:ln>
        </p:spPr>
        <p:txBody>
          <a:bodyPr wrap="square" rtlCol="0">
            <a:spAutoFit/>
          </a:bodyPr>
          <a:lstStyle/>
          <a:p>
            <a:pPr marL="0" lvl="1"/>
            <a:r>
              <a:rPr lang="en-US" sz="1600" u="sng" dirty="0" err="1"/>
              <a:t>Memahami</a:t>
            </a:r>
            <a:r>
              <a:rPr lang="en-US" sz="1600" u="sng" dirty="0"/>
              <a:t> </a:t>
            </a:r>
            <a:r>
              <a:rPr lang="en-US" sz="1600" u="sng" dirty="0" err="1"/>
              <a:t>organisasi</a:t>
            </a:r>
            <a:r>
              <a:rPr lang="en-US" sz="1600" u="sng" dirty="0"/>
              <a:t> </a:t>
            </a:r>
            <a:r>
              <a:rPr lang="en-US" sz="1600" u="sng" dirty="0" err="1"/>
              <a:t>dan</a:t>
            </a:r>
            <a:r>
              <a:rPr lang="en-US" sz="1600" u="sng" dirty="0"/>
              <a:t> </a:t>
            </a:r>
            <a:r>
              <a:rPr lang="en-US" sz="1600" u="sng" dirty="0" err="1"/>
              <a:t>konteksnya</a:t>
            </a:r>
            <a:r>
              <a:rPr lang="en-US" sz="1600" u="sng" dirty="0"/>
              <a:t> (4.1)</a:t>
            </a:r>
          </a:p>
          <a:p>
            <a:pPr marL="260845" lvl="1" indent="-156801"/>
            <a:r>
              <a:rPr lang="en-US" sz="1600" dirty="0" err="1"/>
              <a:t>Organisasi</a:t>
            </a:r>
            <a:r>
              <a:rPr lang="en-US" sz="1600" dirty="0"/>
              <a:t> </a:t>
            </a:r>
            <a:r>
              <a:rPr lang="en-US" sz="1600" dirty="0" err="1"/>
              <a:t>harus</a:t>
            </a:r>
            <a:r>
              <a:rPr lang="en-US" sz="1600" dirty="0"/>
              <a:t> </a:t>
            </a:r>
            <a:r>
              <a:rPr lang="en-US" sz="1600" dirty="0" err="1"/>
              <a:t>Menetapkan</a:t>
            </a:r>
            <a:r>
              <a:rPr lang="en-US" sz="1600" dirty="0"/>
              <a:t> :</a:t>
            </a:r>
          </a:p>
          <a:p>
            <a:pPr marL="260845" lvl="1" indent="-156801"/>
            <a:r>
              <a:rPr lang="en-US" sz="1600" dirty="0"/>
              <a:t>1. </a:t>
            </a:r>
            <a:r>
              <a:rPr lang="en-US" sz="1600" dirty="0" err="1"/>
              <a:t>Isu</a:t>
            </a:r>
            <a:r>
              <a:rPr lang="en-US" sz="1600" dirty="0"/>
              <a:t> Internal: </a:t>
            </a:r>
          </a:p>
          <a:p>
            <a:pPr marL="260845" lvl="1" indent="-156801">
              <a:buFont typeface="Arial" pitchFamily="34" charset="0"/>
              <a:buChar char="•"/>
            </a:pPr>
            <a:r>
              <a:rPr lang="en-US" sz="1600" dirty="0" err="1"/>
              <a:t>Organisasi</a:t>
            </a:r>
            <a:endParaRPr lang="en-US" sz="1600" dirty="0"/>
          </a:p>
          <a:p>
            <a:pPr marL="260845" lvl="1" indent="-156801">
              <a:buFont typeface="Arial" pitchFamily="34" charset="0"/>
              <a:buChar char="•"/>
            </a:pPr>
            <a:r>
              <a:rPr lang="en-US" sz="1600" dirty="0" err="1"/>
              <a:t>Kebijakan</a:t>
            </a:r>
            <a:endParaRPr lang="en-US" sz="1600" dirty="0"/>
          </a:p>
          <a:p>
            <a:pPr marL="260845" lvl="1" indent="-156801">
              <a:buFont typeface="Arial" pitchFamily="34" charset="0"/>
              <a:buChar char="•"/>
            </a:pPr>
            <a:r>
              <a:rPr lang="en-US" sz="1600" dirty="0" err="1"/>
              <a:t>Kemampuan</a:t>
            </a:r>
            <a:endParaRPr lang="en-US" sz="1600" dirty="0"/>
          </a:p>
          <a:p>
            <a:pPr marL="260845" lvl="1" indent="-156801">
              <a:buFont typeface="Arial" pitchFamily="34" charset="0"/>
              <a:buChar char="•"/>
            </a:pPr>
            <a:r>
              <a:rPr lang="en-US" sz="1600" dirty="0" err="1"/>
              <a:t>Budaya</a:t>
            </a:r>
            <a:endParaRPr lang="en-US" sz="1600" dirty="0"/>
          </a:p>
          <a:p>
            <a:pPr marL="260845" lvl="1" indent="-156801">
              <a:buFont typeface="Arial" pitchFamily="34" charset="0"/>
              <a:buChar char="•"/>
            </a:pPr>
            <a:r>
              <a:rPr lang="en-US" sz="1600" dirty="0"/>
              <a:t>Sistem </a:t>
            </a:r>
            <a:r>
              <a:rPr lang="en-US" sz="1600" dirty="0" err="1"/>
              <a:t>informasi</a:t>
            </a:r>
            <a:endParaRPr lang="en-US" sz="1600" dirty="0"/>
          </a:p>
          <a:p>
            <a:pPr marL="260845" lvl="1" indent="-156801">
              <a:buFont typeface="Arial" pitchFamily="34" charset="0"/>
              <a:buChar char="•"/>
            </a:pPr>
            <a:r>
              <a:rPr lang="en-US" sz="1600" dirty="0" err="1"/>
              <a:t>Kondisi</a:t>
            </a:r>
            <a:r>
              <a:rPr lang="en-US" sz="1600" dirty="0"/>
              <a:t> </a:t>
            </a:r>
            <a:r>
              <a:rPr lang="en-US" sz="1600" dirty="0" err="1"/>
              <a:t>pekerjaan</a:t>
            </a:r>
            <a:endParaRPr lang="en-US" sz="1600" dirty="0"/>
          </a:p>
          <a:p>
            <a:pPr marL="260845" lvl="1" indent="-156801">
              <a:buFont typeface="Arial" pitchFamily="34" charset="0"/>
              <a:buChar char="•"/>
            </a:pPr>
            <a:r>
              <a:rPr lang="en-US" sz="1600" dirty="0"/>
              <a:t>Jam </a:t>
            </a:r>
            <a:r>
              <a:rPr lang="en-US" sz="1600" dirty="0" err="1"/>
              <a:t>kerja</a:t>
            </a:r>
            <a:endParaRPr lang="en-US" sz="1600" dirty="0"/>
          </a:p>
          <a:p>
            <a:pPr marL="260845" lvl="1" indent="-156801">
              <a:buFont typeface="Arial" pitchFamily="34" charset="0"/>
              <a:buChar char="•"/>
            </a:pPr>
            <a:r>
              <a:rPr lang="en-US" sz="1600" dirty="0" err="1"/>
              <a:t>Standar</a:t>
            </a:r>
            <a:r>
              <a:rPr lang="en-US" sz="1600" dirty="0"/>
              <a:t> internal</a:t>
            </a:r>
          </a:p>
          <a:p>
            <a:pPr marL="260845" lvl="1" indent="-156801">
              <a:buFont typeface="Arial" pitchFamily="34" charset="0"/>
              <a:buChar char="•"/>
            </a:pPr>
            <a:r>
              <a:rPr lang="en-US" sz="1600" dirty="0" err="1"/>
              <a:t>dll</a:t>
            </a:r>
            <a:endParaRPr lang="en-US" sz="1600" dirty="0"/>
          </a:p>
          <a:p>
            <a:pPr marL="104044" lvl="1"/>
            <a:endParaRPr lang="en-US" sz="1600" dirty="0"/>
          </a:p>
          <a:p>
            <a:pPr marL="260845" lvl="1" indent="-156801"/>
            <a:r>
              <a:rPr lang="en-US" sz="1600" dirty="0"/>
              <a:t>2. </a:t>
            </a:r>
            <a:r>
              <a:rPr lang="en-US" sz="1600" dirty="0" err="1"/>
              <a:t>Isu</a:t>
            </a:r>
            <a:r>
              <a:rPr lang="en-US" sz="1600" dirty="0"/>
              <a:t> </a:t>
            </a:r>
            <a:r>
              <a:rPr lang="en-US" sz="1600" dirty="0" err="1"/>
              <a:t>Eksternal</a:t>
            </a:r>
            <a:r>
              <a:rPr lang="en-US" sz="1600" dirty="0"/>
              <a:t>: </a:t>
            </a:r>
          </a:p>
          <a:p>
            <a:pPr marL="260845" lvl="1" indent="-156801">
              <a:buFont typeface="Arial" pitchFamily="34" charset="0"/>
              <a:buChar char="•"/>
            </a:pPr>
            <a:r>
              <a:rPr lang="en-US" sz="1600" dirty="0" err="1"/>
              <a:t>Budaya</a:t>
            </a:r>
            <a:r>
              <a:rPr lang="en-US" sz="1600" dirty="0"/>
              <a:t>, </a:t>
            </a:r>
            <a:r>
              <a:rPr lang="en-US" sz="1600" dirty="0" err="1"/>
              <a:t>Sosial</a:t>
            </a:r>
            <a:r>
              <a:rPr lang="en-US" sz="1600" dirty="0"/>
              <a:t>, </a:t>
            </a:r>
            <a:r>
              <a:rPr lang="en-US" sz="1600" dirty="0" err="1"/>
              <a:t>Politik</a:t>
            </a:r>
            <a:r>
              <a:rPr lang="en-US" sz="1600" dirty="0"/>
              <a:t>, </a:t>
            </a:r>
            <a:r>
              <a:rPr lang="en-US" sz="1600" dirty="0" err="1"/>
              <a:t>Peraturan</a:t>
            </a:r>
            <a:r>
              <a:rPr lang="en-US" sz="1600" dirty="0"/>
              <a:t>, </a:t>
            </a:r>
            <a:r>
              <a:rPr lang="en-US" sz="1600" dirty="0" err="1"/>
              <a:t>Keuangan</a:t>
            </a:r>
            <a:r>
              <a:rPr lang="en-US" sz="1600" dirty="0"/>
              <a:t>, </a:t>
            </a:r>
            <a:r>
              <a:rPr lang="en-US" sz="1600" dirty="0" err="1"/>
              <a:t>Teknologi</a:t>
            </a:r>
            <a:r>
              <a:rPr lang="en-US" sz="1600" dirty="0"/>
              <a:t>, </a:t>
            </a:r>
            <a:r>
              <a:rPr lang="en-US" sz="1600" dirty="0" err="1"/>
              <a:t>dll</a:t>
            </a:r>
            <a:endParaRPr lang="en-US" sz="1600" dirty="0"/>
          </a:p>
          <a:p>
            <a:pPr marL="260845" lvl="1" indent="-156801">
              <a:buFont typeface="Arial" pitchFamily="34" charset="0"/>
              <a:buChar char="•"/>
            </a:pPr>
            <a:r>
              <a:rPr lang="en-US" sz="1600" dirty="0" err="1"/>
              <a:t>Kompetisi</a:t>
            </a:r>
            <a:endParaRPr lang="en-US" sz="1600" dirty="0"/>
          </a:p>
          <a:p>
            <a:pPr marL="260845" lvl="1" indent="-156801">
              <a:buFont typeface="Arial" pitchFamily="34" charset="0"/>
              <a:buChar char="•"/>
            </a:pPr>
            <a:r>
              <a:rPr lang="en-US" sz="1600" dirty="0" err="1"/>
              <a:t>Kontraktor</a:t>
            </a:r>
            <a:r>
              <a:rPr lang="en-US" sz="1600" dirty="0"/>
              <a:t>, outsourcing </a:t>
            </a:r>
            <a:r>
              <a:rPr lang="en-US" sz="1600" dirty="0" err="1"/>
              <a:t>baru</a:t>
            </a:r>
            <a:r>
              <a:rPr lang="en-US" sz="1600" dirty="0"/>
              <a:t>,</a:t>
            </a:r>
          </a:p>
          <a:p>
            <a:pPr marL="260845" lvl="1" indent="-156801">
              <a:buFont typeface="Arial" pitchFamily="34" charset="0"/>
              <a:buChar char="•"/>
            </a:pPr>
            <a:r>
              <a:rPr lang="en-US" sz="1600" dirty="0" err="1"/>
              <a:t>Kondisi</a:t>
            </a:r>
            <a:r>
              <a:rPr lang="en-US" sz="1600" dirty="0"/>
              <a:t> </a:t>
            </a:r>
            <a:r>
              <a:rPr lang="en-US" sz="1600" dirty="0" err="1"/>
              <a:t>lingkungan</a:t>
            </a:r>
            <a:r>
              <a:rPr lang="en-US" sz="1600" dirty="0"/>
              <a:t> </a:t>
            </a:r>
            <a:r>
              <a:rPr lang="en-US" sz="1600" dirty="0" err="1"/>
              <a:t>sekitar</a:t>
            </a:r>
            <a:endParaRPr lang="en-US" sz="1600" dirty="0"/>
          </a:p>
          <a:p>
            <a:pPr marL="260845" lvl="1" indent="-156801">
              <a:buFont typeface="Arial" pitchFamily="34" charset="0"/>
              <a:buChar char="•"/>
            </a:pPr>
            <a:r>
              <a:rPr lang="en-US" sz="1600" dirty="0" err="1"/>
              <a:t>Dll</a:t>
            </a:r>
            <a:endParaRPr lang="en-US" sz="1600" dirty="0"/>
          </a:p>
          <a:p>
            <a:pPr marL="104044" lvl="1"/>
            <a:endParaRPr lang="en-US" sz="1600" dirty="0"/>
          </a:p>
        </p:txBody>
      </p:sp>
      <p:sp>
        <p:nvSpPr>
          <p:cNvPr id="28" name="Right Arrow 27"/>
          <p:cNvSpPr/>
          <p:nvPr/>
        </p:nvSpPr>
        <p:spPr>
          <a:xfrm>
            <a:off x="2720594" y="5173451"/>
            <a:ext cx="464679"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9" name="TextBox 28"/>
          <p:cNvSpPr txBox="1"/>
          <p:nvPr/>
        </p:nvSpPr>
        <p:spPr>
          <a:xfrm>
            <a:off x="3366724" y="645031"/>
            <a:ext cx="5281465" cy="603883"/>
          </a:xfrm>
          <a:prstGeom prst="rect">
            <a:avLst/>
          </a:prstGeom>
          <a:noFill/>
        </p:spPr>
        <p:txBody>
          <a:bodyPr wrap="square" rtlCol="0">
            <a:spAutoFit/>
          </a:bodyPr>
          <a:lstStyle/>
          <a:p>
            <a:r>
              <a:rPr lang="en-US" sz="1662" u="sng" dirty="0" err="1"/>
              <a:t>Memahami</a:t>
            </a:r>
            <a:r>
              <a:rPr lang="en-US" sz="1662" u="sng" dirty="0"/>
              <a:t> </a:t>
            </a:r>
            <a:r>
              <a:rPr lang="en-US" sz="1662" u="sng" dirty="0" err="1"/>
              <a:t>Kebutuhan</a:t>
            </a:r>
            <a:r>
              <a:rPr lang="en-US" sz="1662" u="sng" dirty="0"/>
              <a:t> </a:t>
            </a:r>
            <a:r>
              <a:rPr lang="en-US" sz="1662" u="sng" dirty="0" err="1"/>
              <a:t>dan</a:t>
            </a:r>
            <a:r>
              <a:rPr lang="en-US" sz="1662" u="sng" dirty="0"/>
              <a:t> </a:t>
            </a:r>
            <a:r>
              <a:rPr lang="en-US" sz="1662" u="sng" dirty="0" err="1"/>
              <a:t>Harapan</a:t>
            </a:r>
            <a:r>
              <a:rPr lang="en-US" sz="1662" u="sng" dirty="0"/>
              <a:t> </a:t>
            </a:r>
            <a:r>
              <a:rPr lang="en-US" sz="1662" u="sng" dirty="0" err="1"/>
              <a:t>dari</a:t>
            </a:r>
            <a:r>
              <a:rPr lang="en-US" sz="1662" u="sng" dirty="0"/>
              <a:t> </a:t>
            </a:r>
            <a:r>
              <a:rPr lang="en-US" sz="1662" u="sng" dirty="0" err="1"/>
              <a:t>Pekerja</a:t>
            </a:r>
            <a:r>
              <a:rPr lang="en-US" sz="1662" u="sng" dirty="0"/>
              <a:t> </a:t>
            </a:r>
            <a:r>
              <a:rPr lang="en-US" sz="1662" u="sng" dirty="0" err="1"/>
              <a:t>dan</a:t>
            </a:r>
            <a:r>
              <a:rPr lang="en-US" sz="1662" u="sng" dirty="0"/>
              <a:t> </a:t>
            </a:r>
            <a:r>
              <a:rPr lang="en-US" sz="1662" u="sng" dirty="0" err="1"/>
              <a:t>Pihak</a:t>
            </a:r>
            <a:r>
              <a:rPr lang="en-US" sz="1662" u="sng" dirty="0"/>
              <a:t> yang </a:t>
            </a:r>
            <a:r>
              <a:rPr lang="en-US" sz="1662" u="sng" dirty="0" err="1"/>
              <a:t>Berkepentingan</a:t>
            </a:r>
            <a:r>
              <a:rPr lang="en-US" sz="1662" u="sng" dirty="0"/>
              <a:t> </a:t>
            </a:r>
            <a:r>
              <a:rPr lang="en-US" sz="1662" u="sng" dirty="0" err="1"/>
              <a:t>lainnya</a:t>
            </a:r>
            <a:r>
              <a:rPr lang="en-US" sz="1662" u="sng" dirty="0"/>
              <a:t> (4.2)</a:t>
            </a:r>
          </a:p>
        </p:txBody>
      </p:sp>
      <p:sp>
        <p:nvSpPr>
          <p:cNvPr id="14" name="Rectangle 13"/>
          <p:cNvSpPr/>
          <p:nvPr/>
        </p:nvSpPr>
        <p:spPr>
          <a:xfrm>
            <a:off x="169116" y="60470"/>
            <a:ext cx="3451586" cy="584775"/>
          </a:xfrm>
          <a:prstGeom prst="rect">
            <a:avLst/>
          </a:prstGeom>
        </p:spPr>
        <p:txBody>
          <a:bodyPr wrap="none">
            <a:spAutoFit/>
          </a:bodyPr>
          <a:lstStyle/>
          <a:p>
            <a:pPr algn="ctr"/>
            <a:r>
              <a:rPr lang="en-US" sz="3200" dirty="0" err="1">
                <a:solidFill>
                  <a:srgbClr val="FF0000"/>
                </a:solidFill>
                <a:latin typeface="Impact" panose="020B0806030902050204" pitchFamily="34" charset="0"/>
              </a:rPr>
              <a:t>Konteks</a:t>
            </a:r>
            <a:r>
              <a:rPr lang="en-US" sz="3200" dirty="0">
                <a:solidFill>
                  <a:srgbClr val="FF0000"/>
                </a:solidFill>
                <a:latin typeface="Impact" panose="020B0806030902050204" pitchFamily="34" charset="0"/>
              </a:rPr>
              <a:t> </a:t>
            </a:r>
            <a:r>
              <a:rPr lang="en-US" sz="3200" dirty="0" err="1">
                <a:solidFill>
                  <a:srgbClr val="FF0000"/>
                </a:solidFill>
                <a:latin typeface="Impact" panose="020B0806030902050204" pitchFamily="34" charset="0"/>
              </a:rPr>
              <a:t>Organisasi</a:t>
            </a:r>
            <a:endParaRPr lang="en-US" sz="3200" dirty="0">
              <a:solidFill>
                <a:srgbClr val="FF0000"/>
              </a:solidFill>
              <a:latin typeface="Impact" panose="020B0806030902050204" pitchFamily="34" charset="0"/>
            </a:endParaRPr>
          </a:p>
        </p:txBody>
      </p:sp>
      <p:sp>
        <p:nvSpPr>
          <p:cNvPr id="4" name="Rectangle 3"/>
          <p:cNvSpPr/>
          <p:nvPr/>
        </p:nvSpPr>
        <p:spPr>
          <a:xfrm>
            <a:off x="3232484" y="5246105"/>
            <a:ext cx="2216838" cy="707886"/>
          </a:xfrm>
          <a:prstGeom prst="rect">
            <a:avLst/>
          </a:prstGeom>
          <a:noFill/>
          <a:ln w="28575">
            <a:solidFill>
              <a:srgbClr val="FF0000"/>
            </a:solidFill>
            <a:prstDash val="dash"/>
          </a:ln>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Risiko</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dan</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Peluang</a:t>
            </a:r>
            <a:r>
              <a:rPr lang="en-US" sz="2000" dirty="0">
                <a:ln w="0"/>
                <a:effectLst>
                  <a:outerShdw blurRad="38100" dist="19050" dir="2700000" algn="tl" rotWithShape="0">
                    <a:schemeClr val="dk1">
                      <a:alpha val="40000"/>
                    </a:schemeClr>
                  </a:outerShdw>
                </a:effectLst>
              </a:rPr>
              <a:t> (6.1.1)</a:t>
            </a:r>
          </a:p>
        </p:txBody>
      </p:sp>
      <p:sp>
        <p:nvSpPr>
          <p:cNvPr id="17" name="Rounded Rectangle 16"/>
          <p:cNvSpPr/>
          <p:nvPr/>
        </p:nvSpPr>
        <p:spPr>
          <a:xfrm>
            <a:off x="5833203" y="4516589"/>
            <a:ext cx="2970483" cy="2201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TextBox 19"/>
          <p:cNvSpPr txBox="1"/>
          <p:nvPr/>
        </p:nvSpPr>
        <p:spPr>
          <a:xfrm>
            <a:off x="5908157" y="4516589"/>
            <a:ext cx="2895529" cy="603883"/>
          </a:xfrm>
          <a:prstGeom prst="rect">
            <a:avLst/>
          </a:prstGeom>
          <a:noFill/>
        </p:spPr>
        <p:txBody>
          <a:bodyPr wrap="square" rtlCol="0">
            <a:spAutoFit/>
          </a:bodyPr>
          <a:lstStyle/>
          <a:p>
            <a:r>
              <a:rPr lang="en-US" sz="1662" u="sng" dirty="0" err="1"/>
              <a:t>Batasan</a:t>
            </a:r>
            <a:r>
              <a:rPr lang="en-US" sz="1662" u="sng" dirty="0"/>
              <a:t> &amp; </a:t>
            </a:r>
            <a:r>
              <a:rPr lang="en-US" sz="1662" u="sng" dirty="0" err="1"/>
              <a:t>Lingkup</a:t>
            </a:r>
            <a:r>
              <a:rPr lang="en-US" sz="1662" u="sng" dirty="0"/>
              <a:t> Sistem </a:t>
            </a:r>
            <a:r>
              <a:rPr lang="en-US" sz="1662" u="sng" dirty="0" err="1"/>
              <a:t>Manajemen</a:t>
            </a:r>
            <a:r>
              <a:rPr lang="en-US" sz="1662" u="sng" dirty="0"/>
              <a:t> K3L (4.3)</a:t>
            </a:r>
          </a:p>
        </p:txBody>
      </p:sp>
      <p:sp>
        <p:nvSpPr>
          <p:cNvPr id="21" name="TextBox 20"/>
          <p:cNvSpPr txBox="1"/>
          <p:nvPr/>
        </p:nvSpPr>
        <p:spPr>
          <a:xfrm>
            <a:off x="5801925" y="5061720"/>
            <a:ext cx="2846264" cy="1569660"/>
          </a:xfrm>
          <a:prstGeom prst="rect">
            <a:avLst/>
          </a:prstGeom>
          <a:noFill/>
          <a:ln>
            <a:noFill/>
          </a:ln>
        </p:spPr>
        <p:txBody>
          <a:bodyPr wrap="square" rtlCol="0">
            <a:spAutoFit/>
          </a:bodyPr>
          <a:lstStyle/>
          <a:p>
            <a:pPr marL="260845" lvl="1" indent="-156801">
              <a:buFont typeface="Arial" pitchFamily="34" charset="0"/>
              <a:buChar char="•"/>
            </a:pPr>
            <a:r>
              <a:rPr lang="en-US" sz="1600" dirty="0" err="1"/>
              <a:t>Pertimbangan</a:t>
            </a:r>
            <a:r>
              <a:rPr lang="en-US" sz="1600" dirty="0"/>
              <a:t> </a:t>
            </a:r>
            <a:r>
              <a:rPr lang="en-US" sz="1600" dirty="0" err="1"/>
              <a:t>isu</a:t>
            </a:r>
            <a:r>
              <a:rPr lang="en-US" sz="1600" dirty="0"/>
              <a:t> internal &amp; </a:t>
            </a:r>
            <a:r>
              <a:rPr lang="en-US" sz="1600" dirty="0" err="1"/>
              <a:t>eksternal</a:t>
            </a:r>
            <a:r>
              <a:rPr lang="en-US" sz="1600" dirty="0"/>
              <a:t> </a:t>
            </a:r>
            <a:r>
              <a:rPr lang="en-US" sz="1600" dirty="0" err="1"/>
              <a:t>dan</a:t>
            </a:r>
            <a:r>
              <a:rPr lang="en-US" sz="1600" dirty="0"/>
              <a:t> </a:t>
            </a:r>
            <a:r>
              <a:rPr lang="en-US" sz="1600" dirty="0" err="1"/>
              <a:t>pihak</a:t>
            </a:r>
            <a:r>
              <a:rPr lang="en-US" sz="1600" dirty="0"/>
              <a:t> yang </a:t>
            </a:r>
            <a:r>
              <a:rPr lang="en-US" sz="1600" dirty="0" err="1"/>
              <a:t>berkepentingan</a:t>
            </a:r>
            <a:endParaRPr lang="en-US" sz="1600" dirty="0"/>
          </a:p>
          <a:p>
            <a:pPr marL="260845" lvl="1" indent="-156801">
              <a:buFont typeface="Arial" pitchFamily="34" charset="0"/>
              <a:buChar char="•"/>
            </a:pPr>
            <a:r>
              <a:rPr lang="en-US" sz="1600" dirty="0" err="1"/>
              <a:t>Peraturan</a:t>
            </a:r>
            <a:r>
              <a:rPr lang="en-US" sz="1600" dirty="0"/>
              <a:t> </a:t>
            </a:r>
            <a:r>
              <a:rPr lang="en-US" sz="1600" dirty="0" err="1"/>
              <a:t>dan</a:t>
            </a:r>
            <a:r>
              <a:rPr lang="en-US" sz="1600" dirty="0"/>
              <a:t> </a:t>
            </a:r>
            <a:r>
              <a:rPr lang="en-US" sz="1600" dirty="0" err="1"/>
              <a:t>persyaratan</a:t>
            </a:r>
            <a:r>
              <a:rPr lang="en-US" sz="1600" dirty="0"/>
              <a:t> lain</a:t>
            </a:r>
          </a:p>
          <a:p>
            <a:pPr marL="260845" lvl="1" indent="-156801">
              <a:buFont typeface="Arial" pitchFamily="34" charset="0"/>
              <a:buChar char="•"/>
            </a:pPr>
            <a:r>
              <a:rPr lang="en-US" sz="1600" dirty="0" err="1"/>
              <a:t>Aktivitas</a:t>
            </a:r>
            <a:r>
              <a:rPr lang="en-US" sz="1600" dirty="0"/>
              <a:t>, </a:t>
            </a:r>
            <a:r>
              <a:rPr lang="en-US" sz="1600" dirty="0" err="1"/>
              <a:t>produk</a:t>
            </a:r>
            <a:r>
              <a:rPr lang="en-US" sz="1600" dirty="0"/>
              <a:t> </a:t>
            </a:r>
            <a:r>
              <a:rPr lang="en-US" sz="1600" dirty="0" err="1"/>
              <a:t>dan</a:t>
            </a:r>
            <a:r>
              <a:rPr lang="en-US" sz="1600" dirty="0"/>
              <a:t> </a:t>
            </a:r>
            <a:r>
              <a:rPr lang="en-US" sz="1600" dirty="0" err="1"/>
              <a:t>jasa</a:t>
            </a:r>
            <a:endParaRPr lang="en-US" sz="1600" dirty="0"/>
          </a:p>
        </p:txBody>
      </p:sp>
      <p:sp>
        <p:nvSpPr>
          <p:cNvPr id="22" name="Down Arrow 21"/>
          <p:cNvSpPr/>
          <p:nvPr/>
        </p:nvSpPr>
        <p:spPr>
          <a:xfrm>
            <a:off x="7621002" y="4114225"/>
            <a:ext cx="984738" cy="42498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Down Arrow 22"/>
          <p:cNvSpPr/>
          <p:nvPr/>
        </p:nvSpPr>
        <p:spPr>
          <a:xfrm rot="16200000">
            <a:off x="4125288" y="4874631"/>
            <a:ext cx="343037" cy="322270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Right Arrow 23"/>
          <p:cNvSpPr/>
          <p:nvPr/>
        </p:nvSpPr>
        <p:spPr>
          <a:xfrm rot="5400000">
            <a:off x="3762886" y="4244272"/>
            <a:ext cx="802881"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6" name="Right Arrow 25"/>
          <p:cNvSpPr/>
          <p:nvPr/>
        </p:nvSpPr>
        <p:spPr>
          <a:xfrm rot="10800000">
            <a:off x="5566857" y="5196395"/>
            <a:ext cx="261582"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 name="Slide Number Placeholder 2">
            <a:extLst>
              <a:ext uri="{FF2B5EF4-FFF2-40B4-BE49-F238E27FC236}">
                <a16:creationId xmlns:a16="http://schemas.microsoft.com/office/drawing/2014/main" id="{6C9D0D20-76C8-4A1B-9B1A-8E04C426AD4F}"/>
              </a:ext>
            </a:extLst>
          </p:cNvPr>
          <p:cNvSpPr>
            <a:spLocks noGrp="1"/>
          </p:cNvSpPr>
          <p:nvPr>
            <p:ph type="sldNum" sz="quarter" idx="12"/>
          </p:nvPr>
        </p:nvSpPr>
        <p:spPr/>
        <p:txBody>
          <a:bodyPr/>
          <a:lstStyle/>
          <a:p>
            <a:pPr>
              <a:defRPr/>
            </a:pPr>
            <a:fld id="{76B483EA-79FC-4CFB-9D49-A6CB5216843E}" type="slidenum">
              <a:rPr lang="en-US" smtClean="0"/>
              <a:pPr>
                <a:defRPr/>
              </a:pPr>
              <a:t>19</a:t>
            </a:fld>
            <a:endParaRPr lang="en-US" dirty="0"/>
          </a:p>
        </p:txBody>
      </p:sp>
      <p:sp>
        <p:nvSpPr>
          <p:cNvPr id="2" name="Footer Placeholder 1">
            <a:extLst>
              <a:ext uri="{FF2B5EF4-FFF2-40B4-BE49-F238E27FC236}">
                <a16:creationId xmlns:a16="http://schemas.microsoft.com/office/drawing/2014/main" id="{F6B50C28-1CCE-4526-AA5E-9864625DD5D6}"/>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9" name="Title 1">
            <a:extLst>
              <a:ext uri="{FF2B5EF4-FFF2-40B4-BE49-F238E27FC236}">
                <a16:creationId xmlns:a16="http://schemas.microsoft.com/office/drawing/2014/main" id="{310680F3-2057-41CF-BC19-13E142169DD2}"/>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699929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575303" y="501649"/>
            <a:ext cx="5296023" cy="1143000"/>
          </a:xfrm>
        </p:spPr>
        <p:txBody>
          <a:bodyPr/>
          <a:lstStyle/>
          <a:p>
            <a:pPr eaLnBrk="1" hangingPunct="1"/>
            <a:r>
              <a:rPr lang="en-US" altLang="en-US" b="1" u="sng" dirty="0" err="1">
                <a:solidFill>
                  <a:srgbClr val="002060"/>
                </a:solidFill>
              </a:rPr>
              <a:t>Sasaran</a:t>
            </a:r>
            <a:r>
              <a:rPr lang="en-US" altLang="en-US" b="1" u="sng" dirty="0">
                <a:solidFill>
                  <a:srgbClr val="002060"/>
                </a:solidFill>
              </a:rPr>
              <a:t> </a:t>
            </a:r>
            <a:r>
              <a:rPr lang="en-US" altLang="en-US" b="1" u="sng" dirty="0" err="1">
                <a:solidFill>
                  <a:srgbClr val="002060"/>
                </a:solidFill>
              </a:rPr>
              <a:t>Pelatihan</a:t>
            </a:r>
            <a:endParaRPr lang="en-US" altLang="en-US" b="1" u="sng" dirty="0">
              <a:solidFill>
                <a:srgbClr val="002060"/>
              </a:solidFill>
            </a:endParaRPr>
          </a:p>
        </p:txBody>
      </p:sp>
      <p:sp>
        <p:nvSpPr>
          <p:cNvPr id="5" name="Rectangle 3"/>
          <p:cNvSpPr txBox="1">
            <a:spLocks noChangeArrowheads="1"/>
          </p:cNvSpPr>
          <p:nvPr/>
        </p:nvSpPr>
        <p:spPr>
          <a:xfrm>
            <a:off x="3575303" y="1947964"/>
            <a:ext cx="5057707" cy="4408387"/>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err="1"/>
              <a:t>Peserta</a:t>
            </a:r>
            <a:r>
              <a:rPr lang="en-US" altLang="en-US" sz="2000" dirty="0"/>
              <a:t> </a:t>
            </a:r>
            <a:r>
              <a:rPr lang="en-US" altLang="en-US" sz="2000" dirty="0" err="1"/>
              <a:t>memahami</a:t>
            </a:r>
            <a:r>
              <a:rPr lang="en-US" altLang="en-US" sz="2000" dirty="0"/>
              <a:t> </a:t>
            </a:r>
            <a:r>
              <a:rPr lang="en-US" altLang="en-US" sz="2000" i="1" dirty="0"/>
              <a:t>reason behind</a:t>
            </a:r>
            <a:r>
              <a:rPr lang="en-US" altLang="en-US" sz="2000" dirty="0"/>
              <a:t> </a:t>
            </a:r>
            <a:r>
              <a:rPr lang="en-US" altLang="en-US" sz="2000" dirty="0" err="1"/>
              <a:t>persyaratan</a:t>
            </a:r>
            <a:r>
              <a:rPr lang="en-US" altLang="en-US" sz="2000" dirty="0"/>
              <a:t> ISO 9001:2015 , ISO 14001:2015 </a:t>
            </a:r>
          </a:p>
          <a:p>
            <a:r>
              <a:rPr lang="en-US" altLang="en-US" sz="2000" dirty="0" err="1"/>
              <a:t>Peserta</a:t>
            </a:r>
            <a:r>
              <a:rPr lang="en-US" altLang="en-US" sz="2000" dirty="0"/>
              <a:t> </a:t>
            </a:r>
            <a:r>
              <a:rPr lang="en-US" altLang="en-US" sz="2000" dirty="0" err="1"/>
              <a:t>memahami</a:t>
            </a:r>
            <a:r>
              <a:rPr lang="en-US" altLang="en-US" sz="2000" dirty="0"/>
              <a:t> </a:t>
            </a:r>
            <a:r>
              <a:rPr lang="en-US" altLang="en-US" sz="2000" dirty="0" err="1"/>
              <a:t>cara</a:t>
            </a:r>
            <a:r>
              <a:rPr lang="en-US" altLang="en-US" sz="2000" dirty="0"/>
              <a:t> </a:t>
            </a:r>
            <a:r>
              <a:rPr lang="en-US" altLang="en-US" sz="2000" dirty="0" err="1"/>
              <a:t>penerapan</a:t>
            </a:r>
            <a:r>
              <a:rPr lang="en-US" altLang="en-US" sz="2000" dirty="0"/>
              <a:t> Sistem </a:t>
            </a:r>
            <a:r>
              <a:rPr lang="en-US" altLang="en-US" sz="2000" dirty="0" err="1"/>
              <a:t>Manajemen</a:t>
            </a:r>
            <a:r>
              <a:rPr lang="en-US" altLang="en-US" sz="2000" dirty="0"/>
              <a:t> MLK3 </a:t>
            </a:r>
            <a:r>
              <a:rPr lang="en-US" altLang="en-US" sz="2000" dirty="0" err="1"/>
              <a:t>berdasarkan</a:t>
            </a:r>
            <a:r>
              <a:rPr lang="en-US" altLang="en-US" sz="2000" dirty="0"/>
              <a:t> ISO 9001:2015 , ISO 14001:2015</a:t>
            </a:r>
          </a:p>
          <a:p>
            <a:r>
              <a:rPr lang="en-US" altLang="en-US" sz="2000" dirty="0" err="1"/>
              <a:t>Peserta</a:t>
            </a:r>
            <a:r>
              <a:rPr lang="en-US" altLang="en-US" sz="2000" dirty="0"/>
              <a:t> </a:t>
            </a:r>
            <a:r>
              <a:rPr lang="en-US" altLang="en-US" sz="2000" dirty="0" err="1"/>
              <a:t>bisa</a:t>
            </a:r>
            <a:r>
              <a:rPr lang="en-US" altLang="en-US" sz="2000" dirty="0"/>
              <a:t> </a:t>
            </a:r>
            <a:r>
              <a:rPr lang="en-US" altLang="en-US" sz="2000" dirty="0" err="1"/>
              <a:t>mengevaluasi</a:t>
            </a:r>
            <a:r>
              <a:rPr lang="en-US" altLang="en-US" sz="2000" dirty="0"/>
              <a:t> </a:t>
            </a:r>
            <a:r>
              <a:rPr lang="en-US" altLang="en-US" sz="2000" dirty="0" err="1"/>
              <a:t>kekurangan</a:t>
            </a:r>
            <a:r>
              <a:rPr lang="en-US" altLang="en-US" sz="2000" dirty="0"/>
              <a:t> </a:t>
            </a:r>
            <a:r>
              <a:rPr lang="en-US" altLang="en-US" sz="2000" dirty="0" err="1"/>
              <a:t>sistem</a:t>
            </a:r>
            <a:r>
              <a:rPr lang="en-US" altLang="en-US" sz="2000" dirty="0"/>
              <a:t> </a:t>
            </a:r>
            <a:r>
              <a:rPr lang="en-US" altLang="en-US" sz="2000" dirty="0" err="1"/>
              <a:t>manajemen</a:t>
            </a:r>
            <a:r>
              <a:rPr lang="en-US" altLang="en-US" sz="2000" dirty="0"/>
              <a:t> MLK3 </a:t>
            </a:r>
            <a:r>
              <a:rPr lang="en-US" altLang="en-US" sz="2000" dirty="0" err="1"/>
              <a:t>perusahaan</a:t>
            </a:r>
            <a:r>
              <a:rPr lang="en-US" altLang="en-US" sz="2000" dirty="0"/>
              <a:t> </a:t>
            </a:r>
            <a:r>
              <a:rPr lang="en-US" altLang="en-US" sz="2000" dirty="0" err="1"/>
              <a:t>dibandingkan</a:t>
            </a:r>
            <a:r>
              <a:rPr lang="en-US" altLang="en-US" sz="2000" dirty="0"/>
              <a:t> </a:t>
            </a:r>
            <a:r>
              <a:rPr lang="en-US" altLang="en-US" sz="2000" dirty="0" err="1"/>
              <a:t>dengan</a:t>
            </a:r>
            <a:r>
              <a:rPr lang="en-US" altLang="en-US" sz="2000" dirty="0"/>
              <a:t> </a:t>
            </a:r>
            <a:r>
              <a:rPr lang="en-US" altLang="en-US" sz="2000" dirty="0" err="1"/>
              <a:t>persyaratan</a:t>
            </a:r>
            <a:r>
              <a:rPr lang="en-US" altLang="en-US" sz="2000" dirty="0"/>
              <a:t> ISO 9001:2015 , ISO 14001:2015 </a:t>
            </a:r>
          </a:p>
          <a:p>
            <a:r>
              <a:rPr lang="en-US" altLang="en-US" sz="2000" dirty="0" err="1"/>
              <a:t>Peserta</a:t>
            </a:r>
            <a:r>
              <a:rPr lang="en-US" altLang="en-US" sz="2000" dirty="0"/>
              <a:t> </a:t>
            </a:r>
            <a:r>
              <a:rPr lang="en-US" altLang="en-US" sz="2000" dirty="0" err="1"/>
              <a:t>dapat</a:t>
            </a:r>
            <a:r>
              <a:rPr lang="en-US" altLang="en-US" sz="2000" dirty="0"/>
              <a:t> </a:t>
            </a:r>
            <a:r>
              <a:rPr lang="en-US" altLang="en-US" sz="2000" dirty="0" err="1"/>
              <a:t>memahami</a:t>
            </a:r>
            <a:r>
              <a:rPr lang="en-US" altLang="en-US" sz="2000" dirty="0"/>
              <a:t> </a:t>
            </a:r>
            <a:r>
              <a:rPr lang="en-US" altLang="en-US" sz="2000" dirty="0" err="1"/>
              <a:t>strategi</a:t>
            </a:r>
            <a:r>
              <a:rPr lang="en-US" altLang="en-US" sz="2000" dirty="0"/>
              <a:t> </a:t>
            </a:r>
            <a:r>
              <a:rPr lang="en-US" altLang="en-US" sz="2000" dirty="0" err="1"/>
              <a:t>migrasi</a:t>
            </a:r>
            <a:r>
              <a:rPr lang="en-US" altLang="en-US" sz="2000" dirty="0"/>
              <a:t> </a:t>
            </a:r>
            <a:r>
              <a:rPr lang="en-US" altLang="en-US" sz="2000" dirty="0" err="1"/>
              <a:t>dari</a:t>
            </a:r>
            <a:r>
              <a:rPr lang="en-US" altLang="en-US" sz="2000" dirty="0"/>
              <a:t> ISO 9001:2008 </a:t>
            </a:r>
            <a:r>
              <a:rPr lang="en-US" altLang="en-US" sz="2000" dirty="0" err="1"/>
              <a:t>ke</a:t>
            </a:r>
            <a:r>
              <a:rPr lang="en-US" altLang="en-US" sz="2000" dirty="0"/>
              <a:t> ISO 9001:2015 </a:t>
            </a:r>
            <a:r>
              <a:rPr lang="en-US" altLang="en-US" sz="2000" dirty="0" err="1"/>
              <a:t>atau</a:t>
            </a:r>
            <a:r>
              <a:rPr lang="en-US" altLang="en-US" sz="2000" dirty="0"/>
              <a:t> ISO 14001:2004 </a:t>
            </a:r>
            <a:r>
              <a:rPr lang="en-US" altLang="en-US" sz="2000" dirty="0" err="1"/>
              <a:t>ke</a:t>
            </a:r>
            <a:r>
              <a:rPr lang="en-US" altLang="en-US" sz="2000" dirty="0"/>
              <a:t> ISO 14001:2015</a:t>
            </a:r>
          </a:p>
          <a:p>
            <a:r>
              <a:rPr lang="en-US" altLang="en-US" sz="2000" dirty="0" err="1"/>
              <a:t>Meningkatkan</a:t>
            </a:r>
            <a:r>
              <a:rPr lang="en-US" altLang="en-US" sz="2000" dirty="0"/>
              <a:t> </a:t>
            </a:r>
            <a:r>
              <a:rPr lang="en-US" altLang="en-US" sz="2000" dirty="0" err="1"/>
              <a:t>kepedulian</a:t>
            </a:r>
            <a:r>
              <a:rPr lang="en-US" altLang="en-US" sz="2000" dirty="0"/>
              <a:t> </a:t>
            </a:r>
            <a:r>
              <a:rPr lang="en-US" altLang="en-US" sz="2000" dirty="0" err="1"/>
              <a:t>terhadap</a:t>
            </a:r>
            <a:r>
              <a:rPr lang="en-US" altLang="en-US" sz="2000" dirty="0"/>
              <a:t> SM-MLK3 di </a:t>
            </a:r>
            <a:r>
              <a:rPr lang="en-US" altLang="en-US" sz="2000" dirty="0" err="1"/>
              <a:t>tempat</a:t>
            </a:r>
            <a:r>
              <a:rPr lang="en-US" altLang="en-US" sz="2000" dirty="0"/>
              <a:t> </a:t>
            </a:r>
            <a:r>
              <a:rPr lang="en-US" altLang="en-US" sz="2000" dirty="0" err="1"/>
              <a:t>kerja</a:t>
            </a:r>
            <a:r>
              <a:rPr lang="en-US" altLang="en-US" sz="2000" dirty="0"/>
              <a:t> </a:t>
            </a:r>
            <a:r>
              <a:rPr lang="en-US" altLang="en-US" sz="2000" dirty="0" err="1"/>
              <a:t>dengan</a:t>
            </a:r>
            <a:r>
              <a:rPr lang="en-US" altLang="en-US" sz="2000" dirty="0"/>
              <a:t> </a:t>
            </a:r>
            <a:r>
              <a:rPr lang="en-US" altLang="en-US" sz="2000" dirty="0" err="1"/>
              <a:t>pendekatan</a:t>
            </a:r>
            <a:r>
              <a:rPr lang="en-US" altLang="en-US" sz="2000" dirty="0"/>
              <a:t> </a:t>
            </a:r>
            <a:r>
              <a:rPr lang="en-US" altLang="en-US" sz="2000" dirty="0" err="1"/>
              <a:t>sistem</a:t>
            </a:r>
            <a:r>
              <a:rPr lang="en-US" altLang="en-US" sz="2000" dirty="0"/>
              <a:t> </a:t>
            </a:r>
            <a:r>
              <a:rPr lang="en-US" altLang="en-US" sz="2000" dirty="0" err="1"/>
              <a:t>pencegahan</a:t>
            </a:r>
            <a:endParaRPr lang="en-US" altLang="en-US" sz="2000" dirty="0"/>
          </a:p>
        </p:txBody>
      </p:sp>
      <p:sp>
        <p:nvSpPr>
          <p:cNvPr id="7" name="Slide Number Placeholder 6">
            <a:extLst>
              <a:ext uri="{FF2B5EF4-FFF2-40B4-BE49-F238E27FC236}">
                <a16:creationId xmlns:a16="http://schemas.microsoft.com/office/drawing/2014/main" id="{EF441882-81F4-425D-B591-BEEEF1B41BBD}"/>
              </a:ext>
            </a:extLst>
          </p:cNvPr>
          <p:cNvSpPr>
            <a:spLocks noGrp="1"/>
          </p:cNvSpPr>
          <p:nvPr>
            <p:ph type="sldNum" sz="quarter" idx="12"/>
          </p:nvPr>
        </p:nvSpPr>
        <p:spPr/>
        <p:txBody>
          <a:bodyPr/>
          <a:lstStyle/>
          <a:p>
            <a:fld id="{D1B71AAA-B9E7-4449-836C-07686E34B3E0}" type="slidenum">
              <a:rPr lang="en-US" smtClean="0"/>
              <a:t>2</a:t>
            </a:fld>
            <a:endParaRPr lang="en-US"/>
          </a:p>
        </p:txBody>
      </p:sp>
      <p:pic>
        <p:nvPicPr>
          <p:cNvPr id="2" name="Picture 1">
            <a:extLst>
              <a:ext uri="{FF2B5EF4-FFF2-40B4-BE49-F238E27FC236}">
                <a16:creationId xmlns:a16="http://schemas.microsoft.com/office/drawing/2014/main" id="{189BB2C4-F56F-48A3-9293-D1C6488AC763}"/>
              </a:ext>
            </a:extLst>
          </p:cNvPr>
          <p:cNvPicPr>
            <a:picLocks noChangeAspect="1"/>
          </p:cNvPicPr>
          <p:nvPr/>
        </p:nvPicPr>
        <p:blipFill>
          <a:blip r:embed="rId2"/>
          <a:stretch>
            <a:fillRect/>
          </a:stretch>
        </p:blipFill>
        <p:spPr>
          <a:xfrm>
            <a:off x="0" y="0"/>
            <a:ext cx="3224785" cy="6858000"/>
          </a:xfrm>
          <a:prstGeom prst="rect">
            <a:avLst/>
          </a:prstGeom>
        </p:spPr>
      </p:pic>
      <p:sp>
        <p:nvSpPr>
          <p:cNvPr id="3" name="Rectangle 2">
            <a:extLst>
              <a:ext uri="{FF2B5EF4-FFF2-40B4-BE49-F238E27FC236}">
                <a16:creationId xmlns:a16="http://schemas.microsoft.com/office/drawing/2014/main" id="{A3D4F9F9-885F-4E73-B939-E9E701C7FDB7}"/>
              </a:ext>
            </a:extLst>
          </p:cNvPr>
          <p:cNvSpPr/>
          <p:nvPr/>
        </p:nvSpPr>
        <p:spPr>
          <a:xfrm>
            <a:off x="3224785" y="0"/>
            <a:ext cx="94487" cy="6858000"/>
          </a:xfrm>
          <a:prstGeom prst="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6FEA82-774A-421F-804C-68ACFF427E75}"/>
              </a:ext>
            </a:extLst>
          </p:cNvPr>
          <p:cNvSpPr>
            <a:spLocks noGrp="1"/>
          </p:cNvSpPr>
          <p:nvPr>
            <p:ph type="ftr" sz="quarter" idx="11"/>
          </p:nvPr>
        </p:nvSpPr>
        <p:spPr>
          <a:xfrm>
            <a:off x="95956" y="6492874"/>
            <a:ext cx="5296022" cy="365125"/>
          </a:xfrm>
        </p:spPr>
        <p:txBody>
          <a:bodyPr/>
          <a:lstStyle/>
          <a:p>
            <a:r>
              <a:rPr lang="pt-BR"/>
              <a:t>Integrasi ISO 9001 &amp; ISO 14001 1/rev.01 (c)Copyright, Sentral Sistem. May 2019</a:t>
            </a:r>
            <a:endParaRPr lang="en-US" dirty="0"/>
          </a:p>
        </p:txBody>
      </p:sp>
    </p:spTree>
    <p:extLst>
      <p:ext uri="{BB962C8B-B14F-4D97-AF65-F5344CB8AC3E}">
        <p14:creationId xmlns:p14="http://schemas.microsoft.com/office/powerpoint/2010/main" val="315278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0544" y="573202"/>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2" name="Content Placeholder 1"/>
          <p:cNvSpPr>
            <a:spLocks noGrp="1"/>
          </p:cNvSpPr>
          <p:nvPr>
            <p:ph idx="1"/>
          </p:nvPr>
        </p:nvSpPr>
        <p:spPr>
          <a:xfrm>
            <a:off x="3367474" y="2215289"/>
            <a:ext cx="5485257" cy="4016620"/>
          </a:xfrm>
        </p:spPr>
        <p:txBody>
          <a:bodyPr>
            <a:normAutofit/>
          </a:bodyPr>
          <a:lstStyle/>
          <a:p>
            <a:pPr marL="0" indent="0">
              <a:buNone/>
            </a:pPr>
            <a:r>
              <a:rPr lang="en-US" dirty="0" err="1"/>
              <a:t>Definisi</a:t>
            </a:r>
            <a:r>
              <a:rPr lang="en-US" dirty="0"/>
              <a:t> </a:t>
            </a:r>
            <a:r>
              <a:rPr lang="en-US" dirty="0" err="1"/>
              <a:t>berdasarkan</a:t>
            </a:r>
            <a:r>
              <a:rPr lang="en-US" dirty="0"/>
              <a:t> ISO 31000</a:t>
            </a:r>
          </a:p>
          <a:p>
            <a:pPr marL="0" lvl="1" indent="0">
              <a:buNone/>
            </a:pPr>
            <a:endParaRPr lang="en-US" sz="1846" i="1" dirty="0"/>
          </a:p>
          <a:p>
            <a:pPr marL="0" lvl="1" indent="0">
              <a:buNone/>
            </a:pPr>
            <a:r>
              <a:rPr lang="en-US" sz="1846" i="1" dirty="0"/>
              <a:t>“Risk is all about </a:t>
            </a:r>
            <a:r>
              <a:rPr lang="en-US" sz="1846" i="1" u="sng" dirty="0"/>
              <a:t>uncertainty</a:t>
            </a:r>
            <a:r>
              <a:rPr lang="en-US" sz="1846" i="1" dirty="0"/>
              <a:t>, or more importantly, the </a:t>
            </a:r>
            <a:r>
              <a:rPr lang="en-US" sz="1846" i="1" u="sng" dirty="0"/>
              <a:t>effect of uncertainty on the achievement of objectives</a:t>
            </a:r>
            <a:r>
              <a:rPr lang="en-US" sz="1846" i="1" dirty="0"/>
              <a:t>. </a:t>
            </a:r>
          </a:p>
          <a:p>
            <a:pPr marL="0" lvl="1" indent="0">
              <a:spcBef>
                <a:spcPts val="1108"/>
              </a:spcBef>
              <a:buNone/>
            </a:pPr>
            <a:endParaRPr lang="en-US" sz="1846" i="1" dirty="0"/>
          </a:p>
          <a:p>
            <a:pPr marL="0" lvl="1" indent="0">
              <a:spcBef>
                <a:spcPts val="1108"/>
              </a:spcBef>
              <a:buNone/>
            </a:pPr>
            <a:r>
              <a:rPr lang="en-US" sz="1846" i="1" dirty="0"/>
              <a:t>This is where ISO 31000 is clearly different from existing guidelines in that </a:t>
            </a:r>
            <a:r>
              <a:rPr lang="en-US" sz="1846" b="1" i="1" dirty="0"/>
              <a:t>the emphasis is shifted from something happening – the event – to the effect on objectives</a:t>
            </a:r>
          </a:p>
        </p:txBody>
      </p:sp>
      <p:sp>
        <p:nvSpPr>
          <p:cNvPr id="7" name="Text Box 6"/>
          <p:cNvSpPr txBox="1">
            <a:spLocks noChangeArrowheads="1"/>
          </p:cNvSpPr>
          <p:nvPr/>
        </p:nvSpPr>
        <p:spPr bwMode="auto">
          <a:xfrm>
            <a:off x="4179169" y="5159343"/>
            <a:ext cx="434339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buSzPct val="85000"/>
            </a:pPr>
            <a:r>
              <a:rPr lang="en-US" sz="1108" i="1" dirty="0">
                <a:latin typeface="+mn-lt"/>
                <a:ea typeface="Helvetica Neue Light" pitchFamily="2" charset="2"/>
                <a:cs typeface="Helvetica Neue Light" pitchFamily="2" charset="2"/>
              </a:rPr>
              <a:t>Source: Kevin W. Knight, AM, Chair of the ISO 31000 working group</a:t>
            </a:r>
          </a:p>
          <a:p>
            <a:pPr algn="r" eaLnBrk="1" hangingPunct="1"/>
            <a:r>
              <a:rPr lang="en-US" sz="1108" i="1" dirty="0">
                <a:latin typeface="+mn-lt"/>
                <a:ea typeface="Helvetica Neue Light" pitchFamily="2" charset="2"/>
                <a:cs typeface="Helvetica Neue Light" pitchFamily="2" charset="2"/>
              </a:rPr>
              <a:t>&amp; Chair of ISO 31004 project committee ,ISO Focus, June 2009</a:t>
            </a:r>
          </a:p>
        </p:txBody>
      </p:sp>
      <p:pic>
        <p:nvPicPr>
          <p:cNvPr id="6" name="Picture 5">
            <a:extLst>
              <a:ext uri="{FF2B5EF4-FFF2-40B4-BE49-F238E27FC236}">
                <a16:creationId xmlns:a16="http://schemas.microsoft.com/office/drawing/2014/main" id="{ED1808F2-E883-4456-A845-61C63CCF20AF}"/>
              </a:ext>
            </a:extLst>
          </p:cNvPr>
          <p:cNvPicPr>
            <a:picLocks noChangeAspect="1"/>
          </p:cNvPicPr>
          <p:nvPr/>
        </p:nvPicPr>
        <p:blipFill rotWithShape="1">
          <a:blip r:embed="rId2"/>
          <a:srcRect r="52634" b="30992"/>
          <a:stretch/>
        </p:blipFill>
        <p:spPr>
          <a:xfrm>
            <a:off x="308754" y="0"/>
            <a:ext cx="2607433" cy="4736592"/>
          </a:xfrm>
          <a:prstGeom prst="rect">
            <a:avLst/>
          </a:prstGeom>
        </p:spPr>
      </p:pic>
      <p:sp>
        <p:nvSpPr>
          <p:cNvPr id="5" name="Slide Number Placeholder 4">
            <a:extLst>
              <a:ext uri="{FF2B5EF4-FFF2-40B4-BE49-F238E27FC236}">
                <a16:creationId xmlns:a16="http://schemas.microsoft.com/office/drawing/2014/main" id="{D3935E14-B491-4107-859F-D7F670A6FD12}"/>
              </a:ext>
            </a:extLst>
          </p:cNvPr>
          <p:cNvSpPr>
            <a:spLocks noGrp="1"/>
          </p:cNvSpPr>
          <p:nvPr>
            <p:ph type="sldNum" sz="quarter" idx="12"/>
          </p:nvPr>
        </p:nvSpPr>
        <p:spPr/>
        <p:txBody>
          <a:bodyPr/>
          <a:lstStyle/>
          <a:p>
            <a:pPr>
              <a:defRPr/>
            </a:pPr>
            <a:fld id="{76B483EA-79FC-4CFB-9D49-A6CB5216843E}" type="slidenum">
              <a:rPr lang="en-US" smtClean="0"/>
              <a:pPr>
                <a:defRPr/>
              </a:pPr>
              <a:t>20</a:t>
            </a:fld>
            <a:endParaRPr lang="en-US"/>
          </a:p>
        </p:txBody>
      </p:sp>
      <p:sp>
        <p:nvSpPr>
          <p:cNvPr id="4" name="Footer Placeholder 3">
            <a:extLst>
              <a:ext uri="{FF2B5EF4-FFF2-40B4-BE49-F238E27FC236}">
                <a16:creationId xmlns:a16="http://schemas.microsoft.com/office/drawing/2014/main" id="{B82A4219-163F-4FE2-A36E-018F2479603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8" name="Title 1">
            <a:extLst>
              <a:ext uri="{FF2B5EF4-FFF2-40B4-BE49-F238E27FC236}">
                <a16:creationId xmlns:a16="http://schemas.microsoft.com/office/drawing/2014/main" id="{92589B0D-743B-499D-B6AF-F9A384DE240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408838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2532" y="449610"/>
            <a:ext cx="4992330" cy="914400"/>
          </a:xfrm>
        </p:spPr>
        <p:txBody>
          <a:bodyPr>
            <a:normAutofit/>
          </a:bodyPr>
          <a:lstStyle/>
          <a:p>
            <a:r>
              <a:rPr lang="en-US" sz="3692" dirty="0" err="1"/>
              <a:t>Apakah</a:t>
            </a:r>
            <a:r>
              <a:rPr lang="en-US" sz="3692" dirty="0"/>
              <a:t> </a:t>
            </a:r>
            <a:r>
              <a:rPr lang="en-US" sz="3692" dirty="0" err="1"/>
              <a:t>risiko</a:t>
            </a:r>
            <a:r>
              <a:rPr lang="en-US" sz="3692" dirty="0"/>
              <a:t> </a:t>
            </a:r>
            <a:r>
              <a:rPr lang="en-US" sz="3692" dirty="0" err="1"/>
              <a:t>itu</a:t>
            </a:r>
            <a:r>
              <a:rPr lang="en-US" sz="3692" dirty="0"/>
              <a:t>?</a:t>
            </a:r>
            <a:endParaRPr lang="id-ID" sz="3692" dirty="0"/>
          </a:p>
        </p:txBody>
      </p:sp>
      <p:sp>
        <p:nvSpPr>
          <p:cNvPr id="4" name="Slide Number Placeholder 3"/>
          <p:cNvSpPr>
            <a:spLocks noGrp="1"/>
          </p:cNvSpPr>
          <p:nvPr>
            <p:ph type="sldNum" sz="quarter" idx="12"/>
          </p:nvPr>
        </p:nvSpPr>
        <p:spPr/>
        <p:txBody>
          <a:bodyPr/>
          <a:lstStyle/>
          <a:p>
            <a:fld id="{7790590B-1480-4409-A097-C4475AB35F63}" type="slidenum">
              <a:rPr lang="en-US" smtClean="0"/>
              <a:pPr/>
              <a:t>21</a:t>
            </a:fld>
            <a:endParaRPr lang="en-US" dirty="0"/>
          </a:p>
        </p:txBody>
      </p:sp>
      <p:sp>
        <p:nvSpPr>
          <p:cNvPr id="26" name="TextBox 25"/>
          <p:cNvSpPr txBox="1"/>
          <p:nvPr/>
        </p:nvSpPr>
        <p:spPr>
          <a:xfrm>
            <a:off x="1758462" y="2092570"/>
            <a:ext cx="5600700" cy="376385"/>
          </a:xfrm>
          <a:prstGeom prst="rect">
            <a:avLst/>
          </a:prstGeom>
          <a:noFill/>
        </p:spPr>
        <p:txBody>
          <a:bodyPr wrap="square" rtlCol="0">
            <a:spAutoFit/>
          </a:bodyPr>
          <a:lstStyle/>
          <a:p>
            <a:pPr algn="ctr"/>
            <a:r>
              <a:rPr lang="en-US" sz="1846" b="1" dirty="0">
                <a:ea typeface="Helvetica Neue Light" pitchFamily="2" charset="2"/>
                <a:cs typeface="Helvetica Neue Light" pitchFamily="2" charset="2"/>
              </a:rPr>
              <a:t>Multi </a:t>
            </a:r>
            <a:r>
              <a:rPr lang="en-US" sz="1846" b="1" dirty="0" err="1">
                <a:ea typeface="Helvetica Neue Light" pitchFamily="2" charset="2"/>
                <a:cs typeface="Helvetica Neue Light" pitchFamily="2" charset="2"/>
              </a:rPr>
              <a:t>sebab</a:t>
            </a:r>
            <a:r>
              <a:rPr lang="en-US" sz="1846" b="1" dirty="0">
                <a:ea typeface="Helvetica Neue Light" pitchFamily="2" charset="2"/>
                <a:cs typeface="Helvetica Neue Light" pitchFamily="2" charset="2"/>
              </a:rPr>
              <a:t> &amp; multi </a:t>
            </a:r>
            <a:r>
              <a:rPr lang="en-US" sz="1846" b="1" dirty="0" err="1">
                <a:ea typeface="Helvetica Neue Light" pitchFamily="2" charset="2"/>
                <a:cs typeface="Helvetica Neue Light" pitchFamily="2" charset="2"/>
              </a:rPr>
              <a:t>dampak</a:t>
            </a:r>
            <a:endParaRPr lang="en-US" sz="1846" b="1" dirty="0">
              <a:ea typeface="Helvetica Neue Light" pitchFamily="2" charset="2"/>
              <a:cs typeface="Helvetica Neue Light" pitchFamily="2" charset="2"/>
            </a:endParaRPr>
          </a:p>
        </p:txBody>
      </p:sp>
      <p:sp>
        <p:nvSpPr>
          <p:cNvPr id="27" name="TextBox 26"/>
          <p:cNvSpPr txBox="1"/>
          <p:nvPr/>
        </p:nvSpPr>
        <p:spPr>
          <a:xfrm>
            <a:off x="1125416" y="1529862"/>
            <a:ext cx="6981092" cy="433196"/>
          </a:xfrm>
          <a:prstGeom prst="rect">
            <a:avLst/>
          </a:prstGeom>
          <a:noFill/>
        </p:spPr>
        <p:txBody>
          <a:bodyPr wrap="square" rtlCol="0">
            <a:spAutoFit/>
          </a:bodyPr>
          <a:lstStyle/>
          <a:p>
            <a:pPr marL="422041" indent="-422041">
              <a:buFont typeface="Arial" pitchFamily="34" charset="0"/>
              <a:buChar char="•"/>
            </a:pPr>
            <a:r>
              <a:rPr lang="en-US" sz="2215" b="1" dirty="0" err="1">
                <a:ea typeface="Helvetica Neue Light" pitchFamily="2" charset="2"/>
                <a:cs typeface="Helvetica Neue Light" pitchFamily="2" charset="2"/>
              </a:rPr>
              <a:t>Definisi</a:t>
            </a:r>
            <a:r>
              <a:rPr lang="en-US" sz="2215" b="1" dirty="0">
                <a:ea typeface="Helvetica Neue Light" pitchFamily="2" charset="2"/>
                <a:cs typeface="Helvetica Neue Light" pitchFamily="2" charset="2"/>
              </a:rPr>
              <a:t> </a:t>
            </a:r>
            <a:r>
              <a:rPr lang="en-US" sz="2215" b="1" dirty="0" err="1">
                <a:ea typeface="Helvetica Neue Light" pitchFamily="2" charset="2"/>
                <a:cs typeface="Helvetica Neue Light" pitchFamily="2" charset="2"/>
              </a:rPr>
              <a:t>risiko</a:t>
            </a:r>
            <a:r>
              <a:rPr lang="en-US" sz="2215" b="1" dirty="0">
                <a:ea typeface="Helvetica Neue Light" pitchFamily="2" charset="2"/>
                <a:cs typeface="Helvetica Neue Light" pitchFamily="2" charset="2"/>
              </a:rPr>
              <a:t> </a:t>
            </a:r>
            <a:r>
              <a:rPr lang="en-US" sz="2215" b="1" dirty="0" err="1">
                <a:ea typeface="Helvetica Neue Light" pitchFamily="2" charset="2"/>
                <a:cs typeface="Helvetica Neue Light" pitchFamily="2" charset="2"/>
              </a:rPr>
              <a:t>berdasarkan</a:t>
            </a:r>
            <a:r>
              <a:rPr lang="en-US" sz="2215" b="1" dirty="0">
                <a:ea typeface="Helvetica Neue Light" pitchFamily="2" charset="2"/>
                <a:cs typeface="Helvetica Neue Light" pitchFamily="2" charset="2"/>
              </a:rPr>
              <a:t> SNI ISO 31000</a:t>
            </a:r>
          </a:p>
        </p:txBody>
      </p:sp>
      <p:sp>
        <p:nvSpPr>
          <p:cNvPr id="28" name="Footer Placeholder 3"/>
          <p:cNvSpPr>
            <a:spLocks noGrp="1"/>
          </p:cNvSpPr>
          <p:nvPr>
            <p:ph type="ftr" sz="quarter" idx="11"/>
          </p:nvPr>
        </p:nvSpPr>
        <p:spPr>
          <a:xfrm>
            <a:off x="0" y="6257193"/>
            <a:ext cx="5416062" cy="337038"/>
          </a:xfrm>
        </p:spPr>
        <p:txBody>
          <a:bodyPr/>
          <a:lstStyle/>
          <a:p>
            <a:pPr>
              <a:defRPr/>
            </a:pPr>
            <a:r>
              <a:rPr lang="en-US">
                <a:solidFill>
                  <a:schemeClr val="tx1"/>
                </a:solidFill>
              </a:rPr>
              <a:t>Integrasi ISO 9001 &amp; ISO 14001 1/rev.01 (c)Copyright, Sentral Sistem. May 2019</a:t>
            </a:r>
            <a:endParaRPr lang="en-US" dirty="0">
              <a:solidFill>
                <a:schemeClr val="tx1"/>
              </a:solidFill>
            </a:endParaRPr>
          </a:p>
        </p:txBody>
      </p:sp>
      <p:sp>
        <p:nvSpPr>
          <p:cNvPr id="7" name="Rectangle 6">
            <a:extLst>
              <a:ext uri="{FF2B5EF4-FFF2-40B4-BE49-F238E27FC236}">
                <a16:creationId xmlns:a16="http://schemas.microsoft.com/office/drawing/2014/main" id="{DD23A4B1-E820-4EAE-87E5-C95D9A2DD0E1}"/>
              </a:ext>
            </a:extLst>
          </p:cNvPr>
          <p:cNvSpPr/>
          <p:nvPr/>
        </p:nvSpPr>
        <p:spPr>
          <a:xfrm>
            <a:off x="0" y="263769"/>
            <a:ext cx="562708" cy="21981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29" name="Group 5">
            <a:extLst>
              <a:ext uri="{FF2B5EF4-FFF2-40B4-BE49-F238E27FC236}">
                <a16:creationId xmlns:a16="http://schemas.microsoft.com/office/drawing/2014/main" id="{9577560C-85ED-4072-8757-D6C8E5AB11BB}"/>
              </a:ext>
            </a:extLst>
          </p:cNvPr>
          <p:cNvGrpSpPr/>
          <p:nvPr/>
        </p:nvGrpSpPr>
        <p:grpSpPr>
          <a:xfrm>
            <a:off x="1031760" y="2557668"/>
            <a:ext cx="7535775" cy="3996639"/>
            <a:chOff x="82550" y="1328676"/>
            <a:chExt cx="9740900" cy="5254361"/>
          </a:xfrm>
        </p:grpSpPr>
        <p:grpSp>
          <p:nvGrpSpPr>
            <p:cNvPr id="30" name="Group 11">
              <a:extLst>
                <a:ext uri="{FF2B5EF4-FFF2-40B4-BE49-F238E27FC236}">
                  <a16:creationId xmlns:a16="http://schemas.microsoft.com/office/drawing/2014/main" id="{3930DCDF-E3B5-4B4F-AC96-104E9D56D20A}"/>
                </a:ext>
              </a:extLst>
            </p:cNvPr>
            <p:cNvGrpSpPr/>
            <p:nvPr/>
          </p:nvGrpSpPr>
          <p:grpSpPr>
            <a:xfrm flipH="1">
              <a:off x="4899931" y="1447800"/>
              <a:ext cx="3932919" cy="3581400"/>
              <a:chOff x="990600" y="1828800"/>
              <a:chExt cx="3630387" cy="3581400"/>
            </a:xfrm>
          </p:grpSpPr>
          <p:sp>
            <p:nvSpPr>
              <p:cNvPr id="48" name="Rectangle 47">
                <a:extLst>
                  <a:ext uri="{FF2B5EF4-FFF2-40B4-BE49-F238E27FC236}">
                    <a16:creationId xmlns:a16="http://schemas.microsoft.com/office/drawing/2014/main" id="{F7084F6C-21FE-41F2-B08C-54E578B2B3B2}"/>
                  </a:ext>
                </a:extLst>
              </p:cNvPr>
              <p:cNvSpPr/>
              <p:nvPr/>
            </p:nvSpPr>
            <p:spPr>
              <a:xfrm>
                <a:off x="990600" y="1828800"/>
                <a:ext cx="457200" cy="3581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400" b="1" dirty="0">
                    <a:ea typeface="Helvetica Neue Light" pitchFamily="2" charset="2"/>
                    <a:cs typeface="Helvetica Neue Light" pitchFamily="2" charset="2"/>
                  </a:rPr>
                  <a:t>CONSEQUENCES</a:t>
                </a:r>
              </a:p>
            </p:txBody>
          </p:sp>
          <p:sp>
            <p:nvSpPr>
              <p:cNvPr id="49" name="Isosceles Triangle 48">
                <a:extLst>
                  <a:ext uri="{FF2B5EF4-FFF2-40B4-BE49-F238E27FC236}">
                    <a16:creationId xmlns:a16="http://schemas.microsoft.com/office/drawing/2014/main" id="{BF7B7445-F8C6-48D8-A257-197F5FE46FF6}"/>
                  </a:ext>
                </a:extLst>
              </p:cNvPr>
              <p:cNvSpPr/>
              <p:nvPr/>
            </p:nvSpPr>
            <p:spPr>
              <a:xfrm rot="5400000">
                <a:off x="1268187" y="2057400"/>
                <a:ext cx="3581400" cy="3124200"/>
              </a:xfrm>
              <a:prstGeom prst="triangle">
                <a:avLst>
                  <a:gd name="adj"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ea typeface="Helvetica Neue Light" pitchFamily="2" charset="2"/>
                  <a:cs typeface="Helvetica Neue Light" pitchFamily="2" charset="2"/>
                </a:endParaRPr>
              </a:p>
            </p:txBody>
          </p:sp>
        </p:grpSp>
        <p:grpSp>
          <p:nvGrpSpPr>
            <p:cNvPr id="31" name="Group 10">
              <a:extLst>
                <a:ext uri="{FF2B5EF4-FFF2-40B4-BE49-F238E27FC236}">
                  <a16:creationId xmlns:a16="http://schemas.microsoft.com/office/drawing/2014/main" id="{7398052C-B1C9-46E6-817B-EB176532B443}"/>
                </a:ext>
              </a:extLst>
            </p:cNvPr>
            <p:cNvGrpSpPr/>
            <p:nvPr/>
          </p:nvGrpSpPr>
          <p:grpSpPr>
            <a:xfrm>
              <a:off x="1073151" y="1447800"/>
              <a:ext cx="3932919" cy="3581400"/>
              <a:chOff x="990600" y="1828800"/>
              <a:chExt cx="3630387" cy="3581400"/>
            </a:xfrm>
          </p:grpSpPr>
          <p:sp>
            <p:nvSpPr>
              <p:cNvPr id="46" name="Rectangle 45">
                <a:extLst>
                  <a:ext uri="{FF2B5EF4-FFF2-40B4-BE49-F238E27FC236}">
                    <a16:creationId xmlns:a16="http://schemas.microsoft.com/office/drawing/2014/main" id="{C58415AA-2105-438B-A213-2735E673F9E8}"/>
                  </a:ext>
                </a:extLst>
              </p:cNvPr>
              <p:cNvSpPr/>
              <p:nvPr/>
            </p:nvSpPr>
            <p:spPr>
              <a:xfrm>
                <a:off x="990600" y="1828800"/>
                <a:ext cx="457200" cy="3581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400" b="1" dirty="0">
                    <a:ea typeface="Helvetica Neue Light" pitchFamily="2" charset="2"/>
                    <a:cs typeface="Helvetica Neue Light" pitchFamily="2" charset="2"/>
                  </a:rPr>
                  <a:t>CAUSES OF RISKS</a:t>
                </a:r>
              </a:p>
            </p:txBody>
          </p:sp>
          <p:sp>
            <p:nvSpPr>
              <p:cNvPr id="47" name="Isosceles Triangle 46">
                <a:extLst>
                  <a:ext uri="{FF2B5EF4-FFF2-40B4-BE49-F238E27FC236}">
                    <a16:creationId xmlns:a16="http://schemas.microsoft.com/office/drawing/2014/main" id="{C080819A-A4A1-4EF8-98BC-45FE3D01D809}"/>
                  </a:ext>
                </a:extLst>
              </p:cNvPr>
              <p:cNvSpPr/>
              <p:nvPr/>
            </p:nvSpPr>
            <p:spPr>
              <a:xfrm rot="5400000">
                <a:off x="1268187" y="2057400"/>
                <a:ext cx="3581400" cy="3124200"/>
              </a:xfrm>
              <a:prstGeom prst="triangle">
                <a:avLst>
                  <a:gd name="adj"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ea typeface="Helvetica Neue Light" pitchFamily="2" charset="2"/>
                  <a:cs typeface="Helvetica Neue Light" pitchFamily="2" charset="2"/>
                </a:endParaRPr>
              </a:p>
            </p:txBody>
          </p:sp>
        </p:grpSp>
        <p:sp>
          <p:nvSpPr>
            <p:cNvPr id="32" name="Oval 31">
              <a:extLst>
                <a:ext uri="{FF2B5EF4-FFF2-40B4-BE49-F238E27FC236}">
                  <a16:creationId xmlns:a16="http://schemas.microsoft.com/office/drawing/2014/main" id="{9F17BCED-88A8-4831-9809-CC7C5B215D03}"/>
                </a:ext>
              </a:extLst>
            </p:cNvPr>
            <p:cNvSpPr/>
            <p:nvPr/>
          </p:nvSpPr>
          <p:spPr>
            <a:xfrm>
              <a:off x="4457700" y="2667000"/>
              <a:ext cx="1073150" cy="1143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b="1" dirty="0">
                <a:ea typeface="Helvetica Neue Light" pitchFamily="2" charset="2"/>
                <a:cs typeface="Helvetica Neue Light" pitchFamily="2" charset="2"/>
              </a:endParaRPr>
            </a:p>
          </p:txBody>
        </p:sp>
        <p:sp>
          <p:nvSpPr>
            <p:cNvPr id="33" name="TextBox 32">
              <a:extLst>
                <a:ext uri="{FF2B5EF4-FFF2-40B4-BE49-F238E27FC236}">
                  <a16:creationId xmlns:a16="http://schemas.microsoft.com/office/drawing/2014/main" id="{5B0E6F3D-D48D-43A0-B9FC-CBA36E3C81ED}"/>
                </a:ext>
              </a:extLst>
            </p:cNvPr>
            <p:cNvSpPr txBox="1"/>
            <p:nvPr/>
          </p:nvSpPr>
          <p:spPr>
            <a:xfrm>
              <a:off x="4457700" y="3048000"/>
              <a:ext cx="1073151" cy="759199"/>
            </a:xfrm>
            <a:prstGeom prst="rect">
              <a:avLst/>
            </a:prstGeom>
            <a:noFill/>
          </p:spPr>
          <p:txBody>
            <a:bodyPr wrap="square" rtlCol="0">
              <a:spAutoFit/>
            </a:bodyPr>
            <a:lstStyle/>
            <a:p>
              <a:pPr algn="ctr"/>
              <a:r>
                <a:rPr lang="en-US" sz="1400" b="1" dirty="0">
                  <a:solidFill>
                    <a:schemeClr val="bg1"/>
                  </a:solidFill>
                  <a:ea typeface="Helvetica Neue Light" pitchFamily="2" charset="2"/>
                  <a:cs typeface="Helvetica Neue Light" pitchFamily="2" charset="2"/>
                </a:rPr>
                <a:t>EVENT</a:t>
              </a:r>
            </a:p>
          </p:txBody>
        </p:sp>
        <p:sp>
          <p:nvSpPr>
            <p:cNvPr id="34" name="TextBox 33">
              <a:extLst>
                <a:ext uri="{FF2B5EF4-FFF2-40B4-BE49-F238E27FC236}">
                  <a16:creationId xmlns:a16="http://schemas.microsoft.com/office/drawing/2014/main" id="{9D5B6B15-6F33-44BE-B527-EB62C5262973}"/>
                </a:ext>
              </a:extLst>
            </p:cNvPr>
            <p:cNvSpPr txBox="1"/>
            <p:nvPr/>
          </p:nvSpPr>
          <p:spPr>
            <a:xfrm>
              <a:off x="1568449" y="2884639"/>
              <a:ext cx="3114780" cy="1071811"/>
            </a:xfrm>
            <a:prstGeom prst="rect">
              <a:avLst/>
            </a:prstGeom>
            <a:noFill/>
          </p:spPr>
          <p:txBody>
            <a:bodyPr wrap="square" rtlCol="0">
              <a:spAutoFit/>
            </a:bodyPr>
            <a:lstStyle/>
            <a:p>
              <a:pPr algn="ctr"/>
              <a:r>
                <a:rPr lang="en-US" sz="1400" b="1" dirty="0" err="1">
                  <a:solidFill>
                    <a:schemeClr val="bg1"/>
                  </a:solidFill>
                  <a:ea typeface="Helvetica Neue Light" pitchFamily="2" charset="2"/>
                  <a:cs typeface="Helvetica Neue Light" pitchFamily="2" charset="2"/>
                </a:rPr>
                <a:t>LIKELiHOOD</a:t>
              </a:r>
              <a:r>
                <a:rPr lang="en-US" sz="1400" b="1" dirty="0">
                  <a:solidFill>
                    <a:schemeClr val="bg1"/>
                  </a:solidFill>
                  <a:ea typeface="Helvetica Neue Light" pitchFamily="2" charset="2"/>
                  <a:cs typeface="Helvetica Neue Light" pitchFamily="2" charset="2"/>
                </a:rPr>
                <a:t> </a:t>
              </a:r>
              <a:br>
                <a:rPr lang="en-US" sz="1400" b="1" dirty="0">
                  <a:solidFill>
                    <a:schemeClr val="bg1"/>
                  </a:solidFill>
                  <a:ea typeface="Helvetica Neue Light" pitchFamily="2" charset="2"/>
                  <a:cs typeface="Helvetica Neue Light" pitchFamily="2" charset="2"/>
                </a:rPr>
              </a:br>
              <a:r>
                <a:rPr lang="en-US" sz="1400" dirty="0">
                  <a:solidFill>
                    <a:schemeClr val="bg1"/>
                  </a:solidFill>
                  <a:ea typeface="Helvetica Neue Light" pitchFamily="2" charset="2"/>
                  <a:cs typeface="Helvetica Neue Light" pitchFamily="2" charset="2"/>
                </a:rPr>
                <a:t>(Prevention Capability)</a:t>
              </a:r>
              <a:br>
                <a:rPr lang="en-US" sz="1400" b="1" dirty="0">
                  <a:solidFill>
                    <a:schemeClr val="bg1"/>
                  </a:solidFill>
                  <a:ea typeface="Helvetica Neue Light" pitchFamily="2" charset="2"/>
                  <a:cs typeface="Helvetica Neue Light" pitchFamily="2" charset="2"/>
                </a:rPr>
              </a:br>
              <a:endParaRPr lang="en-US" sz="1400" b="1" dirty="0">
                <a:solidFill>
                  <a:schemeClr val="bg1"/>
                </a:solidFill>
                <a:ea typeface="Helvetica Neue Light" pitchFamily="2" charset="2"/>
                <a:cs typeface="Helvetica Neue Light" pitchFamily="2" charset="2"/>
              </a:endParaRPr>
            </a:p>
          </p:txBody>
        </p:sp>
        <p:sp>
          <p:nvSpPr>
            <p:cNvPr id="35" name="TextBox 34">
              <a:extLst>
                <a:ext uri="{FF2B5EF4-FFF2-40B4-BE49-F238E27FC236}">
                  <a16:creationId xmlns:a16="http://schemas.microsoft.com/office/drawing/2014/main" id="{E7D87BB8-1120-4D0C-8932-BA67E9415038}"/>
                </a:ext>
              </a:extLst>
            </p:cNvPr>
            <p:cNvSpPr txBox="1"/>
            <p:nvPr/>
          </p:nvSpPr>
          <p:spPr>
            <a:xfrm>
              <a:off x="5530851" y="2884639"/>
              <a:ext cx="2724149" cy="1697033"/>
            </a:xfrm>
            <a:prstGeom prst="rect">
              <a:avLst/>
            </a:prstGeom>
            <a:noFill/>
          </p:spPr>
          <p:txBody>
            <a:bodyPr wrap="square" rtlCol="0">
              <a:spAutoFit/>
            </a:bodyPr>
            <a:lstStyle/>
            <a:p>
              <a:pPr algn="ctr"/>
              <a:r>
                <a:rPr lang="en-US" sz="1400" b="1" dirty="0">
                  <a:solidFill>
                    <a:schemeClr val="bg1"/>
                  </a:solidFill>
                  <a:ea typeface="Helvetica Neue Light" pitchFamily="2" charset="2"/>
                  <a:cs typeface="Helvetica Neue Light" pitchFamily="2" charset="2"/>
                </a:rPr>
                <a:t>POTENTIAL IMPACT</a:t>
              </a:r>
              <a:br>
                <a:rPr lang="en-US" sz="1400" b="1" dirty="0">
                  <a:solidFill>
                    <a:schemeClr val="bg1"/>
                  </a:solidFill>
                  <a:ea typeface="Helvetica Neue Light" pitchFamily="2" charset="2"/>
                  <a:cs typeface="Helvetica Neue Light" pitchFamily="2" charset="2"/>
                </a:rPr>
              </a:br>
              <a:r>
                <a:rPr lang="en-US" sz="1400" dirty="0">
                  <a:solidFill>
                    <a:schemeClr val="bg1"/>
                  </a:solidFill>
                  <a:ea typeface="Helvetica Neue Light" pitchFamily="2" charset="2"/>
                  <a:cs typeface="Helvetica Neue Light" pitchFamily="2" charset="2"/>
                </a:rPr>
                <a:t>(Protection Capability)</a:t>
              </a:r>
              <a:br>
                <a:rPr lang="en-US" sz="1400" b="1" dirty="0">
                  <a:solidFill>
                    <a:schemeClr val="bg1"/>
                  </a:solidFill>
                  <a:ea typeface="Helvetica Neue Light" pitchFamily="2" charset="2"/>
                  <a:cs typeface="Helvetica Neue Light" pitchFamily="2" charset="2"/>
                </a:rPr>
              </a:br>
              <a:endParaRPr lang="en-US" sz="1400" b="1" dirty="0">
                <a:solidFill>
                  <a:schemeClr val="bg1"/>
                </a:solidFill>
                <a:ea typeface="Helvetica Neue Light" pitchFamily="2" charset="2"/>
                <a:cs typeface="Helvetica Neue Light" pitchFamily="2" charset="2"/>
              </a:endParaRPr>
            </a:p>
          </p:txBody>
        </p:sp>
        <p:sp>
          <p:nvSpPr>
            <p:cNvPr id="36" name="TextBox 35">
              <a:extLst>
                <a:ext uri="{FF2B5EF4-FFF2-40B4-BE49-F238E27FC236}">
                  <a16:creationId xmlns:a16="http://schemas.microsoft.com/office/drawing/2014/main" id="{AC3AEDA8-EAAD-4806-A7E2-15391EEF663A}"/>
                </a:ext>
              </a:extLst>
            </p:cNvPr>
            <p:cNvSpPr txBox="1"/>
            <p:nvPr/>
          </p:nvSpPr>
          <p:spPr>
            <a:xfrm>
              <a:off x="3302001" y="4648200"/>
              <a:ext cx="3301999" cy="849728"/>
            </a:xfrm>
            <a:prstGeom prst="rect">
              <a:avLst/>
            </a:prstGeom>
            <a:noFill/>
          </p:spPr>
          <p:txBody>
            <a:bodyPr wrap="square" rtlCol="0">
              <a:spAutoFit/>
            </a:bodyPr>
            <a:lstStyle/>
            <a:p>
              <a:pPr algn="ctr"/>
              <a:r>
                <a:rPr lang="en-US" dirty="0" err="1">
                  <a:ea typeface="Helvetica Neue Light" pitchFamily="2" charset="2"/>
                  <a:cs typeface="Helvetica Neue Light" pitchFamily="2" charset="2"/>
                </a:rPr>
                <a:t>Perlakuan</a:t>
              </a:r>
              <a:r>
                <a:rPr lang="en-US" dirty="0">
                  <a:ea typeface="Helvetica Neue Light" pitchFamily="2" charset="2"/>
                  <a:cs typeface="Helvetica Neue Light" pitchFamily="2" charset="2"/>
                </a:rPr>
                <a:t> / </a:t>
              </a:r>
              <a:r>
                <a:rPr lang="en-US" dirty="0" err="1">
                  <a:ea typeface="Helvetica Neue Light" pitchFamily="2" charset="2"/>
                  <a:cs typeface="Helvetica Neue Light" pitchFamily="2" charset="2"/>
                </a:rPr>
                <a:t>Mitigasi</a:t>
              </a:r>
              <a:r>
                <a:rPr lang="en-US" dirty="0">
                  <a:ea typeface="Helvetica Neue Light" pitchFamily="2" charset="2"/>
                  <a:cs typeface="Helvetica Neue Light" pitchFamily="2" charset="2"/>
                </a:rPr>
                <a:t> / </a:t>
              </a:r>
              <a:r>
                <a:rPr lang="en-US" dirty="0" err="1">
                  <a:ea typeface="Helvetica Neue Light" pitchFamily="2" charset="2"/>
                  <a:cs typeface="Helvetica Neue Light" pitchFamily="2" charset="2"/>
                </a:rPr>
                <a:t>pengendalian</a:t>
              </a:r>
              <a:r>
                <a:rPr lang="en-US" dirty="0">
                  <a:ea typeface="Helvetica Neue Light" pitchFamily="2" charset="2"/>
                  <a:cs typeface="Helvetica Neue Light" pitchFamily="2" charset="2"/>
                </a:rPr>
                <a:t> </a:t>
              </a:r>
              <a:r>
                <a:rPr lang="en-US" dirty="0" err="1">
                  <a:ea typeface="Helvetica Neue Light" pitchFamily="2" charset="2"/>
                  <a:cs typeface="Helvetica Neue Light" pitchFamily="2" charset="2"/>
                </a:rPr>
                <a:t>risiko</a:t>
              </a:r>
              <a:endParaRPr lang="en-US" dirty="0">
                <a:ea typeface="Helvetica Neue Light" pitchFamily="2" charset="2"/>
                <a:cs typeface="Helvetica Neue Light" pitchFamily="2" charset="2"/>
              </a:endParaRPr>
            </a:p>
          </p:txBody>
        </p:sp>
        <p:cxnSp>
          <p:nvCxnSpPr>
            <p:cNvPr id="37" name="Straight Arrow Connector 36">
              <a:extLst>
                <a:ext uri="{FF2B5EF4-FFF2-40B4-BE49-F238E27FC236}">
                  <a16:creationId xmlns:a16="http://schemas.microsoft.com/office/drawing/2014/main" id="{4749D099-8024-467B-A1F0-FBA09BA3D144}"/>
                </a:ext>
              </a:extLst>
            </p:cNvPr>
            <p:cNvCxnSpPr>
              <a:stCxn id="36" idx="0"/>
            </p:cNvCxnSpPr>
            <p:nvPr/>
          </p:nvCxnSpPr>
          <p:spPr>
            <a:xfrm rot="5400000" flipH="1" flipV="1">
              <a:off x="5283203" y="3327405"/>
              <a:ext cx="990594" cy="16509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A7A2B5-1589-430B-82F7-BE762AB1F809}"/>
                </a:ext>
              </a:extLst>
            </p:cNvPr>
            <p:cNvCxnSpPr>
              <a:stCxn id="36" idx="0"/>
            </p:cNvCxnSpPr>
            <p:nvPr/>
          </p:nvCxnSpPr>
          <p:spPr>
            <a:xfrm rot="16200000" flipV="1">
              <a:off x="3425830" y="3121029"/>
              <a:ext cx="990598" cy="20637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933C42D-FA2A-493E-9C09-0AD2961BA246}"/>
                </a:ext>
              </a:extLst>
            </p:cNvPr>
            <p:cNvSpPr txBox="1"/>
            <p:nvPr/>
          </p:nvSpPr>
          <p:spPr>
            <a:xfrm>
              <a:off x="3121815" y="1328676"/>
              <a:ext cx="3767817" cy="759199"/>
            </a:xfrm>
            <a:prstGeom prst="rect">
              <a:avLst/>
            </a:prstGeom>
            <a:noFill/>
          </p:spPr>
          <p:txBody>
            <a:bodyPr wrap="square" rtlCol="0">
              <a:spAutoFit/>
            </a:bodyPr>
            <a:lstStyle/>
            <a:p>
              <a:pPr algn="ctr"/>
              <a:r>
                <a:rPr lang="en-US" sz="1400" dirty="0" err="1">
                  <a:ea typeface="Helvetica Neue Light" pitchFamily="2" charset="2"/>
                  <a:cs typeface="Helvetica Neue Light" pitchFamily="2" charset="2"/>
                </a:rPr>
                <a:t>Peristiwa</a:t>
              </a:r>
              <a:r>
                <a:rPr lang="en-US" sz="1400" dirty="0">
                  <a:ea typeface="Helvetica Neue Light" pitchFamily="2" charset="2"/>
                  <a:cs typeface="Helvetica Neue Light" pitchFamily="2" charset="2"/>
                </a:rPr>
                <a:t> yang </a:t>
              </a:r>
              <a:r>
                <a:rPr lang="en-US" sz="1400" dirty="0" err="1">
                  <a:ea typeface="Helvetica Neue Light" pitchFamily="2" charset="2"/>
                  <a:cs typeface="Helvetica Neue Light" pitchFamily="2" charset="2"/>
                </a:rPr>
                <a:t>berpotensi</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menimbulkan</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dampak</a:t>
              </a:r>
              <a:endParaRPr lang="en-US" sz="1400" dirty="0">
                <a:ea typeface="Helvetica Neue Light" pitchFamily="2" charset="2"/>
                <a:cs typeface="Helvetica Neue Light" pitchFamily="2" charset="2"/>
              </a:endParaRPr>
            </a:p>
          </p:txBody>
        </p:sp>
        <p:cxnSp>
          <p:nvCxnSpPr>
            <p:cNvPr id="40" name="Straight Arrow Connector 39">
              <a:extLst>
                <a:ext uri="{FF2B5EF4-FFF2-40B4-BE49-F238E27FC236}">
                  <a16:creationId xmlns:a16="http://schemas.microsoft.com/office/drawing/2014/main" id="{E77915AB-1354-4BA6-8912-A57AC79E910C}"/>
                </a:ext>
              </a:extLst>
            </p:cNvPr>
            <p:cNvCxnSpPr>
              <a:stCxn id="39" idx="2"/>
              <a:endCxn id="32" idx="0"/>
            </p:cNvCxnSpPr>
            <p:nvPr/>
          </p:nvCxnSpPr>
          <p:spPr>
            <a:xfrm rot="5400000">
              <a:off x="4710437" y="2371714"/>
              <a:ext cx="579125" cy="1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C0F636-A220-44E1-BC68-6C56DBB7D5E8}"/>
                </a:ext>
              </a:extLst>
            </p:cNvPr>
            <p:cNvSpPr txBox="1"/>
            <p:nvPr/>
          </p:nvSpPr>
          <p:spPr>
            <a:xfrm>
              <a:off x="82550" y="5498070"/>
              <a:ext cx="2476500" cy="759199"/>
            </a:xfrm>
            <a:prstGeom prst="rect">
              <a:avLst/>
            </a:prstGeom>
            <a:noFill/>
          </p:spPr>
          <p:txBody>
            <a:bodyPr wrap="square" rtlCol="0">
              <a:spAutoFit/>
            </a:bodyPr>
            <a:lstStyle/>
            <a:p>
              <a:pPr algn="ctr"/>
              <a:r>
                <a:rPr lang="en-US" sz="1400" dirty="0" err="1">
                  <a:ea typeface="Helvetica Neue Light" pitchFamily="2" charset="2"/>
                  <a:cs typeface="Helvetica Neue Light" pitchFamily="2" charset="2"/>
                </a:rPr>
                <a:t>Faktor</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atau</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kondisi</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penyebab</a:t>
              </a:r>
              <a:endParaRPr lang="en-US" sz="1400" dirty="0">
                <a:ea typeface="Helvetica Neue Light" pitchFamily="2" charset="2"/>
                <a:cs typeface="Helvetica Neue Light" pitchFamily="2" charset="2"/>
              </a:endParaRPr>
            </a:p>
          </p:txBody>
        </p:sp>
        <p:cxnSp>
          <p:nvCxnSpPr>
            <p:cNvPr id="42" name="Straight Arrow Connector 41">
              <a:extLst>
                <a:ext uri="{FF2B5EF4-FFF2-40B4-BE49-F238E27FC236}">
                  <a16:creationId xmlns:a16="http://schemas.microsoft.com/office/drawing/2014/main" id="{1F4A199C-A3A7-48D9-B17D-3F6EF1D0FFB8}"/>
                </a:ext>
              </a:extLst>
            </p:cNvPr>
            <p:cNvCxnSpPr>
              <a:stCxn id="41" idx="0"/>
              <a:endCxn id="46" idx="2"/>
            </p:cNvCxnSpPr>
            <p:nvPr/>
          </p:nvCxnSpPr>
          <p:spPr>
            <a:xfrm rot="5400000" flipH="1" flipV="1">
              <a:off x="1086366" y="5263567"/>
              <a:ext cx="468870" cy="24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5DB612-6CEE-4C47-A973-DEA911A471B4}"/>
                </a:ext>
              </a:extLst>
            </p:cNvPr>
            <p:cNvSpPr txBox="1"/>
            <p:nvPr/>
          </p:nvSpPr>
          <p:spPr>
            <a:xfrm>
              <a:off x="7346950" y="5511226"/>
              <a:ext cx="2476500" cy="1071811"/>
            </a:xfrm>
            <a:prstGeom prst="rect">
              <a:avLst/>
            </a:prstGeom>
            <a:noFill/>
          </p:spPr>
          <p:txBody>
            <a:bodyPr wrap="square" rtlCol="0">
              <a:spAutoFit/>
            </a:bodyPr>
            <a:lstStyle/>
            <a:p>
              <a:pPr algn="ctr"/>
              <a:r>
                <a:rPr lang="en-US" sz="1400" dirty="0" err="1">
                  <a:ea typeface="Helvetica Neue Light" pitchFamily="2" charset="2"/>
                  <a:cs typeface="Helvetica Neue Light" pitchFamily="2" charset="2"/>
                </a:rPr>
                <a:t>Keluaran</a:t>
              </a:r>
              <a:r>
                <a:rPr lang="en-US" sz="1400" dirty="0">
                  <a:ea typeface="Helvetica Neue Light" pitchFamily="2" charset="2"/>
                  <a:cs typeface="Helvetica Neue Light" pitchFamily="2" charset="2"/>
                </a:rPr>
                <a:t> / </a:t>
              </a:r>
              <a:r>
                <a:rPr lang="en-US" sz="1400" dirty="0" err="1">
                  <a:ea typeface="Helvetica Neue Light" pitchFamily="2" charset="2"/>
                  <a:cs typeface="Helvetica Neue Light" pitchFamily="2" charset="2"/>
                </a:rPr>
                <a:t>dampak</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pada</a:t>
              </a:r>
              <a:r>
                <a:rPr lang="en-US" sz="1400" dirty="0">
                  <a:ea typeface="Helvetica Neue Light" pitchFamily="2" charset="2"/>
                  <a:cs typeface="Helvetica Neue Light" pitchFamily="2" charset="2"/>
                </a:rPr>
                <a:t> </a:t>
              </a:r>
              <a:r>
                <a:rPr lang="en-US" sz="1400" dirty="0" err="1">
                  <a:ea typeface="Helvetica Neue Light" pitchFamily="2" charset="2"/>
                  <a:cs typeface="Helvetica Neue Light" pitchFamily="2" charset="2"/>
                </a:rPr>
                <a:t>saaran</a:t>
              </a:r>
              <a:endParaRPr lang="en-US" sz="1400" dirty="0">
                <a:ea typeface="Helvetica Neue Light" pitchFamily="2" charset="2"/>
                <a:cs typeface="Helvetica Neue Light" pitchFamily="2" charset="2"/>
              </a:endParaRPr>
            </a:p>
          </p:txBody>
        </p:sp>
        <p:cxnSp>
          <p:nvCxnSpPr>
            <p:cNvPr id="44" name="Straight Arrow Connector 43">
              <a:extLst>
                <a:ext uri="{FF2B5EF4-FFF2-40B4-BE49-F238E27FC236}">
                  <a16:creationId xmlns:a16="http://schemas.microsoft.com/office/drawing/2014/main" id="{CE076B81-5BA5-4953-9221-A2047931573B}"/>
                </a:ext>
              </a:extLst>
            </p:cNvPr>
            <p:cNvCxnSpPr>
              <a:stCxn id="43" idx="0"/>
              <a:endCxn id="48" idx="2"/>
            </p:cNvCxnSpPr>
            <p:nvPr/>
          </p:nvCxnSpPr>
          <p:spPr>
            <a:xfrm rot="5400000" flipH="1" flipV="1">
              <a:off x="8344187" y="5270213"/>
              <a:ext cx="482026" cy="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885773-3CFE-4FB0-B146-8BFD246C2B84}"/>
                </a:ext>
              </a:extLst>
            </p:cNvPr>
            <p:cNvSpPr txBox="1"/>
            <p:nvPr/>
          </p:nvSpPr>
          <p:spPr>
            <a:xfrm>
              <a:off x="3219450" y="5869953"/>
              <a:ext cx="3384551" cy="446588"/>
            </a:xfrm>
            <a:prstGeom prst="rect">
              <a:avLst/>
            </a:prstGeom>
            <a:noFill/>
          </p:spPr>
          <p:txBody>
            <a:bodyPr wrap="square" rtlCol="0">
              <a:spAutoFit/>
            </a:bodyPr>
            <a:lstStyle/>
            <a:p>
              <a:pPr algn="ctr"/>
              <a:r>
                <a:rPr lang="en-US" sz="1400" b="1" dirty="0">
                  <a:solidFill>
                    <a:schemeClr val="accent6"/>
                  </a:solidFill>
                  <a:ea typeface="Helvetica Neue Light" pitchFamily="2" charset="2"/>
                  <a:cs typeface="Helvetica Neue Light" pitchFamily="2" charset="2"/>
                </a:rPr>
                <a:t>THE BOWTIE MODEL</a:t>
              </a:r>
            </a:p>
          </p:txBody>
        </p:sp>
      </p:grpSp>
    </p:spTree>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2"/>
          <p:cNvSpPr>
            <a:spLocks noGrp="1"/>
          </p:cNvSpPr>
          <p:nvPr>
            <p:ph idx="1"/>
          </p:nvPr>
        </p:nvSpPr>
        <p:spPr>
          <a:xfrm>
            <a:off x="725190" y="2015924"/>
            <a:ext cx="7080958" cy="786903"/>
          </a:xfrm>
          <a:ln w="9525">
            <a:noFill/>
          </a:ln>
        </p:spPr>
        <p:txBody>
          <a:bodyPr>
            <a:normAutofit/>
          </a:bodyPr>
          <a:lstStyle/>
          <a:p>
            <a:pPr marL="0" indent="0" algn="ctr">
              <a:buNone/>
            </a:pPr>
            <a:r>
              <a:rPr lang="id-ID" sz="2215" dirty="0"/>
              <a:t>Keterkaitan antara </a:t>
            </a:r>
            <a:r>
              <a:rPr lang="id-ID" sz="2215" u="sng" dirty="0"/>
              <a:t>Sasaran</a:t>
            </a:r>
            <a:r>
              <a:rPr lang="id-ID" sz="2215" dirty="0"/>
              <a:t>, </a:t>
            </a:r>
            <a:r>
              <a:rPr lang="id-ID" sz="2215" u="sng" dirty="0"/>
              <a:t>Ketidakpastian</a:t>
            </a:r>
            <a:r>
              <a:rPr lang="id-ID" sz="2215" dirty="0"/>
              <a:t> dan </a:t>
            </a:r>
            <a:r>
              <a:rPr lang="id-ID" sz="2215" u="sng" dirty="0"/>
              <a:t>Risiko</a:t>
            </a:r>
            <a:r>
              <a:rPr lang="en-US" sz="2215" dirty="0"/>
              <a:t>:</a:t>
            </a:r>
          </a:p>
        </p:txBody>
      </p:sp>
      <p:sp>
        <p:nvSpPr>
          <p:cNvPr id="6" name="TextBox 5"/>
          <p:cNvSpPr txBox="1"/>
          <p:nvPr/>
        </p:nvSpPr>
        <p:spPr>
          <a:xfrm>
            <a:off x="774347" y="3865815"/>
            <a:ext cx="1294791" cy="656590"/>
          </a:xfrm>
          <a:prstGeom prst="rect">
            <a:avLst/>
          </a:prstGeom>
          <a:noFill/>
        </p:spPr>
        <p:txBody>
          <a:bodyPr wrap="square" rtlCol="0">
            <a:spAutoFit/>
          </a:bodyPr>
          <a:lstStyle/>
          <a:p>
            <a:pPr algn="ctr">
              <a:lnSpc>
                <a:spcPts val="2215"/>
              </a:lnSpc>
            </a:pPr>
            <a:r>
              <a:rPr lang="en-US" sz="1600" b="1" dirty="0" err="1">
                <a:ea typeface="Helvetica Neue Light" pitchFamily="2" charset="2"/>
                <a:cs typeface="Helvetica Neue Light" pitchFamily="2" charset="2"/>
              </a:rPr>
              <a:t>Kondisi</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Saat</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ini</a:t>
            </a:r>
            <a:endParaRPr lang="id-ID" sz="1600" b="1" dirty="0">
              <a:ea typeface="Helvetica Neue Light" pitchFamily="2" charset="2"/>
              <a:cs typeface="Helvetica Neue Light" pitchFamily="2" charset="2"/>
            </a:endParaRPr>
          </a:p>
        </p:txBody>
      </p:sp>
      <p:cxnSp>
        <p:nvCxnSpPr>
          <p:cNvPr id="8" name="Straight Arrow Connector 7"/>
          <p:cNvCxnSpPr/>
          <p:nvPr/>
        </p:nvCxnSpPr>
        <p:spPr>
          <a:xfrm>
            <a:off x="2108008" y="4237049"/>
            <a:ext cx="3957457" cy="0"/>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08008" y="3244533"/>
            <a:ext cx="3957457" cy="1918313"/>
          </a:xfrm>
          <a:prstGeom prst="ellipse">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10" name="TextBox 9"/>
          <p:cNvSpPr txBox="1"/>
          <p:nvPr/>
        </p:nvSpPr>
        <p:spPr>
          <a:xfrm>
            <a:off x="3451050" y="5181156"/>
            <a:ext cx="1461297" cy="348109"/>
          </a:xfrm>
          <a:prstGeom prst="rect">
            <a:avLst/>
          </a:prstGeom>
          <a:noFill/>
        </p:spPr>
        <p:txBody>
          <a:bodyPr wrap="none" rtlCol="0">
            <a:spAutoFit/>
          </a:bodyPr>
          <a:lstStyle/>
          <a:p>
            <a:pPr algn="ctr"/>
            <a:r>
              <a:rPr lang="en-US" sz="1662" dirty="0" err="1">
                <a:ea typeface="Helvetica Neue Light" pitchFamily="2" charset="2"/>
                <a:cs typeface="Helvetica Neue Light" pitchFamily="2" charset="2"/>
              </a:rPr>
              <a:t>Ketidakpastian</a:t>
            </a:r>
            <a:endParaRPr lang="id-ID" sz="1662" dirty="0">
              <a:ea typeface="Helvetica Neue Light" pitchFamily="2" charset="2"/>
              <a:cs typeface="Helvetica Neue Light" pitchFamily="2" charset="2"/>
            </a:endParaRPr>
          </a:p>
        </p:txBody>
      </p:sp>
      <p:grpSp>
        <p:nvGrpSpPr>
          <p:cNvPr id="4" name="Group 73"/>
          <p:cNvGrpSpPr/>
          <p:nvPr/>
        </p:nvGrpSpPr>
        <p:grpSpPr>
          <a:xfrm>
            <a:off x="3827303" y="4451216"/>
            <a:ext cx="860428" cy="671587"/>
            <a:chOff x="3843357" y="4351731"/>
            <a:chExt cx="1174191" cy="806703"/>
          </a:xfrm>
        </p:grpSpPr>
        <p:grpSp>
          <p:nvGrpSpPr>
            <p:cNvPr id="5" name="Group 72"/>
            <p:cNvGrpSpPr/>
            <p:nvPr/>
          </p:nvGrpSpPr>
          <p:grpSpPr>
            <a:xfrm>
              <a:off x="3949445" y="4351731"/>
              <a:ext cx="438115" cy="537401"/>
              <a:chOff x="3949445" y="4351731"/>
              <a:chExt cx="438115" cy="537401"/>
            </a:xfrm>
          </p:grpSpPr>
          <p:sp>
            <p:nvSpPr>
              <p:cNvPr id="14" name="TextBox 13"/>
              <p:cNvSpPr txBox="1"/>
              <p:nvPr/>
            </p:nvSpPr>
            <p:spPr>
              <a:xfrm rot="10800000">
                <a:off x="4017427" y="4368781"/>
                <a:ext cx="370133" cy="520351"/>
              </a:xfrm>
              <a:prstGeom prst="rect">
                <a:avLst/>
              </a:prstGeom>
              <a:noFill/>
            </p:spPr>
            <p:txBody>
              <a:bodyPr wrap="none" rtlCol="0">
                <a:spAutoFit/>
              </a:bodyPr>
              <a:lstStyle/>
              <a:p>
                <a:pPr algn="ctr"/>
                <a:r>
                  <a:rPr lang="id-ID" sz="2215" b="1" dirty="0">
                    <a:solidFill>
                      <a:srgbClr val="FF0000"/>
                    </a:solidFill>
                    <a:ea typeface="Helvetica Neue Light" pitchFamily="2" charset="2"/>
                    <a:cs typeface="Helvetica Neue Light" pitchFamily="2" charset="2"/>
                  </a:rPr>
                  <a:t>-</a:t>
                </a:r>
              </a:p>
            </p:txBody>
          </p:sp>
          <p:sp>
            <p:nvSpPr>
              <p:cNvPr id="15" name="Oval 14"/>
              <p:cNvSpPr/>
              <p:nvPr/>
            </p:nvSpPr>
            <p:spPr>
              <a:xfrm>
                <a:off x="3949445" y="4351731"/>
                <a:ext cx="432048" cy="451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sp>
          <p:nvSpPr>
            <p:cNvPr id="13" name="TextBox 12"/>
            <p:cNvSpPr txBox="1"/>
            <p:nvPr/>
          </p:nvSpPr>
          <p:spPr>
            <a:xfrm>
              <a:off x="3843357" y="4774487"/>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grpSp>
        <p:nvGrpSpPr>
          <p:cNvPr id="11" name="Group 71"/>
          <p:cNvGrpSpPr/>
          <p:nvPr/>
        </p:nvGrpSpPr>
        <p:grpSpPr>
          <a:xfrm>
            <a:off x="3797111" y="3282019"/>
            <a:ext cx="860428" cy="741832"/>
            <a:chOff x="3765849" y="2947303"/>
            <a:chExt cx="1174191" cy="891080"/>
          </a:xfrm>
        </p:grpSpPr>
        <p:sp>
          <p:nvSpPr>
            <p:cNvPr id="17" name="TextBox 16"/>
            <p:cNvSpPr txBox="1"/>
            <p:nvPr/>
          </p:nvSpPr>
          <p:spPr>
            <a:xfrm>
              <a:off x="3765849" y="2947303"/>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nvGrpSpPr>
            <p:cNvPr id="12" name="Group 70"/>
            <p:cNvGrpSpPr/>
            <p:nvPr/>
          </p:nvGrpSpPr>
          <p:grpSpPr>
            <a:xfrm>
              <a:off x="3949445" y="3285262"/>
              <a:ext cx="454241" cy="553121"/>
              <a:chOff x="3949445" y="3285262"/>
              <a:chExt cx="454241" cy="553121"/>
            </a:xfrm>
          </p:grpSpPr>
          <p:sp>
            <p:nvSpPr>
              <p:cNvPr id="19" name="TextBox 18"/>
              <p:cNvSpPr txBox="1"/>
              <p:nvPr/>
            </p:nvSpPr>
            <p:spPr>
              <a:xfrm>
                <a:off x="3959176" y="3285262"/>
                <a:ext cx="444510" cy="520350"/>
              </a:xfrm>
              <a:prstGeom prst="rect">
                <a:avLst/>
              </a:prstGeom>
              <a:noFill/>
              <a:ln>
                <a:noFill/>
              </a:ln>
            </p:spPr>
            <p:txBody>
              <a:bodyPr wrap="none" rtlCol="0">
                <a:spAutoFit/>
              </a:bodyPr>
              <a:lstStyle/>
              <a:p>
                <a:r>
                  <a:rPr lang="id-ID" sz="2215" b="1" dirty="0">
                    <a:solidFill>
                      <a:schemeClr val="accent1">
                        <a:lumMod val="75000"/>
                      </a:schemeClr>
                    </a:solidFill>
                    <a:ea typeface="Helvetica Neue Light" pitchFamily="2" charset="2"/>
                    <a:cs typeface="Helvetica Neue Light" pitchFamily="2" charset="2"/>
                  </a:rPr>
                  <a:t>+</a:t>
                </a:r>
              </a:p>
            </p:txBody>
          </p:sp>
          <p:sp>
            <p:nvSpPr>
              <p:cNvPr id="20" name="Rectangle 19"/>
              <p:cNvSpPr/>
              <p:nvPr/>
            </p:nvSpPr>
            <p:spPr>
              <a:xfrm>
                <a:off x="3949445" y="3380852"/>
                <a:ext cx="432048" cy="457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grpSp>
      <p:sp>
        <p:nvSpPr>
          <p:cNvPr id="21" name="Freeform 20"/>
          <p:cNvSpPr/>
          <p:nvPr/>
        </p:nvSpPr>
        <p:spPr>
          <a:xfrm>
            <a:off x="1854466" y="3260629"/>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prstDash val="sysDash"/>
            <a:headEnd type="triangle" w="med" len="med"/>
            <a:tailEnd type="non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2" name="Freeform 21"/>
          <p:cNvSpPr/>
          <p:nvPr/>
        </p:nvSpPr>
        <p:spPr>
          <a:xfrm>
            <a:off x="1855065" y="4536496"/>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solidFill>
              <a:srgbClr val="FF0000"/>
            </a:solidFill>
            <a:prstDash val="sysDash"/>
            <a:headEnd type="triangle" w="med" len="med"/>
            <a:tailEnd type="non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3" name="TextBox 22"/>
          <p:cNvSpPr txBox="1"/>
          <p:nvPr/>
        </p:nvSpPr>
        <p:spPr>
          <a:xfrm rot="2637726">
            <a:off x="1623752" y="4850039"/>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4" name="TextBox 23"/>
          <p:cNvSpPr txBox="1"/>
          <p:nvPr/>
        </p:nvSpPr>
        <p:spPr>
          <a:xfrm rot="18829117">
            <a:off x="1633079" y="3176044"/>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5" name="Freeform 24"/>
          <p:cNvSpPr/>
          <p:nvPr/>
        </p:nvSpPr>
        <p:spPr>
          <a:xfrm>
            <a:off x="4242890" y="2927125"/>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prstDash val="sysDash"/>
            <a:headEnd type="none" w="med" len="med"/>
            <a:tailEnd type="triangl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6" name="TextBox 25"/>
          <p:cNvSpPr txBox="1"/>
          <p:nvPr/>
        </p:nvSpPr>
        <p:spPr>
          <a:xfrm rot="1211222">
            <a:off x="5601786" y="3078180"/>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27" name="TextBox 26"/>
          <p:cNvSpPr txBox="1"/>
          <p:nvPr/>
        </p:nvSpPr>
        <p:spPr>
          <a:xfrm>
            <a:off x="6490645" y="3352356"/>
            <a:ext cx="1876604" cy="546945"/>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KPI/ Project Delivery/ </a:t>
            </a:r>
          </a:p>
          <a:p>
            <a:pPr algn="ctr"/>
            <a:r>
              <a:rPr lang="id-ID" sz="1477" dirty="0">
                <a:ea typeface="Helvetica Neue Light" pitchFamily="2" charset="2"/>
                <a:cs typeface="Helvetica Neue Light" pitchFamily="2" charset="2"/>
              </a:rPr>
              <a:t>Visi/ dll</a:t>
            </a:r>
          </a:p>
        </p:txBody>
      </p:sp>
      <p:sp>
        <p:nvSpPr>
          <p:cNvPr id="28" name="Freeform 27"/>
          <p:cNvSpPr/>
          <p:nvPr/>
        </p:nvSpPr>
        <p:spPr>
          <a:xfrm>
            <a:off x="4253098" y="4624066"/>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solidFill>
              <a:srgbClr val="FF0000"/>
            </a:solidFill>
            <a:prstDash val="sysDash"/>
            <a:headEnd type="none" w="med" len="med"/>
            <a:tailEnd type="triangl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9" name="TextBox 28"/>
          <p:cNvSpPr txBox="1"/>
          <p:nvPr/>
        </p:nvSpPr>
        <p:spPr>
          <a:xfrm>
            <a:off x="1481568" y="5686162"/>
            <a:ext cx="2353850" cy="319639"/>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ƒ(</a:t>
            </a:r>
            <a:r>
              <a:rPr lang="en-US" sz="1477" dirty="0">
                <a:ea typeface="Helvetica Neue Light" pitchFamily="2" charset="2"/>
                <a:cs typeface="Helvetica Neue Light" pitchFamily="2" charset="2"/>
              </a:rPr>
              <a:t>Likelihood</a:t>
            </a:r>
            <a:r>
              <a:rPr lang="id-ID" sz="1477" dirty="0">
                <a:ea typeface="Helvetica Neue Light" pitchFamily="2" charset="2"/>
                <a:cs typeface="Helvetica Neue Light" pitchFamily="2" charset="2"/>
              </a:rPr>
              <a:t>,</a:t>
            </a:r>
            <a:r>
              <a:rPr lang="en-US" sz="1477" dirty="0">
                <a:ea typeface="Helvetica Neue Light" pitchFamily="2" charset="2"/>
                <a:cs typeface="Helvetica Neue Light" pitchFamily="2" charset="2"/>
              </a:rPr>
              <a:t>Consequence)</a:t>
            </a:r>
            <a:r>
              <a:rPr lang="id-ID" sz="1477" dirty="0">
                <a:ea typeface="Helvetica Neue Light" pitchFamily="2" charset="2"/>
                <a:cs typeface="Helvetica Neue Light" pitchFamily="2" charset="2"/>
              </a:rPr>
              <a:t> ?</a:t>
            </a:r>
          </a:p>
        </p:txBody>
      </p:sp>
      <p:sp>
        <p:nvSpPr>
          <p:cNvPr id="31" name="TextBox 30"/>
          <p:cNvSpPr txBox="1"/>
          <p:nvPr/>
        </p:nvSpPr>
        <p:spPr>
          <a:xfrm>
            <a:off x="6162962" y="4018602"/>
            <a:ext cx="872483" cy="374461"/>
          </a:xfrm>
          <a:prstGeom prst="rect">
            <a:avLst/>
          </a:prstGeom>
          <a:noFill/>
        </p:spPr>
        <p:txBody>
          <a:bodyPr wrap="none" rtlCol="0">
            <a:spAutoFit/>
          </a:bodyPr>
          <a:lstStyle/>
          <a:p>
            <a:pPr algn="ctr">
              <a:lnSpc>
                <a:spcPts val="2215"/>
              </a:lnSpc>
            </a:pPr>
            <a:r>
              <a:rPr lang="en-US" sz="1662" b="1" dirty="0" err="1">
                <a:solidFill>
                  <a:srgbClr val="C00000"/>
                </a:solidFill>
                <a:ea typeface="Helvetica Neue Light" pitchFamily="2" charset="2"/>
                <a:cs typeface="Helvetica Neue Light" pitchFamily="2" charset="2"/>
              </a:rPr>
              <a:t>Sasaran</a:t>
            </a:r>
            <a:endParaRPr lang="id-ID" sz="1662" b="1" dirty="0">
              <a:solidFill>
                <a:srgbClr val="C00000"/>
              </a:solidFill>
              <a:ea typeface="Helvetica Neue Light" pitchFamily="2" charset="2"/>
              <a:cs typeface="Helvetica Neue Light" pitchFamily="2" charset="2"/>
            </a:endParaRPr>
          </a:p>
        </p:txBody>
      </p:sp>
      <p:sp>
        <p:nvSpPr>
          <p:cNvPr id="34" name="TextBox 33"/>
          <p:cNvSpPr txBox="1"/>
          <p:nvPr/>
        </p:nvSpPr>
        <p:spPr>
          <a:xfrm rot="20447347">
            <a:off x="5757214" y="5417065"/>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37" name="TextBox 36"/>
          <p:cNvSpPr txBox="1"/>
          <p:nvPr/>
        </p:nvSpPr>
        <p:spPr>
          <a:xfrm>
            <a:off x="4323148" y="3985402"/>
            <a:ext cx="1444432" cy="319639"/>
          </a:xfrm>
          <a:prstGeom prst="rect">
            <a:avLst/>
          </a:prstGeom>
          <a:noFill/>
        </p:spPr>
        <p:txBody>
          <a:bodyPr wrap="square" rtlCol="0">
            <a:spAutoFit/>
          </a:bodyPr>
          <a:lstStyle/>
          <a:p>
            <a:r>
              <a:rPr lang="en-US" sz="1477" dirty="0">
                <a:ea typeface="Helvetica Neue Light" pitchFamily="2" charset="2"/>
                <a:cs typeface="Helvetica Neue Light" pitchFamily="2" charset="2"/>
              </a:rPr>
              <a:t>Proses </a:t>
            </a:r>
            <a:endParaRPr lang="id-ID" sz="1477" dirty="0">
              <a:ea typeface="Helvetica Neue Light" pitchFamily="2" charset="2"/>
              <a:cs typeface="Helvetica Neue Light" pitchFamily="2" charset="2"/>
            </a:endParaRPr>
          </a:p>
        </p:txBody>
      </p:sp>
      <p:pic>
        <p:nvPicPr>
          <p:cNvPr id="7" name="Picture 6">
            <a:extLst>
              <a:ext uri="{FF2B5EF4-FFF2-40B4-BE49-F238E27FC236}">
                <a16:creationId xmlns:a16="http://schemas.microsoft.com/office/drawing/2014/main" id="{FE0BB7C7-0613-4503-BAE0-77F601FD51C9}"/>
              </a:ext>
            </a:extLst>
          </p:cNvPr>
          <p:cNvPicPr>
            <a:picLocks noChangeAspect="1"/>
          </p:cNvPicPr>
          <p:nvPr/>
        </p:nvPicPr>
        <p:blipFill>
          <a:blip r:embed="rId3"/>
          <a:stretch>
            <a:fillRect/>
          </a:stretch>
        </p:blipFill>
        <p:spPr>
          <a:xfrm>
            <a:off x="6875743" y="263769"/>
            <a:ext cx="2098554" cy="1364060"/>
          </a:xfrm>
          <a:prstGeom prst="rect">
            <a:avLst/>
          </a:prstGeom>
        </p:spPr>
      </p:pic>
      <p:sp>
        <p:nvSpPr>
          <p:cNvPr id="18" name="Rectangle 17">
            <a:extLst>
              <a:ext uri="{FF2B5EF4-FFF2-40B4-BE49-F238E27FC236}">
                <a16:creationId xmlns:a16="http://schemas.microsoft.com/office/drawing/2014/main" id="{E63C8E99-E0CB-4FFD-B7C4-7BEF740EEDB2}"/>
              </a:ext>
            </a:extLst>
          </p:cNvPr>
          <p:cNvSpPr/>
          <p:nvPr/>
        </p:nvSpPr>
        <p:spPr>
          <a:xfrm>
            <a:off x="278575" y="1438767"/>
            <a:ext cx="6875742" cy="42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0" name="Title 2"/>
          <p:cNvSpPr>
            <a:spLocks noGrp="1"/>
          </p:cNvSpPr>
          <p:nvPr>
            <p:ph type="title"/>
          </p:nvPr>
        </p:nvSpPr>
        <p:spPr>
          <a:xfrm>
            <a:off x="1920849" y="35763"/>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3" name="Slide Number Placeholder 2">
            <a:extLst>
              <a:ext uri="{FF2B5EF4-FFF2-40B4-BE49-F238E27FC236}">
                <a16:creationId xmlns:a16="http://schemas.microsoft.com/office/drawing/2014/main" id="{BF4DCF76-031C-4B5D-8139-B7BF84EEB586}"/>
              </a:ext>
            </a:extLst>
          </p:cNvPr>
          <p:cNvSpPr>
            <a:spLocks noGrp="1"/>
          </p:cNvSpPr>
          <p:nvPr>
            <p:ph type="sldNum" sz="quarter" idx="12"/>
          </p:nvPr>
        </p:nvSpPr>
        <p:spPr/>
        <p:txBody>
          <a:bodyPr/>
          <a:lstStyle/>
          <a:p>
            <a:pPr>
              <a:defRPr/>
            </a:pPr>
            <a:fld id="{76B483EA-79FC-4CFB-9D49-A6CB5216843E}" type="slidenum">
              <a:rPr lang="en-US" smtClean="0"/>
              <a:pPr>
                <a:defRPr/>
              </a:pPr>
              <a:t>22</a:t>
            </a:fld>
            <a:endParaRPr lang="en-US"/>
          </a:p>
        </p:txBody>
      </p:sp>
      <p:sp>
        <p:nvSpPr>
          <p:cNvPr id="2" name="Footer Placeholder 1">
            <a:extLst>
              <a:ext uri="{FF2B5EF4-FFF2-40B4-BE49-F238E27FC236}">
                <a16:creationId xmlns:a16="http://schemas.microsoft.com/office/drawing/2014/main" id="{CD5886A8-DE5F-4056-86E7-1EF5B9B45F8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35" name="Title 1">
            <a:extLst>
              <a:ext uri="{FF2B5EF4-FFF2-40B4-BE49-F238E27FC236}">
                <a16:creationId xmlns:a16="http://schemas.microsoft.com/office/drawing/2014/main" id="{7D457FF8-15CF-4890-A110-6FD2CA34FFEE}"/>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810255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0224" y="46746"/>
            <a:ext cx="4073340" cy="1005840"/>
          </a:xfrm>
        </p:spPr>
        <p:txBody>
          <a:bodyPr>
            <a:normAutofit/>
          </a:bodyPr>
          <a:lstStyle/>
          <a:p>
            <a:r>
              <a:rPr lang="en-US" sz="3692" b="1" dirty="0" err="1"/>
              <a:t>Apakah</a:t>
            </a:r>
            <a:r>
              <a:rPr lang="en-US" sz="3692" b="1" dirty="0"/>
              <a:t> </a:t>
            </a:r>
            <a:r>
              <a:rPr lang="en-US" sz="3692" b="1" dirty="0" err="1"/>
              <a:t>risiko</a:t>
            </a:r>
            <a:r>
              <a:rPr lang="en-US" sz="3692" b="1" dirty="0"/>
              <a:t> </a:t>
            </a:r>
            <a:r>
              <a:rPr lang="en-US" sz="3692" b="1" dirty="0" err="1"/>
              <a:t>itu</a:t>
            </a:r>
            <a:r>
              <a:rPr lang="en-US" sz="3692" b="1" dirty="0"/>
              <a:t>?</a:t>
            </a:r>
          </a:p>
        </p:txBody>
      </p:sp>
      <p:sp>
        <p:nvSpPr>
          <p:cNvPr id="2" name="Content Placeholder 1"/>
          <p:cNvSpPr>
            <a:spLocks noGrp="1"/>
          </p:cNvSpPr>
          <p:nvPr>
            <p:ph idx="1"/>
          </p:nvPr>
        </p:nvSpPr>
        <p:spPr>
          <a:xfrm>
            <a:off x="542394" y="1170713"/>
            <a:ext cx="6172200" cy="705452"/>
          </a:xfrm>
        </p:spPr>
        <p:txBody>
          <a:bodyPr>
            <a:normAutofit/>
          </a:bodyPr>
          <a:lstStyle/>
          <a:p>
            <a:pPr marL="0" indent="0">
              <a:buNone/>
            </a:pPr>
            <a:r>
              <a:rPr lang="en-US" sz="2585" dirty="0" err="1"/>
              <a:t>Konsep</a:t>
            </a:r>
            <a:r>
              <a:rPr lang="en-US" sz="2585" dirty="0"/>
              <a:t> “Problem” versus “Risk”</a:t>
            </a:r>
          </a:p>
          <a:p>
            <a:pPr marL="0" indent="0">
              <a:buNone/>
            </a:pPr>
            <a:endParaRPr lang="en-US" sz="2585" dirty="0"/>
          </a:p>
          <a:p>
            <a:pPr marL="0" indent="0">
              <a:buNone/>
            </a:pPr>
            <a:endParaRPr lang="en-US" sz="2585" dirty="0"/>
          </a:p>
        </p:txBody>
      </p:sp>
      <p:sp>
        <p:nvSpPr>
          <p:cNvPr id="3" name="Slide Number Placeholder 2"/>
          <p:cNvSpPr>
            <a:spLocks noGrp="1"/>
          </p:cNvSpPr>
          <p:nvPr>
            <p:ph type="sldNum" sz="quarter" idx="12"/>
          </p:nvPr>
        </p:nvSpPr>
        <p:spPr>
          <a:xfrm>
            <a:off x="7948246" y="6031523"/>
            <a:ext cx="914400" cy="370743"/>
          </a:xfrm>
        </p:spPr>
        <p:txBody>
          <a:bodyPr/>
          <a:lstStyle/>
          <a:p>
            <a:fld id="{7589D4B7-21C6-42E7-8889-C92264457326}" type="slidenum">
              <a:rPr lang="en-US" smtClean="0"/>
              <a:pPr/>
              <a:t>23</a:t>
            </a:fld>
            <a:endParaRPr lang="en-US" dirty="0"/>
          </a:p>
        </p:txBody>
      </p:sp>
      <p:sp>
        <p:nvSpPr>
          <p:cNvPr id="5" name="TextBox 4"/>
          <p:cNvSpPr txBox="1"/>
          <p:nvPr/>
        </p:nvSpPr>
        <p:spPr>
          <a:xfrm>
            <a:off x="681404" y="1708811"/>
            <a:ext cx="3450980" cy="1512594"/>
          </a:xfrm>
          <a:prstGeom prst="rect">
            <a:avLst/>
          </a:prstGeom>
          <a:noFill/>
        </p:spPr>
        <p:txBody>
          <a:bodyPr wrap="square" rtlCol="0">
            <a:spAutoFit/>
          </a:bodyPr>
          <a:lstStyle/>
          <a:p>
            <a:r>
              <a:rPr lang="en-US" sz="1846" dirty="0">
                <a:solidFill>
                  <a:srgbClr val="FF0000"/>
                </a:solidFill>
                <a:ea typeface="Helvetica Neue Light" pitchFamily="2" charset="2"/>
                <a:cs typeface="Helvetica Neue Light" pitchFamily="2" charset="2"/>
              </a:rPr>
              <a:t>Problem/</a:t>
            </a:r>
            <a:r>
              <a:rPr lang="en-US" sz="1846" dirty="0" err="1">
                <a:solidFill>
                  <a:srgbClr val="FF0000"/>
                </a:solidFill>
                <a:ea typeface="Helvetica Neue Light" pitchFamily="2" charset="2"/>
                <a:cs typeface="Helvetica Neue Light" pitchFamily="2" charset="2"/>
              </a:rPr>
              <a:t>Krisis</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Terjadi</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lalu</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Gagal</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mendeteksi</a:t>
            </a:r>
            <a:r>
              <a:rPr lang="en-US" sz="1846" dirty="0">
                <a:ea typeface="Helvetica Neue Light" pitchFamily="2" charset="2"/>
                <a:cs typeface="Helvetica Neue Light" pitchFamily="2" charset="2"/>
              </a:rPr>
              <a:t> / </a:t>
            </a:r>
            <a:r>
              <a:rPr lang="en-US" sz="1846" dirty="0" err="1">
                <a:ea typeface="Helvetica Neue Light" pitchFamily="2" charset="2"/>
                <a:cs typeface="Helvetica Neue Light" pitchFamily="2" charset="2"/>
              </a:rPr>
              <a:t>mencegah</a:t>
            </a:r>
            <a:endParaRPr lang="en-US" sz="1846" dirty="0">
              <a:ea typeface="Helvetica Neue Light" pitchFamily="2" charset="2"/>
              <a:cs typeface="Helvetica Neue Light" pitchFamily="2" charset="2"/>
            </a:endParaRPr>
          </a:p>
        </p:txBody>
      </p:sp>
      <p:sp>
        <p:nvSpPr>
          <p:cNvPr id="8" name="TextBox 7"/>
          <p:cNvSpPr txBox="1"/>
          <p:nvPr/>
        </p:nvSpPr>
        <p:spPr>
          <a:xfrm>
            <a:off x="4339003" y="1715835"/>
            <a:ext cx="4523643" cy="1228541"/>
          </a:xfrm>
          <a:prstGeom prst="rect">
            <a:avLst/>
          </a:prstGeom>
          <a:noFill/>
        </p:spPr>
        <p:txBody>
          <a:bodyPr wrap="square" rtlCol="0">
            <a:spAutoFit/>
          </a:bodyPr>
          <a:lstStyle/>
          <a:p>
            <a:r>
              <a:rPr lang="en-US" sz="1846" dirty="0" err="1">
                <a:solidFill>
                  <a:srgbClr val="FF0000"/>
                </a:solidFill>
                <a:ea typeface="Helvetica Neue Light" pitchFamily="2" charset="2"/>
                <a:cs typeface="Helvetica Neue Light" pitchFamily="2" charset="2"/>
              </a:rPr>
              <a:t>Risiko</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Berdampak</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pada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depan</a:t>
            </a:r>
            <a:r>
              <a:rPr lang="en-US" sz="1846" dirty="0">
                <a:ea typeface="Helvetica Neue Light" pitchFamily="2" charset="2"/>
                <a:cs typeface="Helvetica Neue Light" pitchFamily="2" charset="2"/>
              </a:rPr>
              <a:t> </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Pencegahan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pengendalian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lebih</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baik</a:t>
            </a:r>
            <a:endParaRPr lang="en-US" sz="1846" dirty="0">
              <a:ea typeface="Helvetica Neue Light" pitchFamily="2" charset="2"/>
              <a:cs typeface="Helvetica Neue Light" pitchFamily="2" charset="2"/>
            </a:endParaRPr>
          </a:p>
        </p:txBody>
      </p:sp>
      <p:pic>
        <p:nvPicPr>
          <p:cNvPr id="252929" name="Picture 1" descr="E:\RIZAL DESIGN\CRMS\Presentation Template\ISO 31000 Fundamental\Other\Table-01.jpg"/>
          <p:cNvPicPr>
            <a:picLocks noChangeAspect="1" noChangeArrowheads="1"/>
          </p:cNvPicPr>
          <p:nvPr/>
        </p:nvPicPr>
        <p:blipFill>
          <a:blip r:embed="rId2"/>
          <a:srcRect/>
          <a:stretch>
            <a:fillRect/>
          </a:stretch>
        </p:blipFill>
        <p:spPr bwMode="auto">
          <a:xfrm>
            <a:off x="1171357" y="3429000"/>
            <a:ext cx="6801285" cy="3020406"/>
          </a:xfrm>
          <a:prstGeom prst="rect">
            <a:avLst/>
          </a:prstGeom>
          <a:noFill/>
        </p:spPr>
      </p:pic>
      <p:sp>
        <p:nvSpPr>
          <p:cNvPr id="7" name="Rectangle 6">
            <a:extLst>
              <a:ext uri="{FF2B5EF4-FFF2-40B4-BE49-F238E27FC236}">
                <a16:creationId xmlns:a16="http://schemas.microsoft.com/office/drawing/2014/main" id="{C3D6E33E-CB8C-4F61-B86F-4AE21524564E}"/>
              </a:ext>
            </a:extLst>
          </p:cNvPr>
          <p:cNvSpPr/>
          <p:nvPr/>
        </p:nvSpPr>
        <p:spPr>
          <a:xfrm>
            <a:off x="252248" y="1055222"/>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9" name="Picture 8">
            <a:extLst>
              <a:ext uri="{FF2B5EF4-FFF2-40B4-BE49-F238E27FC236}">
                <a16:creationId xmlns:a16="http://schemas.microsoft.com/office/drawing/2014/main" id="{A38D053A-CA03-4FA7-BC42-921B606DA22D}"/>
              </a:ext>
            </a:extLst>
          </p:cNvPr>
          <p:cNvPicPr>
            <a:picLocks noChangeAspect="1"/>
          </p:cNvPicPr>
          <p:nvPr/>
        </p:nvPicPr>
        <p:blipFill>
          <a:blip r:embed="rId3"/>
          <a:stretch>
            <a:fillRect/>
          </a:stretch>
        </p:blipFill>
        <p:spPr>
          <a:xfrm>
            <a:off x="6793198" y="159379"/>
            <a:ext cx="2098554" cy="1364060"/>
          </a:xfrm>
          <a:prstGeom prst="rect">
            <a:avLst/>
          </a:prstGeom>
        </p:spPr>
      </p:pic>
      <p:sp>
        <p:nvSpPr>
          <p:cNvPr id="6" name="Footer Placeholder 5">
            <a:extLst>
              <a:ext uri="{FF2B5EF4-FFF2-40B4-BE49-F238E27FC236}">
                <a16:creationId xmlns:a16="http://schemas.microsoft.com/office/drawing/2014/main" id="{1995E9A7-0724-4E77-8325-2B5C5308A573}"/>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1" name="Title 1">
            <a:extLst>
              <a:ext uri="{FF2B5EF4-FFF2-40B4-BE49-F238E27FC236}">
                <a16:creationId xmlns:a16="http://schemas.microsoft.com/office/drawing/2014/main" id="{37BA3C5F-F4AB-4A07-9A84-96529DE5D60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3423984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861" y="1546966"/>
            <a:ext cx="7717981" cy="584775"/>
          </a:xfrm>
          <a:prstGeom prst="rect">
            <a:avLst/>
          </a:prstGeom>
          <a:noFill/>
        </p:spPr>
        <p:txBody>
          <a:bodyPr wrap="square" rtlCol="0">
            <a:spAutoFit/>
          </a:bodyPr>
          <a:lstStyle/>
          <a:p>
            <a:pPr algn="ctr"/>
            <a:r>
              <a:rPr lang="en-US" sz="3200" b="1" dirty="0" err="1">
                <a:ea typeface="Helvetica Neue Light" pitchFamily="2" charset="2"/>
                <a:cs typeface="Helvetica Neue Light" pitchFamily="2" charset="2"/>
              </a:rPr>
              <a:t>Risiko</a:t>
            </a:r>
            <a:r>
              <a:rPr lang="en-US" sz="2215" b="1" dirty="0">
                <a:ea typeface="Helvetica Neue Light" pitchFamily="2" charset="2"/>
                <a:cs typeface="Helvetica Neue Light" pitchFamily="2" charset="2"/>
              </a:rPr>
              <a:t> = </a:t>
            </a:r>
            <a:r>
              <a:rPr lang="en-US" sz="2215" b="1" i="1" dirty="0" err="1">
                <a:ea typeface="Helvetica Neue Light" pitchFamily="2" charset="2"/>
                <a:cs typeface="Helvetica Neue Light" pitchFamily="2" charset="2"/>
              </a:rPr>
              <a:t>ketidakpastian</a:t>
            </a:r>
            <a:r>
              <a:rPr lang="en-US" sz="2215" b="1" i="1" dirty="0">
                <a:ea typeface="Helvetica Neue Light" pitchFamily="2" charset="2"/>
                <a:cs typeface="Helvetica Neue Light" pitchFamily="2" charset="2"/>
              </a:rPr>
              <a:t> yang </a:t>
            </a:r>
            <a:r>
              <a:rPr lang="en-US" sz="2215" b="1" i="1" dirty="0" err="1">
                <a:ea typeface="Helvetica Neue Light" pitchFamily="2" charset="2"/>
                <a:cs typeface="Helvetica Neue Light" pitchFamily="2" charset="2"/>
              </a:rPr>
              <a:t>berdampak</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pada</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sasaran</a:t>
            </a:r>
            <a:endParaRPr lang="en-US" sz="2215" b="1" i="1" dirty="0">
              <a:ea typeface="Helvetica Neue Light" pitchFamily="2" charset="2"/>
              <a:cs typeface="Helvetica Neue Light" pitchFamily="2" charset="2"/>
            </a:endParaRPr>
          </a:p>
        </p:txBody>
      </p:sp>
      <p:pic>
        <p:nvPicPr>
          <p:cNvPr id="1027" name="Picture 3" descr="C:\Users\ACER\AppData\Local\Microsoft\Windows\Temporary Internet Files\Content.IE5\KBV91LBT\interrogacion-240x3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629" y="3830756"/>
            <a:ext cx="599402" cy="9221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CER\AppData\Local\Microsoft\Windows\Temporary Internet Files\Content.IE5\KBV91LBT\objetiv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629" y="2570935"/>
            <a:ext cx="724108" cy="79081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2"/>
          <p:cNvGrpSpPr/>
          <p:nvPr/>
        </p:nvGrpSpPr>
        <p:grpSpPr>
          <a:xfrm rot="360000">
            <a:off x="3220668" y="5074926"/>
            <a:ext cx="898782" cy="1126341"/>
            <a:chOff x="2514600" y="3436676"/>
            <a:chExt cx="3716455" cy="2398835"/>
          </a:xfrm>
        </p:grpSpPr>
        <p:pic>
          <p:nvPicPr>
            <p:cNvPr id="1030"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514600" y="3436676"/>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667000" y="3823831"/>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819400" y="4281031"/>
              <a:ext cx="3411655" cy="15544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4232178" y="2781951"/>
            <a:ext cx="4514850" cy="376385"/>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Apakah</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sasaran</a:t>
            </a:r>
            <a:r>
              <a:rPr lang="en-US" sz="1846" b="1" dirty="0">
                <a:solidFill>
                  <a:srgbClr val="FF0000"/>
                </a:solidFill>
                <a:ea typeface="Helvetica Neue Light" pitchFamily="2" charset="2"/>
                <a:cs typeface="Helvetica Neue Light" pitchFamily="2" charset="2"/>
              </a:rPr>
              <a:t> MK3L </a:t>
            </a:r>
            <a:r>
              <a:rPr lang="en-US" sz="1846" b="1" dirty="0" err="1">
                <a:ea typeface="Helvetica Neue Light" pitchFamily="2" charset="2"/>
                <a:cs typeface="Helvetica Neue Light" pitchFamily="2" charset="2"/>
              </a:rPr>
              <a:t>sudah</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jelas</a:t>
            </a:r>
            <a:r>
              <a:rPr lang="en-US" sz="1846" b="1" dirty="0">
                <a:ea typeface="Helvetica Neue Light" pitchFamily="2" charset="2"/>
                <a:cs typeface="Helvetica Neue Light" pitchFamily="2" charset="2"/>
              </a:rPr>
              <a:t> ?</a:t>
            </a:r>
            <a:endParaRPr lang="id-ID" sz="1846" b="1" dirty="0">
              <a:ea typeface="Helvetica Neue Light" pitchFamily="2" charset="2"/>
              <a:cs typeface="Helvetica Neue Light" pitchFamily="2" charset="2"/>
            </a:endParaRPr>
          </a:p>
        </p:txBody>
      </p:sp>
      <p:sp>
        <p:nvSpPr>
          <p:cNvPr id="20" name="TextBox 19"/>
          <p:cNvSpPr txBox="1"/>
          <p:nvPr/>
        </p:nvSpPr>
        <p:spPr>
          <a:xfrm>
            <a:off x="4117880" y="4010072"/>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saja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peristiwa</a:t>
            </a:r>
            <a:r>
              <a:rPr lang="en-US" sz="1846" b="1" dirty="0">
                <a:solidFill>
                  <a:srgbClr val="FF0000"/>
                </a:solidFill>
                <a:ea typeface="Helvetica Neue Light" pitchFamily="2" charset="2"/>
                <a:cs typeface="Helvetica Neue Light" pitchFamily="2" charset="2"/>
              </a:rPr>
              <a:t> / </a:t>
            </a:r>
            <a:r>
              <a:rPr lang="en-US" sz="1846" b="1" dirty="0" err="1">
                <a:solidFill>
                  <a:srgbClr val="FF0000"/>
                </a:solidFill>
                <a:ea typeface="Helvetica Neue Light" pitchFamily="2" charset="2"/>
                <a:cs typeface="Helvetica Neue Light" pitchFamily="2" charset="2"/>
              </a:rPr>
              <a:t>kondisi</a:t>
            </a:r>
            <a:r>
              <a:rPr lang="en-US" sz="1846" b="1" dirty="0">
                <a:solidFill>
                  <a:srgbClr val="FF0000"/>
                </a:solidFill>
                <a:ea typeface="Helvetica Neue Light" pitchFamily="2" charset="2"/>
                <a:cs typeface="Helvetica Neue Light" pitchFamily="2" charset="2"/>
              </a:rPr>
              <a:t> </a:t>
            </a:r>
            <a:r>
              <a:rPr lang="en-US" sz="1846" b="1" dirty="0">
                <a:ea typeface="Helvetica Neue Light" pitchFamily="2" charset="2"/>
                <a:cs typeface="Helvetica Neue Light" pitchFamily="2" charset="2"/>
              </a:rPr>
              <a:t>yang </a:t>
            </a:r>
            <a:r>
              <a:rPr lang="en-US" sz="1846" b="1" dirty="0" err="1">
                <a:ea typeface="Helvetica Neue Light" pitchFamily="2" charset="2"/>
                <a:cs typeface="Helvetica Neue Light" pitchFamily="2" charset="2"/>
              </a:rPr>
              <a:t>mungkin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dan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penyebabnya</a:t>
            </a:r>
            <a:r>
              <a:rPr lang="en-US" sz="1846" b="1" dirty="0">
                <a:solidFill>
                  <a:srgbClr val="FF0000"/>
                </a:solidFill>
                <a:ea typeface="Helvetica Neue Light" pitchFamily="2" charset="2"/>
                <a:cs typeface="Helvetica Neue Light" pitchFamily="2" charset="2"/>
              </a:rPr>
              <a:t> ?</a:t>
            </a:r>
            <a:endParaRPr lang="id-ID" sz="1846" b="1" dirty="0">
              <a:solidFill>
                <a:srgbClr val="FF0000"/>
              </a:solidFill>
              <a:ea typeface="Helvetica Neue Light" pitchFamily="2" charset="2"/>
              <a:cs typeface="Helvetica Neue Light" pitchFamily="2" charset="2"/>
            </a:endParaRPr>
          </a:p>
        </p:txBody>
      </p:sp>
      <p:sp>
        <p:nvSpPr>
          <p:cNvPr id="21" name="TextBox 20"/>
          <p:cNvSpPr txBox="1"/>
          <p:nvPr/>
        </p:nvSpPr>
        <p:spPr>
          <a:xfrm>
            <a:off x="4232178" y="5302967"/>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dampaknya</a:t>
            </a:r>
            <a:r>
              <a:rPr lang="en-US" sz="1846" b="1" dirty="0">
                <a:solidFill>
                  <a:srgbClr val="FF0000"/>
                </a:solidFill>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pada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sasaran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akhir</a:t>
            </a:r>
            <a:r>
              <a:rPr lang="id-ID" sz="1846" b="1" dirty="0">
                <a:ea typeface="Helvetica Neue Light" pitchFamily="2" charset="2"/>
                <a:cs typeface="Helvetica Neue Light" pitchFamily="2" charset="2"/>
              </a:rPr>
              <a:t>?</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Penyimpangan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yang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a:t>
            </a:r>
            <a:endParaRPr lang="id-ID" sz="1846" b="1" dirty="0">
              <a:ea typeface="Helvetica Neue Light" pitchFamily="2" charset="2"/>
              <a:cs typeface="Helvetica Neue Light" pitchFamily="2" charset="2"/>
            </a:endParaRPr>
          </a:p>
        </p:txBody>
      </p:sp>
      <p:sp>
        <p:nvSpPr>
          <p:cNvPr id="17" name="Rectangle 16">
            <a:extLst>
              <a:ext uri="{FF2B5EF4-FFF2-40B4-BE49-F238E27FC236}">
                <a16:creationId xmlns:a16="http://schemas.microsoft.com/office/drawing/2014/main" id="{F05F26B5-F66E-4BB5-83ED-D1153392EAB3}"/>
              </a:ext>
            </a:extLst>
          </p:cNvPr>
          <p:cNvSpPr/>
          <p:nvPr/>
        </p:nvSpPr>
        <p:spPr>
          <a:xfrm>
            <a:off x="252248" y="1106623"/>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Arrow: Bent 7">
            <a:extLst>
              <a:ext uri="{FF2B5EF4-FFF2-40B4-BE49-F238E27FC236}">
                <a16:creationId xmlns:a16="http://schemas.microsoft.com/office/drawing/2014/main" id="{31A1D7F4-AF0F-480A-9267-7126CF2419D0}"/>
              </a:ext>
            </a:extLst>
          </p:cNvPr>
          <p:cNvSpPr/>
          <p:nvPr/>
        </p:nvSpPr>
        <p:spPr>
          <a:xfrm flipV="1">
            <a:off x="2403378" y="2228288"/>
            <a:ext cx="773723" cy="9247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3" name="Arrow: Bent 22">
            <a:extLst>
              <a:ext uri="{FF2B5EF4-FFF2-40B4-BE49-F238E27FC236}">
                <a16:creationId xmlns:a16="http://schemas.microsoft.com/office/drawing/2014/main" id="{739EE477-727C-4DC5-A933-5A91AC1EA7E5}"/>
              </a:ext>
            </a:extLst>
          </p:cNvPr>
          <p:cNvSpPr/>
          <p:nvPr/>
        </p:nvSpPr>
        <p:spPr>
          <a:xfrm flipV="1">
            <a:off x="2142891" y="2236573"/>
            <a:ext cx="803791" cy="23999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4" name="Arrow: Bent 23">
            <a:extLst>
              <a:ext uri="{FF2B5EF4-FFF2-40B4-BE49-F238E27FC236}">
                <a16:creationId xmlns:a16="http://schemas.microsoft.com/office/drawing/2014/main" id="{F7C89A43-711E-479E-8CC1-FF461F72E338}"/>
              </a:ext>
            </a:extLst>
          </p:cNvPr>
          <p:cNvSpPr/>
          <p:nvPr/>
        </p:nvSpPr>
        <p:spPr>
          <a:xfrm flipV="1">
            <a:off x="1880941" y="2236573"/>
            <a:ext cx="803791" cy="35973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6" name="Title 2"/>
          <p:cNvSpPr>
            <a:spLocks noGrp="1"/>
          </p:cNvSpPr>
          <p:nvPr>
            <p:ph type="title"/>
          </p:nvPr>
        </p:nvSpPr>
        <p:spPr>
          <a:xfrm>
            <a:off x="364293" y="-47404"/>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5" name="Rectangle 4">
            <a:extLst>
              <a:ext uri="{FF2B5EF4-FFF2-40B4-BE49-F238E27FC236}">
                <a16:creationId xmlns:a16="http://schemas.microsoft.com/office/drawing/2014/main" id="{78732354-5A76-48AE-B935-D8F637546BF7}"/>
              </a:ext>
            </a:extLst>
          </p:cNvPr>
          <p:cNvSpPr/>
          <p:nvPr/>
        </p:nvSpPr>
        <p:spPr>
          <a:xfrm>
            <a:off x="7919140" y="1112081"/>
            <a:ext cx="827889" cy="771506"/>
          </a:xfrm>
          <a:custGeom>
            <a:avLst/>
            <a:gdLst>
              <a:gd name="connsiteX0" fmla="*/ 0 w 1252297"/>
              <a:gd name="connsiteY0" fmla="*/ 0 h 1636776"/>
              <a:gd name="connsiteX1" fmla="*/ 1252297 w 1252297"/>
              <a:gd name="connsiteY1" fmla="*/ 0 h 1636776"/>
              <a:gd name="connsiteX2" fmla="*/ 1252297 w 1252297"/>
              <a:gd name="connsiteY2" fmla="*/ 1636776 h 1636776"/>
              <a:gd name="connsiteX3" fmla="*/ 0 w 1252297"/>
              <a:gd name="connsiteY3" fmla="*/ 1636776 h 1636776"/>
              <a:gd name="connsiteX4" fmla="*/ 0 w 1252297"/>
              <a:gd name="connsiteY4"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6367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1795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81252 w 1252297"/>
              <a:gd name="connsiteY3" fmla="*/ 849789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584431 w 1252297"/>
              <a:gd name="connsiteY3" fmla="*/ 907987 h 1636776"/>
              <a:gd name="connsiteX4" fmla="*/ 0 w 1252297"/>
              <a:gd name="connsiteY4" fmla="*/ 1636776 h 1636776"/>
              <a:gd name="connsiteX5" fmla="*/ 0 w 1252297"/>
              <a:gd name="connsiteY5" fmla="*/ 0 h 16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297" h="1636776">
                <a:moveTo>
                  <a:pt x="0" y="0"/>
                </a:moveTo>
                <a:lnTo>
                  <a:pt x="1252297" y="0"/>
                </a:lnTo>
                <a:lnTo>
                  <a:pt x="1252297" y="1636776"/>
                </a:lnTo>
                <a:lnTo>
                  <a:pt x="584431" y="907987"/>
                </a:lnTo>
                <a:lnTo>
                  <a:pt x="0" y="163677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Image result for iso 45001:2018">
            <a:extLst>
              <a:ext uri="{FF2B5EF4-FFF2-40B4-BE49-F238E27FC236}">
                <a16:creationId xmlns:a16="http://schemas.microsoft.com/office/drawing/2014/main" id="{0C88C579-509A-48D9-8D48-016286DC3A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9140" y="260345"/>
            <a:ext cx="827888" cy="8313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2B20A9B-1AC3-460B-94B9-0D98560D00B5}"/>
              </a:ext>
            </a:extLst>
          </p:cNvPr>
          <p:cNvSpPr>
            <a:spLocks noGrp="1"/>
          </p:cNvSpPr>
          <p:nvPr>
            <p:ph type="sldNum" sz="quarter" idx="12"/>
          </p:nvPr>
        </p:nvSpPr>
        <p:spPr/>
        <p:txBody>
          <a:bodyPr/>
          <a:lstStyle/>
          <a:p>
            <a:pPr>
              <a:defRPr/>
            </a:pPr>
            <a:fld id="{76B483EA-79FC-4CFB-9D49-A6CB5216843E}" type="slidenum">
              <a:rPr lang="en-US" smtClean="0"/>
              <a:pPr>
                <a:defRPr/>
              </a:pPr>
              <a:t>24</a:t>
            </a:fld>
            <a:endParaRPr lang="en-US"/>
          </a:p>
        </p:txBody>
      </p:sp>
      <p:sp>
        <p:nvSpPr>
          <p:cNvPr id="2" name="Footer Placeholder 1">
            <a:extLst>
              <a:ext uri="{FF2B5EF4-FFF2-40B4-BE49-F238E27FC236}">
                <a16:creationId xmlns:a16="http://schemas.microsoft.com/office/drawing/2014/main" id="{ECDAEED7-945A-412E-AA84-8566863B5C75}"/>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5" name="Title 1">
            <a:extLst>
              <a:ext uri="{FF2B5EF4-FFF2-40B4-BE49-F238E27FC236}">
                <a16:creationId xmlns:a16="http://schemas.microsoft.com/office/drawing/2014/main" id="{10FDD84D-F904-4030-A13F-35F5FE801E2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919106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104543" y="5215953"/>
            <a:ext cx="4969117" cy="114320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04543" y="4042126"/>
            <a:ext cx="4969117" cy="102085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104543" y="1494238"/>
            <a:ext cx="4969118" cy="853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itle 1"/>
          <p:cNvSpPr>
            <a:spLocks noGrp="1"/>
          </p:cNvSpPr>
          <p:nvPr>
            <p:ph type="title"/>
          </p:nvPr>
        </p:nvSpPr>
        <p:spPr>
          <a:xfrm>
            <a:off x="246184" y="71954"/>
            <a:ext cx="8651631" cy="1055077"/>
          </a:xfrm>
        </p:spPr>
        <p:txBody>
          <a:bodyPr>
            <a:normAutofit/>
          </a:bodyPr>
          <a:lstStyle/>
          <a:p>
            <a:r>
              <a:rPr lang="en-US" sz="2585" dirty="0"/>
              <a:t>TEKNIK PENGELOLAAN RISIKO </a:t>
            </a:r>
            <a:br>
              <a:rPr lang="en-US" sz="2585" dirty="0"/>
            </a:br>
            <a:r>
              <a:rPr lang="en-US" sz="2585" dirty="0" err="1"/>
              <a:t>versi</a:t>
            </a:r>
            <a:r>
              <a:rPr lang="en-US" sz="2585" dirty="0"/>
              <a:t> Sentral Sistem Consulting </a:t>
            </a:r>
          </a:p>
        </p:txBody>
      </p:sp>
      <p:sp>
        <p:nvSpPr>
          <p:cNvPr id="223" name="Rectangle 222">
            <a:extLst>
              <a:ext uri="{FF2B5EF4-FFF2-40B4-BE49-F238E27FC236}">
                <a16:creationId xmlns:a16="http://schemas.microsoft.com/office/drawing/2014/main" id="{0F37386F-A3F1-40FA-9B5B-E483D987637E}"/>
              </a:ext>
            </a:extLst>
          </p:cNvPr>
          <p:cNvSpPr/>
          <p:nvPr/>
        </p:nvSpPr>
        <p:spPr>
          <a:xfrm>
            <a:off x="633046" y="1248510"/>
            <a:ext cx="8510954" cy="42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55298" name="Picture 2"/>
          <p:cNvPicPr>
            <a:picLocks noChangeAspect="1" noChangeArrowheads="1"/>
          </p:cNvPicPr>
          <p:nvPr/>
        </p:nvPicPr>
        <p:blipFill>
          <a:blip r:embed="rId2"/>
          <a:srcRect l="16719"/>
          <a:stretch>
            <a:fillRect/>
          </a:stretch>
        </p:blipFill>
        <p:spPr bwMode="auto">
          <a:xfrm>
            <a:off x="153089" y="1494238"/>
            <a:ext cx="3875943" cy="4783015"/>
          </a:xfrm>
          <a:prstGeom prst="rect">
            <a:avLst/>
          </a:prstGeom>
          <a:noFill/>
          <a:ln w="9525">
            <a:noFill/>
            <a:miter lim="800000"/>
            <a:headEnd/>
            <a:tailEnd/>
          </a:ln>
          <a:effectLst/>
        </p:spPr>
      </p:pic>
      <p:sp>
        <p:nvSpPr>
          <p:cNvPr id="226" name="TextBox 225"/>
          <p:cNvSpPr txBox="1"/>
          <p:nvPr/>
        </p:nvSpPr>
        <p:spPr>
          <a:xfrm>
            <a:off x="4220308" y="1543714"/>
            <a:ext cx="4928864" cy="731739"/>
          </a:xfrm>
          <a:prstGeom prst="rect">
            <a:avLst/>
          </a:prstGeom>
          <a:noFill/>
        </p:spPr>
        <p:txBody>
          <a:bodyPr wrap="square" rtlCol="0">
            <a:spAutoFit/>
          </a:bodyPr>
          <a:lstStyle/>
          <a:p>
            <a:r>
              <a:rPr lang="en-US" sz="1385" u="sng" dirty="0" err="1"/>
              <a:t>Risiko</a:t>
            </a:r>
            <a:r>
              <a:rPr lang="en-US" sz="1385" u="sng" dirty="0"/>
              <a:t> </a:t>
            </a:r>
            <a:r>
              <a:rPr lang="en-US" sz="1385" u="sng" dirty="0" err="1"/>
              <a:t>Organisasi</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menghambat</a:t>
            </a:r>
            <a:r>
              <a:rPr lang="en-US" sz="1385" dirty="0"/>
              <a:t> </a:t>
            </a:r>
            <a:r>
              <a:rPr lang="en-US" sz="1385" dirty="0" err="1"/>
              <a:t>pencapaian</a:t>
            </a:r>
            <a:r>
              <a:rPr lang="en-US" sz="1385" dirty="0"/>
              <a:t> </a:t>
            </a:r>
            <a:r>
              <a:rPr lang="en-US" sz="1385" dirty="0" err="1"/>
              <a:t>sasaran</a:t>
            </a:r>
            <a:r>
              <a:rPr lang="en-US" sz="1385" dirty="0"/>
              <a:t> </a:t>
            </a:r>
            <a:r>
              <a:rPr lang="en-US" sz="1385" dirty="0" err="1"/>
              <a:t>organisasi</a:t>
            </a:r>
            <a:endParaRPr lang="en-US" sz="1385" dirty="0"/>
          </a:p>
        </p:txBody>
      </p:sp>
      <p:sp>
        <p:nvSpPr>
          <p:cNvPr id="227" name="TextBox 226"/>
          <p:cNvSpPr txBox="1"/>
          <p:nvPr/>
        </p:nvSpPr>
        <p:spPr>
          <a:xfrm>
            <a:off x="4220309" y="2539250"/>
            <a:ext cx="4994031" cy="1371145"/>
          </a:xfrm>
          <a:prstGeom prst="rect">
            <a:avLst/>
          </a:prstGeom>
          <a:noFill/>
        </p:spPr>
        <p:txBody>
          <a:bodyPr wrap="square" rtlCol="0">
            <a:spAutoFit/>
          </a:bodyPr>
          <a:lstStyle/>
          <a:p>
            <a:r>
              <a:rPr lang="en-US" sz="1385" u="sng" dirty="0" err="1"/>
              <a:t>Risiko</a:t>
            </a:r>
            <a:r>
              <a:rPr lang="en-US" sz="1385" u="sng" dirty="0"/>
              <a:t> </a:t>
            </a:r>
            <a:r>
              <a:rPr lang="en-US" sz="1385" u="sng" dirty="0" err="1"/>
              <a:t>Proses</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terkait</a:t>
            </a:r>
            <a:r>
              <a:rPr lang="en-US" sz="1385" dirty="0"/>
              <a:t> </a:t>
            </a:r>
            <a:r>
              <a:rPr lang="en-US" sz="1385" dirty="0" err="1"/>
              <a:t>dengan</a:t>
            </a:r>
            <a:r>
              <a:rPr lang="en-US" sz="1385" dirty="0"/>
              <a:t> proses </a:t>
            </a:r>
            <a:r>
              <a:rPr lang="en-US" sz="1385" dirty="0" err="1"/>
              <a:t>bisnis</a:t>
            </a:r>
            <a:r>
              <a:rPr lang="en-US" sz="1385" dirty="0"/>
              <a:t>, </a:t>
            </a:r>
            <a:r>
              <a:rPr lang="en-US" sz="1385" dirty="0" err="1"/>
              <a:t>tujuannya</a:t>
            </a:r>
            <a:r>
              <a:rPr lang="en-US" sz="1385" dirty="0"/>
              <a:t> </a:t>
            </a:r>
            <a:r>
              <a:rPr lang="en-US" sz="1385" dirty="0" err="1"/>
              <a:t>menciptakan</a:t>
            </a:r>
            <a:r>
              <a:rPr lang="en-US" sz="1385" dirty="0"/>
              <a:t> proses anti </a:t>
            </a:r>
            <a:r>
              <a:rPr lang="en-US" sz="1385" dirty="0" err="1"/>
              <a:t>salah</a:t>
            </a:r>
            <a:r>
              <a:rPr lang="en-US" sz="1385" dirty="0"/>
              <a:t> </a:t>
            </a:r>
          </a:p>
          <a:p>
            <a:pPr marL="156801" indent="-156801">
              <a:buFont typeface="Arial" pitchFamily="34" charset="0"/>
              <a:buChar char="•"/>
            </a:pPr>
            <a:r>
              <a:rPr lang="en-US" sz="1385" b="1" dirty="0" err="1">
                <a:solidFill>
                  <a:srgbClr val="FF0000"/>
                </a:solidFill>
              </a:rPr>
              <a:t>Teknik</a:t>
            </a:r>
            <a:r>
              <a:rPr lang="en-US" sz="1385" b="1" dirty="0">
                <a:solidFill>
                  <a:srgbClr val="FF0000"/>
                </a:solidFill>
              </a:rPr>
              <a:t> : SIPOCORR (Supplier-Input-Process-Output-Customer-Objectives-Risk-Reference). </a:t>
            </a:r>
            <a:r>
              <a:rPr lang="en-US" sz="1385" b="1" dirty="0" err="1">
                <a:solidFill>
                  <a:srgbClr val="FF0000"/>
                </a:solidFill>
              </a:rPr>
              <a:t>Kombinasi</a:t>
            </a:r>
            <a:r>
              <a:rPr lang="en-US" sz="1385" b="1" dirty="0">
                <a:solidFill>
                  <a:srgbClr val="FF0000"/>
                </a:solidFill>
              </a:rPr>
              <a:t> </a:t>
            </a:r>
            <a:r>
              <a:rPr lang="en-US" sz="1385" b="1" dirty="0" err="1">
                <a:solidFill>
                  <a:srgbClr val="FF0000"/>
                </a:solidFill>
              </a:rPr>
              <a:t>pendekatan</a:t>
            </a:r>
            <a:r>
              <a:rPr lang="en-US" sz="1385" b="1" dirty="0">
                <a:solidFill>
                  <a:srgbClr val="FF0000"/>
                </a:solidFill>
              </a:rPr>
              <a:t> </a:t>
            </a:r>
            <a:r>
              <a:rPr lang="en-US" sz="1385" b="1" dirty="0" err="1">
                <a:solidFill>
                  <a:srgbClr val="FF0000"/>
                </a:solidFill>
              </a:rPr>
              <a:t>proses</a:t>
            </a:r>
            <a:r>
              <a:rPr lang="en-US" sz="1385" b="1" dirty="0">
                <a:solidFill>
                  <a:srgbClr val="FF0000"/>
                </a:solidFill>
              </a:rPr>
              <a:t> + </a:t>
            </a:r>
            <a:r>
              <a:rPr lang="en-US" sz="1385" b="1" dirty="0" err="1">
                <a:solidFill>
                  <a:srgbClr val="FF0000"/>
                </a:solidFill>
              </a:rPr>
              <a:t>risiko</a:t>
            </a:r>
            <a:r>
              <a:rPr lang="en-US" sz="1385" b="1" dirty="0">
                <a:solidFill>
                  <a:srgbClr val="FF0000"/>
                </a:solidFill>
              </a:rPr>
              <a:t>, </a:t>
            </a:r>
            <a:r>
              <a:rPr lang="en-US" sz="1385" b="1" dirty="0" err="1">
                <a:solidFill>
                  <a:srgbClr val="FF0000"/>
                </a:solidFill>
              </a:rPr>
              <a:t>originalitas</a:t>
            </a:r>
            <a:r>
              <a:rPr lang="en-US" sz="1385" b="1" dirty="0">
                <a:solidFill>
                  <a:srgbClr val="FF0000"/>
                </a:solidFill>
              </a:rPr>
              <a:t> </a:t>
            </a:r>
            <a:r>
              <a:rPr lang="en-US" sz="1385" b="1" dirty="0" err="1">
                <a:solidFill>
                  <a:srgbClr val="FF0000"/>
                </a:solidFill>
              </a:rPr>
              <a:t>metode</a:t>
            </a:r>
            <a:r>
              <a:rPr lang="en-US" sz="1385" b="1" dirty="0">
                <a:solidFill>
                  <a:srgbClr val="FF0000"/>
                </a:solidFill>
              </a:rPr>
              <a:t> Sentral Sistem Consulting</a:t>
            </a:r>
          </a:p>
        </p:txBody>
      </p:sp>
      <p:sp>
        <p:nvSpPr>
          <p:cNvPr id="228" name="TextBox 227"/>
          <p:cNvSpPr txBox="1"/>
          <p:nvPr/>
        </p:nvSpPr>
        <p:spPr>
          <a:xfrm>
            <a:off x="4220308" y="4081701"/>
            <a:ext cx="4853353" cy="944874"/>
          </a:xfrm>
          <a:prstGeom prst="rect">
            <a:avLst/>
          </a:prstGeom>
          <a:noFill/>
        </p:spPr>
        <p:txBody>
          <a:bodyPr wrap="square" rtlCol="0">
            <a:spAutoFit/>
          </a:bodyPr>
          <a:lstStyle/>
          <a:p>
            <a:r>
              <a:rPr lang="en-US" sz="1385" u="sng" dirty="0" err="1"/>
              <a:t>Risiko</a:t>
            </a:r>
            <a:r>
              <a:rPr lang="en-US" sz="1385" u="sng" dirty="0"/>
              <a:t> </a:t>
            </a:r>
            <a:r>
              <a:rPr lang="en-US" sz="1385" u="sng" dirty="0" err="1"/>
              <a:t>Operasional</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operasional</a:t>
            </a:r>
            <a:r>
              <a:rPr lang="en-US" sz="1385" dirty="0"/>
              <a:t> yang </a:t>
            </a:r>
            <a:r>
              <a:rPr lang="en-US" sz="1385" dirty="0" err="1"/>
              <a:t>terkait</a:t>
            </a:r>
            <a:r>
              <a:rPr lang="en-US" sz="1385" dirty="0"/>
              <a:t> </a:t>
            </a:r>
            <a:r>
              <a:rPr lang="en-US" sz="1385" dirty="0" err="1"/>
              <a:t>dengan</a:t>
            </a:r>
            <a:r>
              <a:rPr lang="en-US" sz="1385" dirty="0"/>
              <a:t> </a:t>
            </a:r>
            <a:r>
              <a:rPr lang="en-US" sz="1385" dirty="0" err="1"/>
              <a:t>aktivitas</a:t>
            </a:r>
            <a:r>
              <a:rPr lang="en-US" sz="1385" dirty="0"/>
              <a:t>, </a:t>
            </a:r>
            <a:r>
              <a:rPr lang="en-US" sz="1385" dirty="0" err="1"/>
              <a:t>produk</a:t>
            </a:r>
            <a:r>
              <a:rPr lang="en-US" sz="1385" dirty="0"/>
              <a:t> </a:t>
            </a:r>
            <a:r>
              <a:rPr lang="en-US" sz="1385" dirty="0" err="1"/>
              <a:t>dan</a:t>
            </a:r>
            <a:r>
              <a:rPr lang="en-US" sz="1385" dirty="0"/>
              <a:t> </a:t>
            </a:r>
            <a:r>
              <a:rPr lang="en-US" sz="1385" dirty="0" err="1"/>
              <a:t>jasa</a:t>
            </a:r>
            <a:endParaRPr lang="en-US" sz="1385" dirty="0"/>
          </a:p>
          <a:p>
            <a:pPr marL="156801" indent="-156801">
              <a:buFont typeface="Arial" pitchFamily="34" charset="0"/>
              <a:buChar char="•"/>
            </a:pPr>
            <a:r>
              <a:rPr lang="en-US" sz="1385" dirty="0" err="1"/>
              <a:t>Teknik</a:t>
            </a:r>
            <a:r>
              <a:rPr lang="en-US" sz="1385" dirty="0"/>
              <a:t> : FMEA, HIRADC, HAZOPS, IAD, </a:t>
            </a:r>
            <a:r>
              <a:rPr lang="en-US" sz="1385" dirty="0" err="1"/>
              <a:t>dll</a:t>
            </a:r>
            <a:endParaRPr lang="en-US" sz="1385" dirty="0"/>
          </a:p>
        </p:txBody>
      </p:sp>
      <p:sp>
        <p:nvSpPr>
          <p:cNvPr id="229" name="TextBox 228"/>
          <p:cNvSpPr txBox="1"/>
          <p:nvPr/>
        </p:nvSpPr>
        <p:spPr>
          <a:xfrm>
            <a:off x="4220308" y="5189161"/>
            <a:ext cx="5134708" cy="1158009"/>
          </a:xfrm>
          <a:prstGeom prst="rect">
            <a:avLst/>
          </a:prstGeom>
          <a:noFill/>
        </p:spPr>
        <p:txBody>
          <a:bodyPr wrap="square" rtlCol="0">
            <a:spAutoFit/>
          </a:bodyPr>
          <a:lstStyle/>
          <a:p>
            <a:r>
              <a:rPr lang="en-US" sz="1385" u="sng" dirty="0" err="1"/>
              <a:t>Risiko</a:t>
            </a:r>
            <a:r>
              <a:rPr lang="en-US" sz="1385" u="sng" dirty="0"/>
              <a:t> </a:t>
            </a:r>
            <a:r>
              <a:rPr lang="en-US" sz="1385" u="sng" dirty="0" err="1"/>
              <a:t>Keseharian</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dalam</a:t>
            </a:r>
            <a:r>
              <a:rPr lang="en-US" sz="1385" dirty="0"/>
              <a:t> </a:t>
            </a:r>
            <a:r>
              <a:rPr lang="en-US" sz="1385" dirty="0" err="1"/>
              <a:t>kegiatan</a:t>
            </a:r>
            <a:r>
              <a:rPr lang="en-US" sz="1385" dirty="0"/>
              <a:t> </a:t>
            </a:r>
            <a:r>
              <a:rPr lang="en-US" sz="1385" dirty="0" err="1"/>
              <a:t>harian</a:t>
            </a:r>
            <a:r>
              <a:rPr lang="en-US" sz="1385" dirty="0"/>
              <a:t> </a:t>
            </a:r>
          </a:p>
          <a:p>
            <a:pPr marL="156801" indent="-156801">
              <a:buFont typeface="Arial" pitchFamily="34" charset="0"/>
              <a:buChar char="•"/>
            </a:pPr>
            <a:r>
              <a:rPr lang="en-US" sz="1385" dirty="0" err="1"/>
              <a:t>Teknik</a:t>
            </a:r>
            <a:r>
              <a:rPr lang="en-US" sz="1385" dirty="0"/>
              <a:t> : Risk based thinking, </a:t>
            </a:r>
            <a:r>
              <a:rPr lang="en-US" sz="1385" dirty="0" err="1"/>
              <a:t>dalam</a:t>
            </a:r>
            <a:r>
              <a:rPr lang="en-US" sz="1385" dirty="0"/>
              <a:t> </a:t>
            </a:r>
            <a:r>
              <a:rPr lang="en-US" sz="1385" dirty="0" err="1"/>
              <a:t>membuat</a:t>
            </a:r>
            <a:r>
              <a:rPr lang="en-US" sz="1385" dirty="0"/>
              <a:t> </a:t>
            </a:r>
            <a:r>
              <a:rPr lang="en-US" sz="1385" dirty="0" err="1"/>
              <a:t>keputusan</a:t>
            </a:r>
            <a:r>
              <a:rPr lang="en-US" sz="1385" dirty="0"/>
              <a:t>, </a:t>
            </a:r>
            <a:r>
              <a:rPr lang="en-US" sz="1385" dirty="0" err="1"/>
              <a:t>mengerjakan</a:t>
            </a:r>
            <a:r>
              <a:rPr lang="en-US" sz="1385" dirty="0"/>
              <a:t> </a:t>
            </a:r>
            <a:r>
              <a:rPr lang="en-US" sz="1385" dirty="0" err="1"/>
              <a:t>hal</a:t>
            </a:r>
            <a:r>
              <a:rPr lang="en-US" sz="1385" dirty="0"/>
              <a:t> </a:t>
            </a:r>
            <a:r>
              <a:rPr lang="en-US" sz="1385" dirty="0" err="1"/>
              <a:t>baru</a:t>
            </a:r>
            <a:r>
              <a:rPr lang="en-US" sz="1385" dirty="0"/>
              <a:t>, </a:t>
            </a:r>
            <a:r>
              <a:rPr lang="en-US" sz="1385" dirty="0" err="1"/>
              <a:t>merubah</a:t>
            </a:r>
            <a:r>
              <a:rPr lang="en-US" sz="1385" dirty="0"/>
              <a:t>, </a:t>
            </a:r>
            <a:r>
              <a:rPr lang="en-US" sz="1385" dirty="0" err="1"/>
              <a:t>kita</a:t>
            </a:r>
            <a:r>
              <a:rPr lang="en-US" sz="1385" dirty="0"/>
              <a:t> </a:t>
            </a:r>
            <a:r>
              <a:rPr lang="en-US" sz="1385" dirty="0" err="1"/>
              <a:t>harus</a:t>
            </a:r>
            <a:r>
              <a:rPr lang="en-US" sz="1385" dirty="0"/>
              <a:t> </a:t>
            </a:r>
            <a:r>
              <a:rPr lang="en-US" sz="1385" dirty="0" err="1"/>
              <a:t>selalu</a:t>
            </a:r>
            <a:r>
              <a:rPr lang="en-US" sz="1385" dirty="0"/>
              <a:t> </a:t>
            </a:r>
            <a:r>
              <a:rPr lang="en-US" sz="1385" dirty="0" err="1"/>
              <a:t>memikirkan</a:t>
            </a:r>
            <a:r>
              <a:rPr lang="en-US" sz="1385" dirty="0"/>
              <a:t> </a:t>
            </a:r>
            <a:r>
              <a:rPr lang="en-US" sz="1385" dirty="0" err="1"/>
              <a:t>risiko</a:t>
            </a:r>
            <a:r>
              <a:rPr lang="en-US" sz="1385" dirty="0"/>
              <a:t> yang </a:t>
            </a:r>
            <a:r>
              <a:rPr lang="en-US" sz="1385" dirty="0" err="1"/>
              <a:t>mungkin</a:t>
            </a:r>
            <a:r>
              <a:rPr lang="en-US" sz="1385" dirty="0"/>
              <a:t> </a:t>
            </a:r>
            <a:r>
              <a:rPr lang="en-US" sz="1385" dirty="0" err="1"/>
              <a:t>terjadi</a:t>
            </a:r>
            <a:r>
              <a:rPr lang="en-US" sz="1385" dirty="0"/>
              <a:t> (Management of Change)</a:t>
            </a:r>
          </a:p>
        </p:txBody>
      </p:sp>
      <p:cxnSp>
        <p:nvCxnSpPr>
          <p:cNvPr id="231" name="Straight Connector 230"/>
          <p:cNvCxnSpPr/>
          <p:nvPr/>
        </p:nvCxnSpPr>
        <p:spPr>
          <a:xfrm>
            <a:off x="4149969" y="244279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149969" y="395875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149969" y="5115657"/>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2AC296-8B00-46BB-9CDE-8D3F006B526A}"/>
              </a:ext>
            </a:extLst>
          </p:cNvPr>
          <p:cNvSpPr>
            <a:spLocks noGrp="1"/>
          </p:cNvSpPr>
          <p:nvPr>
            <p:ph type="sldNum" sz="quarter" idx="12"/>
          </p:nvPr>
        </p:nvSpPr>
        <p:spPr/>
        <p:txBody>
          <a:bodyPr/>
          <a:lstStyle/>
          <a:p>
            <a:pPr>
              <a:defRPr/>
            </a:pPr>
            <a:fld id="{76B483EA-79FC-4CFB-9D49-A6CB5216843E}" type="slidenum">
              <a:rPr lang="en-US" smtClean="0"/>
              <a:pPr>
                <a:defRPr/>
              </a:pPr>
              <a:t>25</a:t>
            </a:fld>
            <a:endParaRPr lang="en-US"/>
          </a:p>
        </p:txBody>
      </p:sp>
      <p:sp>
        <p:nvSpPr>
          <p:cNvPr id="3" name="Footer Placeholder 2">
            <a:extLst>
              <a:ext uri="{FF2B5EF4-FFF2-40B4-BE49-F238E27FC236}">
                <a16:creationId xmlns:a16="http://schemas.microsoft.com/office/drawing/2014/main" id="{ACFE17CC-C1FC-4764-9FC5-02B27EB3D4E4}"/>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8" name="Title 1">
            <a:extLst>
              <a:ext uri="{FF2B5EF4-FFF2-40B4-BE49-F238E27FC236}">
                <a16:creationId xmlns:a16="http://schemas.microsoft.com/office/drawing/2014/main" id="{CF0C795D-DDB6-427B-9C34-88D9463781DD}"/>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3341583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92303" y="377690"/>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33CC"/>
                </a:solidFill>
              </a:rPr>
              <a:t>Contoh</a:t>
            </a:r>
            <a:r>
              <a:rPr lang="en-US" altLang="en-US" sz="3600" b="1" u="sng" dirty="0">
                <a:solidFill>
                  <a:srgbClr val="0033CC"/>
                </a:solidFill>
              </a:rPr>
              <a:t> </a:t>
            </a:r>
            <a:r>
              <a:rPr lang="en-US" altLang="en-US" sz="3600" b="1" u="sng" dirty="0" err="1">
                <a:solidFill>
                  <a:srgbClr val="0033CC"/>
                </a:solidFill>
              </a:rPr>
              <a:t>Penilaian</a:t>
            </a:r>
            <a:r>
              <a:rPr lang="en-US" altLang="en-US" sz="3600" b="1" u="sng" dirty="0">
                <a:solidFill>
                  <a:srgbClr val="0033CC"/>
                </a:solidFill>
              </a:rPr>
              <a:t> </a:t>
            </a:r>
            <a:r>
              <a:rPr lang="en-US" altLang="en-US" sz="3600" b="1" u="sng" dirty="0" err="1">
                <a:solidFill>
                  <a:srgbClr val="0033CC"/>
                </a:solidFill>
              </a:rPr>
              <a:t>Risiko</a:t>
            </a:r>
            <a:endParaRPr lang="en-GB" altLang="en-US" sz="3600" b="1" u="sng" dirty="0">
              <a:solidFill>
                <a:srgbClr val="0033CC"/>
              </a:solidFill>
            </a:endParaRPr>
          </a:p>
        </p:txBody>
      </p:sp>
      <p:pic>
        <p:nvPicPr>
          <p:cNvPr id="5" name="Picture 4"/>
          <p:cNvPicPr>
            <a:picLocks noChangeAspect="1" noChangeArrowheads="1"/>
          </p:cNvPicPr>
          <p:nvPr/>
        </p:nvPicPr>
        <p:blipFill>
          <a:blip r:embed="rId2"/>
          <a:srcRect/>
          <a:stretch>
            <a:fillRect/>
          </a:stretch>
        </p:blipFill>
        <p:spPr bwMode="auto">
          <a:xfrm>
            <a:off x="373174" y="1600200"/>
            <a:ext cx="8489473" cy="4493602"/>
          </a:xfrm>
          <a:prstGeom prst="rect">
            <a:avLst/>
          </a:prstGeom>
          <a:solidFill>
            <a:schemeClr val="bg1"/>
          </a:solidFill>
        </p:spPr>
      </p:pic>
      <p:sp>
        <p:nvSpPr>
          <p:cNvPr id="2" name="Footer Placeholder 1">
            <a:extLst>
              <a:ext uri="{FF2B5EF4-FFF2-40B4-BE49-F238E27FC236}">
                <a16:creationId xmlns:a16="http://schemas.microsoft.com/office/drawing/2014/main" id="{51F78BB8-4CA6-4AB8-AAF0-7EED68A51E1D}"/>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C5E77EE7-72E0-41B9-9EF7-61827FE4307B}"/>
              </a:ext>
            </a:extLst>
          </p:cNvPr>
          <p:cNvSpPr>
            <a:spLocks noGrp="1"/>
          </p:cNvSpPr>
          <p:nvPr>
            <p:ph type="sldNum" sz="quarter" idx="12"/>
          </p:nvPr>
        </p:nvSpPr>
        <p:spPr/>
        <p:txBody>
          <a:bodyPr/>
          <a:lstStyle/>
          <a:p>
            <a:fld id="{98FF0BF6-974F-4A38-B2C3-FBDB8BA2FD87}" type="slidenum">
              <a:rPr lang="en-US" smtClean="0"/>
              <a:pPr/>
              <a:t>26</a:t>
            </a:fld>
            <a:endParaRPr lang="en-US"/>
          </a:p>
        </p:txBody>
      </p:sp>
      <p:sp>
        <p:nvSpPr>
          <p:cNvPr id="6" name="Title 1">
            <a:extLst>
              <a:ext uri="{FF2B5EF4-FFF2-40B4-BE49-F238E27FC236}">
                <a16:creationId xmlns:a16="http://schemas.microsoft.com/office/drawing/2014/main" id="{3DD234E4-F5E6-4B0D-9F61-3599A621C5E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9121129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61" y="1828801"/>
            <a:ext cx="8599000" cy="4729287"/>
          </a:xfrm>
          <a:prstGeom prst="rect">
            <a:avLst/>
          </a:prstGeom>
          <a:ln>
            <a:solidFill>
              <a:schemeClr val="tx1"/>
            </a:solidFill>
          </a:ln>
        </p:spPr>
      </p:pic>
      <p:sp>
        <p:nvSpPr>
          <p:cNvPr id="3" name="Text Box 3"/>
          <p:cNvSpPr txBox="1">
            <a:spLocks noChangeArrowheads="1"/>
          </p:cNvSpPr>
          <p:nvPr/>
        </p:nvSpPr>
        <p:spPr bwMode="auto">
          <a:xfrm>
            <a:off x="558063" y="521381"/>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00FF"/>
                </a:solidFill>
              </a:rPr>
              <a:t>Contoh</a:t>
            </a:r>
            <a:r>
              <a:rPr lang="en-US" altLang="en-US" sz="3600" b="1" u="sng" dirty="0">
                <a:solidFill>
                  <a:srgbClr val="0000FF"/>
                </a:solidFill>
              </a:rPr>
              <a:t> Level </a:t>
            </a:r>
            <a:r>
              <a:rPr lang="en-US" altLang="en-US" sz="3600" b="1" u="sng" dirty="0" err="1">
                <a:solidFill>
                  <a:srgbClr val="0000FF"/>
                </a:solidFill>
              </a:rPr>
              <a:t>Risiko</a:t>
            </a:r>
            <a:endParaRPr lang="en-GB" altLang="en-US" sz="3600" b="1" u="sng" dirty="0">
              <a:solidFill>
                <a:srgbClr val="0000FF"/>
              </a:solidFill>
            </a:endParaRPr>
          </a:p>
        </p:txBody>
      </p:sp>
      <p:sp>
        <p:nvSpPr>
          <p:cNvPr id="5" name="Footer Placeholder 4">
            <a:extLst>
              <a:ext uri="{FF2B5EF4-FFF2-40B4-BE49-F238E27FC236}">
                <a16:creationId xmlns:a16="http://schemas.microsoft.com/office/drawing/2014/main" id="{EB427F9D-C1AE-4818-9404-75FF1C56FB25}"/>
              </a:ext>
            </a:extLst>
          </p:cNvPr>
          <p:cNvSpPr>
            <a:spLocks noGrp="1"/>
          </p:cNvSpPr>
          <p:nvPr>
            <p:ph type="ftr" sz="quarter" idx="11"/>
          </p:nvPr>
        </p:nvSpPr>
        <p:spPr/>
        <p:txBody>
          <a:bodyPr/>
          <a:lstStyle/>
          <a:p>
            <a:r>
              <a:rPr lang="en-US"/>
              <a:t>Integrasi ISO 9001 &amp; ISO 14001 1/rev.01 (c)Copyright, Sentral Sistem. May 2019</a:t>
            </a:r>
          </a:p>
        </p:txBody>
      </p:sp>
      <p:sp>
        <p:nvSpPr>
          <p:cNvPr id="6" name="Slide Number Placeholder 5">
            <a:extLst>
              <a:ext uri="{FF2B5EF4-FFF2-40B4-BE49-F238E27FC236}">
                <a16:creationId xmlns:a16="http://schemas.microsoft.com/office/drawing/2014/main" id="{97488F7B-43A3-46AA-8803-0578F92876A5}"/>
              </a:ext>
            </a:extLst>
          </p:cNvPr>
          <p:cNvSpPr>
            <a:spLocks noGrp="1"/>
          </p:cNvSpPr>
          <p:nvPr>
            <p:ph type="sldNum" sz="quarter" idx="12"/>
          </p:nvPr>
        </p:nvSpPr>
        <p:spPr/>
        <p:txBody>
          <a:bodyPr/>
          <a:lstStyle/>
          <a:p>
            <a:fld id="{98FF0BF6-974F-4A38-B2C3-FBDB8BA2FD87}" type="slidenum">
              <a:rPr lang="en-US" smtClean="0"/>
              <a:pPr/>
              <a:t>27</a:t>
            </a:fld>
            <a:endParaRPr lang="en-US"/>
          </a:p>
        </p:txBody>
      </p:sp>
      <p:sp>
        <p:nvSpPr>
          <p:cNvPr id="7" name="Title 1">
            <a:extLst>
              <a:ext uri="{FF2B5EF4-FFF2-40B4-BE49-F238E27FC236}">
                <a16:creationId xmlns:a16="http://schemas.microsoft.com/office/drawing/2014/main" id="{35B42F8C-7EBD-4759-B781-DDAAD37DA0F3}"/>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9790367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58063" y="521381"/>
            <a:ext cx="84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b="1" u="sng" dirty="0" err="1">
                <a:solidFill>
                  <a:srgbClr val="0000FF"/>
                </a:solidFill>
              </a:rPr>
              <a:t>Contoh</a:t>
            </a:r>
            <a:r>
              <a:rPr lang="en-US" altLang="en-US" sz="3600" b="1" u="sng" dirty="0">
                <a:solidFill>
                  <a:srgbClr val="0000FF"/>
                </a:solidFill>
              </a:rPr>
              <a:t> PELUANG</a:t>
            </a:r>
            <a:endParaRPr lang="en-GB" altLang="en-US" sz="3600" b="1" u="sng" dirty="0">
              <a:solidFill>
                <a:srgbClr val="0000FF"/>
              </a:solidFill>
            </a:endParaRPr>
          </a:p>
        </p:txBody>
      </p:sp>
      <p:pic>
        <p:nvPicPr>
          <p:cNvPr id="5" name="Picture 4"/>
          <p:cNvPicPr>
            <a:picLocks noChangeAspect="1" noChangeArrowheads="1"/>
          </p:cNvPicPr>
          <p:nvPr/>
        </p:nvPicPr>
        <p:blipFill>
          <a:blip r:embed="rId2"/>
          <a:srcRect/>
          <a:stretch>
            <a:fillRect/>
          </a:stretch>
        </p:blipFill>
        <p:spPr bwMode="auto">
          <a:xfrm>
            <a:off x="301241" y="1752600"/>
            <a:ext cx="8615791" cy="4419600"/>
          </a:xfrm>
          <a:prstGeom prst="rect">
            <a:avLst/>
          </a:prstGeom>
          <a:solidFill>
            <a:schemeClr val="bg1"/>
          </a:solidFill>
        </p:spPr>
      </p:pic>
      <p:sp>
        <p:nvSpPr>
          <p:cNvPr id="4" name="Footer Placeholder 3">
            <a:extLst>
              <a:ext uri="{FF2B5EF4-FFF2-40B4-BE49-F238E27FC236}">
                <a16:creationId xmlns:a16="http://schemas.microsoft.com/office/drawing/2014/main" id="{C618142E-0E9A-40F4-963D-B953D4AC7236}"/>
              </a:ext>
            </a:extLst>
          </p:cNvPr>
          <p:cNvSpPr>
            <a:spLocks noGrp="1"/>
          </p:cNvSpPr>
          <p:nvPr>
            <p:ph type="ftr" sz="quarter" idx="11"/>
          </p:nvPr>
        </p:nvSpPr>
        <p:spPr/>
        <p:txBody>
          <a:bodyPr/>
          <a:lstStyle/>
          <a:p>
            <a:r>
              <a:rPr lang="en-US"/>
              <a:t>Integrasi ISO 9001 &amp; ISO 14001 1/rev.01 (c)Copyright, Sentral Sistem. May 2019</a:t>
            </a:r>
          </a:p>
        </p:txBody>
      </p:sp>
      <p:sp>
        <p:nvSpPr>
          <p:cNvPr id="6" name="Slide Number Placeholder 5">
            <a:extLst>
              <a:ext uri="{FF2B5EF4-FFF2-40B4-BE49-F238E27FC236}">
                <a16:creationId xmlns:a16="http://schemas.microsoft.com/office/drawing/2014/main" id="{E96E5EFE-1B9F-4B5B-B2BE-63DED73463E4}"/>
              </a:ext>
            </a:extLst>
          </p:cNvPr>
          <p:cNvSpPr>
            <a:spLocks noGrp="1"/>
          </p:cNvSpPr>
          <p:nvPr>
            <p:ph type="sldNum" sz="quarter" idx="12"/>
          </p:nvPr>
        </p:nvSpPr>
        <p:spPr/>
        <p:txBody>
          <a:bodyPr/>
          <a:lstStyle/>
          <a:p>
            <a:fld id="{98FF0BF6-974F-4A38-B2C3-FBDB8BA2FD87}" type="slidenum">
              <a:rPr lang="en-US" smtClean="0"/>
              <a:pPr/>
              <a:t>28</a:t>
            </a:fld>
            <a:endParaRPr lang="en-US"/>
          </a:p>
        </p:txBody>
      </p:sp>
    </p:spTree>
    <p:extLst>
      <p:ext uri="{BB962C8B-B14F-4D97-AF65-F5344CB8AC3E}">
        <p14:creationId xmlns:p14="http://schemas.microsoft.com/office/powerpoint/2010/main" val="23263681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41" y="3455864"/>
            <a:ext cx="9157241" cy="1352434"/>
          </a:xfrm>
          <a:prstGeom prst="rect">
            <a:avLst/>
          </a:prstGeom>
          <a:blipFill>
            <a:blip r:embed="rId2"/>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3241" y="3549304"/>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4356" y="4743728"/>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grpSp>
        <p:nvGrpSpPr>
          <p:cNvPr id="2" name="Group 55"/>
          <p:cNvGrpSpPr/>
          <p:nvPr/>
        </p:nvGrpSpPr>
        <p:grpSpPr>
          <a:xfrm>
            <a:off x="3500221" y="3082266"/>
            <a:ext cx="1953748" cy="1987746"/>
            <a:chOff x="4918580" y="3425656"/>
            <a:chExt cx="2116560" cy="1987746"/>
          </a:xfrm>
        </p:grpSpPr>
        <p:sp>
          <p:nvSpPr>
            <p:cNvPr id="57" name="Oval 56"/>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8" name="Oval 57"/>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95142" y="3589669"/>
              <a:ext cx="1788074" cy="1675941"/>
            </a:xfrm>
            <a:prstGeom prst="ellipse">
              <a:avLst/>
            </a:prstGeom>
            <a:blipFill>
              <a:blip r:embed="rId4" cstate="print"/>
              <a:stretch>
                <a:fillRect/>
              </a:stretch>
            </a:blip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descr="https://cdn4.iconfinder.com/data/icons/SOPHISTIQUE/web_design/png/256/our_process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5221858" y="4185274"/>
              <a:ext cx="1643159" cy="523220"/>
            </a:xfrm>
            <a:prstGeom prst="rect">
              <a:avLst/>
            </a:prstGeom>
            <a:noFill/>
          </p:spPr>
          <p:txBody>
            <a:bodyPr wrap="none" lIns="91440" tIns="45720" rIns="91440" bIns="45720">
              <a:spAutoFit/>
            </a:bodyPr>
            <a:lstStyle/>
            <a:p>
              <a:pPr algn="ctr"/>
              <a:r>
                <a:rPr lang="en-US" sz="28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rPr>
                <a:t>PROSES 2</a:t>
              </a:r>
            </a:p>
          </p:txBody>
        </p:sp>
      </p:grpSp>
      <p:sp>
        <p:nvSpPr>
          <p:cNvPr id="74" name="TextBox 73"/>
          <p:cNvSpPr txBox="1"/>
          <p:nvPr/>
        </p:nvSpPr>
        <p:spPr>
          <a:xfrm>
            <a:off x="372262" y="83590"/>
            <a:ext cx="8176651" cy="1058303"/>
          </a:xfrm>
          <a:prstGeom prst="rect">
            <a:avLst/>
          </a:prstGeom>
          <a:noFill/>
          <a:ln>
            <a:noFill/>
          </a:ln>
        </p:spPr>
        <p:txBody>
          <a:bodyPr wrap="square" rtlCol="0">
            <a:spAutoFit/>
          </a:bodyPr>
          <a:lstStyle/>
          <a:p>
            <a:pPr algn="ctr"/>
            <a:r>
              <a:rPr lang="en-US" sz="1846" b="1" dirty="0" err="1">
                <a:solidFill>
                  <a:srgbClr val="0033CC"/>
                </a:solidFill>
              </a:rPr>
              <a:t>Memahami</a:t>
            </a:r>
            <a:r>
              <a:rPr lang="en-US" sz="1846" b="1" dirty="0">
                <a:solidFill>
                  <a:srgbClr val="0033CC"/>
                </a:solidFill>
              </a:rPr>
              <a:t> </a:t>
            </a:r>
            <a:r>
              <a:rPr lang="en-US" sz="1846" b="1" dirty="0" err="1">
                <a:solidFill>
                  <a:srgbClr val="0033CC"/>
                </a:solidFill>
              </a:rPr>
              <a:t>situasi</a:t>
            </a:r>
            <a:r>
              <a:rPr lang="en-US" sz="1846" b="1" dirty="0">
                <a:solidFill>
                  <a:srgbClr val="0033CC"/>
                </a:solidFill>
              </a:rPr>
              <a:t> </a:t>
            </a:r>
            <a:r>
              <a:rPr lang="en-US" sz="1846" b="1" dirty="0" err="1">
                <a:solidFill>
                  <a:srgbClr val="0033CC"/>
                </a:solidFill>
              </a:rPr>
              <a:t>sebelum</a:t>
            </a:r>
            <a:r>
              <a:rPr lang="en-US" sz="1846" b="1" dirty="0">
                <a:solidFill>
                  <a:srgbClr val="0033CC"/>
                </a:solidFill>
              </a:rPr>
              <a:t> </a:t>
            </a:r>
            <a:r>
              <a:rPr lang="en-US" sz="1846" b="1" dirty="0" err="1">
                <a:solidFill>
                  <a:srgbClr val="0033CC"/>
                </a:solidFill>
              </a:rPr>
              <a:t>mengembangkan</a:t>
            </a:r>
            <a:r>
              <a:rPr lang="en-US" sz="1846" b="1" dirty="0">
                <a:solidFill>
                  <a:srgbClr val="0033CC"/>
                </a:solidFill>
              </a:rPr>
              <a:t> </a:t>
            </a:r>
            <a:r>
              <a:rPr lang="en-US" sz="1846" b="1" dirty="0" err="1">
                <a:solidFill>
                  <a:srgbClr val="0033CC"/>
                </a:solidFill>
              </a:rPr>
              <a:t>sistem</a:t>
            </a:r>
            <a:r>
              <a:rPr lang="en-US" sz="1846" b="1" dirty="0">
                <a:solidFill>
                  <a:srgbClr val="0033CC"/>
                </a:solidFill>
              </a:rPr>
              <a:t> </a:t>
            </a:r>
          </a:p>
          <a:p>
            <a:pPr marL="156801" indent="-156801" algn="ctr">
              <a:buFont typeface="Arial" pitchFamily="34" charset="0"/>
              <a:buChar char="•"/>
            </a:pPr>
            <a:r>
              <a:rPr lang="en-US" sz="1477" b="1" dirty="0" err="1">
                <a:solidFill>
                  <a:srgbClr val="0033CC"/>
                </a:solidFill>
              </a:rPr>
              <a:t>Organisasi</a:t>
            </a:r>
            <a:r>
              <a:rPr lang="en-US" sz="1477" b="1" dirty="0">
                <a:solidFill>
                  <a:srgbClr val="0033CC"/>
                </a:solidFill>
              </a:rPr>
              <a:t> dan </a:t>
            </a:r>
            <a:r>
              <a:rPr lang="en-US" sz="1477" b="1" dirty="0" err="1">
                <a:solidFill>
                  <a:srgbClr val="0033CC"/>
                </a:solidFill>
              </a:rPr>
              <a:t>keterkaitannya</a:t>
            </a:r>
            <a:r>
              <a:rPr lang="en-US" sz="1477" b="1" dirty="0">
                <a:solidFill>
                  <a:srgbClr val="0033CC"/>
                </a:solidFill>
              </a:rPr>
              <a:t> (SMMK3L 4.1)</a:t>
            </a:r>
          </a:p>
          <a:p>
            <a:pPr marL="156801" indent="-156801" algn="ctr">
              <a:buFont typeface="Arial" pitchFamily="34" charset="0"/>
              <a:buChar char="•"/>
            </a:pPr>
            <a:r>
              <a:rPr lang="en-US" sz="1477" b="1" dirty="0" err="1">
                <a:solidFill>
                  <a:srgbClr val="0033CC"/>
                </a:solidFill>
              </a:rPr>
              <a:t>Persyaratan</a:t>
            </a:r>
            <a:r>
              <a:rPr lang="en-US" sz="1477" b="1" dirty="0">
                <a:solidFill>
                  <a:srgbClr val="0033CC"/>
                </a:solidFill>
              </a:rPr>
              <a:t>, </a:t>
            </a:r>
            <a:r>
              <a:rPr lang="en-US" sz="1477" b="1" dirty="0" err="1">
                <a:solidFill>
                  <a:srgbClr val="0033CC"/>
                </a:solidFill>
              </a:rPr>
              <a:t>kebutuhan</a:t>
            </a:r>
            <a:r>
              <a:rPr lang="en-US" sz="1477" b="1" dirty="0">
                <a:solidFill>
                  <a:srgbClr val="0033CC"/>
                </a:solidFill>
              </a:rPr>
              <a:t> dan </a:t>
            </a:r>
            <a:r>
              <a:rPr lang="en-US" sz="1477" b="1" dirty="0" err="1">
                <a:solidFill>
                  <a:srgbClr val="0033CC"/>
                </a:solidFill>
              </a:rPr>
              <a:t>harapan</a:t>
            </a:r>
            <a:r>
              <a:rPr lang="en-US" sz="1477" b="1" dirty="0">
                <a:solidFill>
                  <a:srgbClr val="0033CC"/>
                </a:solidFill>
              </a:rPr>
              <a:t>  </a:t>
            </a:r>
            <a:r>
              <a:rPr lang="en-US" sz="1477" b="1" dirty="0" err="1">
                <a:solidFill>
                  <a:srgbClr val="0033CC"/>
                </a:solidFill>
              </a:rPr>
              <a:t>kebutuhan</a:t>
            </a:r>
            <a:r>
              <a:rPr lang="en-US" sz="1477" b="1" dirty="0">
                <a:solidFill>
                  <a:srgbClr val="0033CC"/>
                </a:solidFill>
              </a:rPr>
              <a:t> </a:t>
            </a:r>
            <a:r>
              <a:rPr lang="en-US" sz="1477" b="1" dirty="0" err="1">
                <a:solidFill>
                  <a:srgbClr val="0033CC"/>
                </a:solidFill>
              </a:rPr>
              <a:t>Pelanggan</a:t>
            </a:r>
            <a:r>
              <a:rPr lang="en-US" sz="1477" b="1" dirty="0">
                <a:solidFill>
                  <a:srgbClr val="0033CC"/>
                </a:solidFill>
              </a:rPr>
              <a:t> dan </a:t>
            </a:r>
            <a:r>
              <a:rPr lang="en-US" sz="1477" b="1" dirty="0" err="1">
                <a:solidFill>
                  <a:srgbClr val="0033CC"/>
                </a:solidFill>
              </a:rPr>
              <a:t>pihak</a:t>
            </a:r>
            <a:r>
              <a:rPr lang="en-US" sz="1477" b="1" dirty="0">
                <a:solidFill>
                  <a:srgbClr val="0033CC"/>
                </a:solidFill>
              </a:rPr>
              <a:t> </a:t>
            </a:r>
            <a:r>
              <a:rPr lang="en-US" sz="1477" b="1" dirty="0" err="1">
                <a:solidFill>
                  <a:srgbClr val="0033CC"/>
                </a:solidFill>
              </a:rPr>
              <a:t>terkait</a:t>
            </a:r>
            <a:r>
              <a:rPr lang="en-US" sz="1477" b="1" dirty="0">
                <a:solidFill>
                  <a:srgbClr val="0033CC"/>
                </a:solidFill>
              </a:rPr>
              <a:t> </a:t>
            </a:r>
            <a:r>
              <a:rPr lang="en-US" sz="1477" b="1" dirty="0" err="1">
                <a:solidFill>
                  <a:srgbClr val="0033CC"/>
                </a:solidFill>
              </a:rPr>
              <a:t>lainnya</a:t>
            </a:r>
            <a:r>
              <a:rPr lang="en-US" sz="1477" b="1" dirty="0">
                <a:solidFill>
                  <a:srgbClr val="0033CC"/>
                </a:solidFill>
              </a:rPr>
              <a:t> (SMMK3L 4.2</a:t>
            </a:r>
            <a:r>
              <a:rPr lang="en-US" sz="1477" b="1" u="sng" dirty="0">
                <a:solidFill>
                  <a:srgbClr val="0033CC"/>
                </a:solidFill>
              </a:rPr>
              <a:t>)</a:t>
            </a:r>
          </a:p>
          <a:p>
            <a:pPr marL="156801" indent="-156801" algn="ctr">
              <a:buFont typeface="Arial" pitchFamily="34" charset="0"/>
              <a:buChar char="•"/>
            </a:pPr>
            <a:r>
              <a:rPr lang="en-US" sz="1477" dirty="0" err="1"/>
              <a:t>Menetapkan</a:t>
            </a:r>
            <a:r>
              <a:rPr lang="en-US" sz="1477" dirty="0"/>
              <a:t> </a:t>
            </a:r>
            <a:r>
              <a:rPr lang="en-US" sz="1477" dirty="0" err="1"/>
              <a:t>ruang</a:t>
            </a:r>
            <a:r>
              <a:rPr lang="en-US" sz="1477" dirty="0"/>
              <a:t> </a:t>
            </a:r>
            <a:r>
              <a:rPr lang="en-US" sz="1477" dirty="0" err="1"/>
              <a:t>lingkup</a:t>
            </a:r>
            <a:r>
              <a:rPr lang="en-US" sz="1477" dirty="0"/>
              <a:t> </a:t>
            </a:r>
            <a:r>
              <a:rPr lang="en-US" sz="1477" dirty="0" err="1"/>
              <a:t>dari</a:t>
            </a:r>
            <a:r>
              <a:rPr lang="en-US" sz="1477" dirty="0"/>
              <a:t> Sistem </a:t>
            </a:r>
            <a:r>
              <a:rPr lang="en-US" sz="1477" dirty="0" err="1"/>
              <a:t>Manajemen</a:t>
            </a:r>
            <a:r>
              <a:rPr lang="en-US" sz="1477" dirty="0"/>
              <a:t> </a:t>
            </a:r>
            <a:r>
              <a:rPr lang="en-US" sz="1477" dirty="0" err="1"/>
              <a:t>Mutu</a:t>
            </a:r>
            <a:r>
              <a:rPr lang="en-US" sz="1477" dirty="0"/>
              <a:t> (SMMK3L 4.3)</a:t>
            </a:r>
          </a:p>
        </p:txBody>
      </p:sp>
      <p:sp>
        <p:nvSpPr>
          <p:cNvPr id="75" name="TextBox 74"/>
          <p:cNvSpPr txBox="1"/>
          <p:nvPr/>
        </p:nvSpPr>
        <p:spPr>
          <a:xfrm>
            <a:off x="468792" y="1456965"/>
            <a:ext cx="7903872" cy="603883"/>
          </a:xfrm>
          <a:prstGeom prst="rect">
            <a:avLst/>
          </a:prstGeom>
          <a:noFill/>
        </p:spPr>
        <p:txBody>
          <a:bodyPr wrap="square" rtlCol="0">
            <a:spAutoFit/>
          </a:bodyPr>
          <a:lstStyle/>
          <a:p>
            <a:pPr algn="ctr">
              <a:tabLst>
                <a:tab pos="266707" algn="l"/>
              </a:tabLst>
            </a:pPr>
            <a:r>
              <a:rPr lang="en-US" sz="1662" b="1" u="sng" dirty="0" err="1"/>
              <a:t>Pengembangan</a:t>
            </a:r>
            <a:r>
              <a:rPr lang="en-US" sz="1662" b="1" u="sng" dirty="0"/>
              <a:t> Sistem </a:t>
            </a:r>
            <a:r>
              <a:rPr lang="en-US" sz="1662" b="1" u="sng" dirty="0" err="1"/>
              <a:t>Manajemen</a:t>
            </a:r>
            <a:r>
              <a:rPr lang="en-US" sz="1662" b="1" u="sng" dirty="0"/>
              <a:t> </a:t>
            </a:r>
            <a:r>
              <a:rPr lang="en-US" sz="1662" b="1" u="sng" dirty="0" err="1"/>
              <a:t>Mutu</a:t>
            </a:r>
            <a:r>
              <a:rPr lang="en-US" sz="1662" b="1" u="sng" dirty="0"/>
              <a:t>, </a:t>
            </a:r>
            <a:r>
              <a:rPr lang="en-US" sz="1662" b="1" u="sng" dirty="0" err="1"/>
              <a:t>menggunakan</a:t>
            </a:r>
            <a:r>
              <a:rPr lang="en-US" sz="1662" b="1" u="sng" dirty="0"/>
              <a:t> </a:t>
            </a:r>
            <a:r>
              <a:rPr lang="en-US" sz="1662" b="1" u="sng" dirty="0" err="1"/>
              <a:t>pendekatan</a:t>
            </a:r>
            <a:r>
              <a:rPr lang="en-US" sz="1662" b="1" u="sng" dirty="0"/>
              <a:t> </a:t>
            </a:r>
            <a:r>
              <a:rPr lang="en-US" sz="1662" b="1" u="sng" dirty="0" err="1"/>
              <a:t>proses</a:t>
            </a:r>
            <a:r>
              <a:rPr lang="en-US" sz="1662" b="1" u="sng" dirty="0"/>
              <a:t> </a:t>
            </a:r>
            <a:endParaRPr lang="en-US" sz="1662" u="sng" dirty="0"/>
          </a:p>
          <a:p>
            <a:pPr algn="ctr">
              <a:tabLst>
                <a:tab pos="266707" algn="l"/>
              </a:tabLst>
            </a:pPr>
            <a:r>
              <a:rPr lang="en-US" sz="1662" dirty="0"/>
              <a:t>SIPOCORR </a:t>
            </a:r>
            <a:r>
              <a:rPr lang="en-US" sz="1662" i="1" dirty="0"/>
              <a:t>(Supplier –Input- Process- Output- Customer- Objectives –Risk- Reference)</a:t>
            </a:r>
            <a:endParaRPr lang="en-US" sz="1662" dirty="0"/>
          </a:p>
        </p:txBody>
      </p:sp>
      <p:grpSp>
        <p:nvGrpSpPr>
          <p:cNvPr id="3" name="Group 79"/>
          <p:cNvGrpSpPr/>
          <p:nvPr/>
        </p:nvGrpSpPr>
        <p:grpSpPr>
          <a:xfrm>
            <a:off x="430908" y="3571681"/>
            <a:ext cx="1157667" cy="1107478"/>
            <a:chOff x="4918580" y="3425656"/>
            <a:chExt cx="2116560" cy="1987746"/>
          </a:xfrm>
        </p:grpSpPr>
        <p:sp>
          <p:nvSpPr>
            <p:cNvPr id="81" name="Oval 80"/>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2" name="Oval 81"/>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95142" y="3589669"/>
              <a:ext cx="1788074" cy="1675941"/>
            </a:xfrm>
            <a:prstGeom prst="ellipse">
              <a:avLst/>
            </a:prstGeom>
            <a:solidFill>
              <a:schemeClr val="accent2">
                <a:lumMod val="40000"/>
                <a:lumOff val="60000"/>
              </a:schemeClr>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 descr="https://cdn4.iconfinder.com/data/icons/SOPHISTIQUE/web_design/png/256/our_process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5887876" y="4026017"/>
              <a:ext cx="337743" cy="1270542"/>
            </a:xfrm>
            <a:prstGeom prst="rect">
              <a:avLst/>
            </a:prstGeom>
            <a:noFill/>
          </p:spPr>
          <p:txBody>
            <a:bodyPr wrap="none" lIns="91440" tIns="45720" rIns="91440" bIns="45720">
              <a:spAutoFit/>
            </a:bodyPr>
            <a:lstStyle/>
            <a:p>
              <a:pPr algn="ctr"/>
              <a:endParaRPr lang="en-US" sz="40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endParaRPr>
            </a:p>
          </p:txBody>
        </p:sp>
      </p:grpSp>
      <p:sp>
        <p:nvSpPr>
          <p:cNvPr id="78" name="Rectangle 77"/>
          <p:cNvSpPr/>
          <p:nvPr/>
        </p:nvSpPr>
        <p:spPr>
          <a:xfrm>
            <a:off x="491547" y="3838186"/>
            <a:ext cx="1089352" cy="523220"/>
          </a:xfrm>
          <a:prstGeom prst="rect">
            <a:avLst/>
          </a:prstGeom>
        </p:spPr>
        <p:txBody>
          <a:bodyPr wrap="none">
            <a:spAutoFit/>
          </a:bodyPr>
          <a:lstStyle/>
          <a:p>
            <a:pPr algn="ctr"/>
            <a:r>
              <a:rPr lang="en-US" sz="1400" dirty="0"/>
              <a:t>Proses</a:t>
            </a:r>
          </a:p>
          <a:p>
            <a:pPr algn="ctr"/>
            <a:r>
              <a:rPr lang="en-US" sz="1400" dirty="0" err="1"/>
              <a:t>Sebelumnya</a:t>
            </a:r>
            <a:endParaRPr lang="en-US" sz="1400" dirty="0"/>
          </a:p>
        </p:txBody>
      </p:sp>
      <p:grpSp>
        <p:nvGrpSpPr>
          <p:cNvPr id="4" name="Group 85"/>
          <p:cNvGrpSpPr/>
          <p:nvPr/>
        </p:nvGrpSpPr>
        <p:grpSpPr>
          <a:xfrm>
            <a:off x="7398141" y="3576199"/>
            <a:ext cx="1157667" cy="1107478"/>
            <a:chOff x="4918580" y="3425656"/>
            <a:chExt cx="2116560" cy="1987746"/>
          </a:xfrm>
        </p:grpSpPr>
        <p:sp>
          <p:nvSpPr>
            <p:cNvPr id="87" name="Oval 86"/>
            <p:cNvSpPr/>
            <p:nvPr/>
          </p:nvSpPr>
          <p:spPr>
            <a:xfrm>
              <a:off x="4918580" y="3425656"/>
              <a:ext cx="2116560" cy="1987746"/>
            </a:xfrm>
            <a:prstGeom prst="ellipse">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8" name="Oval 87"/>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095142" y="3589669"/>
              <a:ext cx="1788074" cy="1675941"/>
            </a:xfrm>
            <a:prstGeom prst="ellipse">
              <a:avLst/>
            </a:prstGeom>
            <a:solidFill>
              <a:schemeClr val="accent3">
                <a:lumMod val="40000"/>
                <a:lumOff val="60000"/>
              </a:schemeClr>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2" descr="https://cdn4.iconfinder.com/data/icons/SOPHISTIQUE/web_design/png/256/our_process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5887876" y="4026017"/>
              <a:ext cx="337743" cy="1270542"/>
            </a:xfrm>
            <a:prstGeom prst="rect">
              <a:avLst/>
            </a:prstGeom>
            <a:noFill/>
          </p:spPr>
          <p:txBody>
            <a:bodyPr wrap="none" lIns="91440" tIns="45720" rIns="91440" bIns="45720">
              <a:spAutoFit/>
            </a:bodyPr>
            <a:lstStyle/>
            <a:p>
              <a:pPr algn="ctr"/>
              <a:endParaRPr lang="en-US" sz="4000" dirty="0">
                <a:ln w="0">
                  <a:solidFill>
                    <a:schemeClr val="bg1"/>
                  </a:solidFill>
                </a:ln>
                <a:blipFill>
                  <a:blip r:embed="rId6"/>
                  <a:stretch>
                    <a:fillRect/>
                  </a:stretch>
                </a:blipFill>
                <a:effectLst>
                  <a:outerShdw blurRad="38100" dist="19050" dir="2700000" algn="tl" rotWithShape="0">
                    <a:schemeClr val="dk1">
                      <a:alpha val="40000"/>
                    </a:schemeClr>
                  </a:outerShdw>
                </a:effectLst>
                <a:latin typeface="Impact" panose="020B0806030902050204" pitchFamily="34" charset="0"/>
              </a:endParaRPr>
            </a:p>
          </p:txBody>
        </p:sp>
      </p:grpSp>
      <p:sp>
        <p:nvSpPr>
          <p:cNvPr id="79" name="Rectangle 78"/>
          <p:cNvSpPr/>
          <p:nvPr/>
        </p:nvSpPr>
        <p:spPr>
          <a:xfrm>
            <a:off x="7496254" y="3880523"/>
            <a:ext cx="968214" cy="523220"/>
          </a:xfrm>
          <a:prstGeom prst="rect">
            <a:avLst/>
          </a:prstGeom>
        </p:spPr>
        <p:txBody>
          <a:bodyPr wrap="none">
            <a:spAutoFit/>
          </a:bodyPr>
          <a:lstStyle/>
          <a:p>
            <a:pPr algn="ctr"/>
            <a:r>
              <a:rPr lang="en-US" sz="1400" dirty="0"/>
              <a:t>Proses</a:t>
            </a:r>
          </a:p>
          <a:p>
            <a:pPr algn="ctr"/>
            <a:r>
              <a:rPr lang="en-US" sz="1400" dirty="0" err="1"/>
              <a:t>Berikutnya</a:t>
            </a:r>
            <a:endParaRPr lang="en-US" sz="1400" dirty="0"/>
          </a:p>
        </p:txBody>
      </p:sp>
      <p:sp>
        <p:nvSpPr>
          <p:cNvPr id="92" name="TextBox 91"/>
          <p:cNvSpPr txBox="1"/>
          <p:nvPr/>
        </p:nvSpPr>
        <p:spPr>
          <a:xfrm>
            <a:off x="1453350" y="2708944"/>
            <a:ext cx="1477108" cy="738664"/>
          </a:xfrm>
          <a:prstGeom prst="rect">
            <a:avLst/>
          </a:prstGeom>
          <a:noFill/>
        </p:spPr>
        <p:txBody>
          <a:bodyPr wrap="square" rtlCol="0">
            <a:spAutoFit/>
          </a:bodyPr>
          <a:lstStyle/>
          <a:p>
            <a:pPr algn="ctr"/>
            <a:r>
              <a:rPr lang="en-US" sz="1400" b="1" dirty="0">
                <a:solidFill>
                  <a:srgbClr val="0000FF"/>
                </a:solidFill>
              </a:rPr>
              <a:t>Input yang </a:t>
            </a:r>
          </a:p>
          <a:p>
            <a:pPr algn="ctr"/>
            <a:r>
              <a:rPr lang="en-US" sz="1400" b="1" dirty="0" err="1">
                <a:solidFill>
                  <a:srgbClr val="0000FF"/>
                </a:solidFill>
              </a:rPr>
              <a:t>diperlukan</a:t>
            </a:r>
            <a:r>
              <a:rPr lang="en-US" sz="1400" b="1" dirty="0">
                <a:solidFill>
                  <a:srgbClr val="0000FF"/>
                </a:solidFill>
              </a:rPr>
              <a:t> </a:t>
            </a:r>
          </a:p>
          <a:p>
            <a:pPr algn="ctr"/>
            <a:r>
              <a:rPr lang="en-US" sz="1400" b="1" dirty="0">
                <a:solidFill>
                  <a:srgbClr val="0000FF"/>
                </a:solidFill>
              </a:rPr>
              <a:t>(SMM 4.4.1.a )</a:t>
            </a:r>
          </a:p>
        </p:txBody>
      </p:sp>
      <p:sp>
        <p:nvSpPr>
          <p:cNvPr id="94" name="TextBox 93"/>
          <p:cNvSpPr txBox="1"/>
          <p:nvPr/>
        </p:nvSpPr>
        <p:spPr>
          <a:xfrm>
            <a:off x="6238134" y="2745529"/>
            <a:ext cx="1381865" cy="738664"/>
          </a:xfrm>
          <a:prstGeom prst="rect">
            <a:avLst/>
          </a:prstGeom>
          <a:noFill/>
        </p:spPr>
        <p:txBody>
          <a:bodyPr wrap="square" rtlCol="0">
            <a:spAutoFit/>
          </a:bodyPr>
          <a:lstStyle/>
          <a:p>
            <a:pPr algn="ctr"/>
            <a:r>
              <a:rPr lang="en-US" sz="1400" b="1" dirty="0">
                <a:solidFill>
                  <a:srgbClr val="0000FF"/>
                </a:solidFill>
              </a:rPr>
              <a:t>Output yang </a:t>
            </a:r>
            <a:r>
              <a:rPr lang="en-US" sz="1400" b="1" dirty="0" err="1">
                <a:solidFill>
                  <a:srgbClr val="0000FF"/>
                </a:solidFill>
              </a:rPr>
              <a:t>diharapkan</a:t>
            </a:r>
            <a:endParaRPr lang="en-US" sz="1400" b="1" dirty="0">
              <a:solidFill>
                <a:srgbClr val="0000FF"/>
              </a:solidFill>
            </a:endParaRPr>
          </a:p>
          <a:p>
            <a:pPr algn="ctr"/>
            <a:r>
              <a:rPr lang="en-US" sz="1400" b="1" dirty="0">
                <a:solidFill>
                  <a:srgbClr val="0000FF"/>
                </a:solidFill>
              </a:rPr>
              <a:t>(SMM 4.4.1.a)</a:t>
            </a:r>
          </a:p>
        </p:txBody>
      </p:sp>
      <p:sp>
        <p:nvSpPr>
          <p:cNvPr id="95" name="TextBox 94"/>
          <p:cNvSpPr txBox="1"/>
          <p:nvPr/>
        </p:nvSpPr>
        <p:spPr>
          <a:xfrm>
            <a:off x="2825668" y="2277701"/>
            <a:ext cx="1688123" cy="1001556"/>
          </a:xfrm>
          <a:prstGeom prst="rect">
            <a:avLst/>
          </a:prstGeom>
          <a:noFill/>
        </p:spPr>
        <p:txBody>
          <a:bodyPr wrap="square" rtlCol="0">
            <a:spAutoFit/>
          </a:bodyPr>
          <a:lstStyle/>
          <a:p>
            <a:pPr algn="ctr"/>
            <a:r>
              <a:rPr lang="en-US" sz="1477" b="1" dirty="0" err="1">
                <a:solidFill>
                  <a:srgbClr val="0000FF"/>
                </a:solidFill>
              </a:rPr>
              <a:t>Sumber</a:t>
            </a:r>
            <a:r>
              <a:rPr lang="en-US" sz="1477" b="1" dirty="0">
                <a:solidFill>
                  <a:srgbClr val="0000FF"/>
                </a:solidFill>
              </a:rPr>
              <a:t> </a:t>
            </a:r>
            <a:r>
              <a:rPr lang="en-US" sz="1477" b="1" dirty="0" err="1">
                <a:solidFill>
                  <a:srgbClr val="0000FF"/>
                </a:solidFill>
              </a:rPr>
              <a:t>daya</a:t>
            </a:r>
            <a:r>
              <a:rPr lang="en-US" sz="1477" b="1" dirty="0">
                <a:solidFill>
                  <a:srgbClr val="0000FF"/>
                </a:solidFill>
              </a:rPr>
              <a:t> </a:t>
            </a:r>
          </a:p>
          <a:p>
            <a:pPr algn="ctr"/>
            <a:r>
              <a:rPr lang="en-US" sz="1477" b="1" dirty="0">
                <a:solidFill>
                  <a:srgbClr val="0000FF"/>
                </a:solidFill>
              </a:rPr>
              <a:t>yang </a:t>
            </a:r>
            <a:r>
              <a:rPr lang="en-US" sz="1477" b="1" dirty="0" err="1">
                <a:solidFill>
                  <a:srgbClr val="0000FF"/>
                </a:solidFill>
              </a:rPr>
              <a:t>dibutuhkan</a:t>
            </a:r>
            <a:endParaRPr lang="en-US" sz="1477" b="1" dirty="0">
              <a:solidFill>
                <a:srgbClr val="0000FF"/>
              </a:solidFill>
            </a:endParaRPr>
          </a:p>
          <a:p>
            <a:pPr algn="ctr"/>
            <a:r>
              <a:rPr lang="en-US" sz="1477" b="1" dirty="0">
                <a:solidFill>
                  <a:srgbClr val="0000FF"/>
                </a:solidFill>
              </a:rPr>
              <a:t>(SMM 4.4.1.d)</a:t>
            </a:r>
          </a:p>
          <a:p>
            <a:pPr algn="ctr"/>
            <a:r>
              <a:rPr lang="en-US" sz="1477" dirty="0"/>
              <a:t> </a:t>
            </a:r>
          </a:p>
        </p:txBody>
      </p:sp>
      <p:sp>
        <p:nvSpPr>
          <p:cNvPr id="96" name="TextBox 95"/>
          <p:cNvSpPr txBox="1"/>
          <p:nvPr/>
        </p:nvSpPr>
        <p:spPr>
          <a:xfrm>
            <a:off x="4372250" y="2276873"/>
            <a:ext cx="1899138" cy="774251"/>
          </a:xfrm>
          <a:prstGeom prst="rect">
            <a:avLst/>
          </a:prstGeom>
          <a:noFill/>
        </p:spPr>
        <p:txBody>
          <a:bodyPr wrap="square" rtlCol="0">
            <a:spAutoFit/>
          </a:bodyPr>
          <a:lstStyle/>
          <a:p>
            <a:pPr algn="ctr"/>
            <a:r>
              <a:rPr lang="en-US" sz="1477" b="1" dirty="0" err="1">
                <a:solidFill>
                  <a:srgbClr val="0000FF"/>
                </a:solidFill>
              </a:rPr>
              <a:t>Tanggung</a:t>
            </a:r>
            <a:r>
              <a:rPr lang="en-US" sz="1477" b="1" dirty="0">
                <a:solidFill>
                  <a:srgbClr val="0000FF"/>
                </a:solidFill>
              </a:rPr>
              <a:t> </a:t>
            </a:r>
            <a:r>
              <a:rPr lang="en-US" sz="1477" b="1" dirty="0" err="1">
                <a:solidFill>
                  <a:srgbClr val="0000FF"/>
                </a:solidFill>
              </a:rPr>
              <a:t>jawab</a:t>
            </a:r>
            <a:endParaRPr lang="en-US" sz="1477" b="1" dirty="0">
              <a:solidFill>
                <a:srgbClr val="0000FF"/>
              </a:solidFill>
            </a:endParaRPr>
          </a:p>
          <a:p>
            <a:pPr algn="ctr"/>
            <a:r>
              <a:rPr lang="en-US" sz="1477" b="1" dirty="0">
                <a:solidFill>
                  <a:srgbClr val="0000FF"/>
                </a:solidFill>
              </a:rPr>
              <a:t> </a:t>
            </a:r>
            <a:r>
              <a:rPr lang="en-US" sz="1477" b="1" dirty="0" err="1">
                <a:solidFill>
                  <a:srgbClr val="0000FF"/>
                </a:solidFill>
              </a:rPr>
              <a:t>dan</a:t>
            </a:r>
            <a:r>
              <a:rPr lang="en-US" sz="1477" b="1" dirty="0">
                <a:solidFill>
                  <a:srgbClr val="0000FF"/>
                </a:solidFill>
              </a:rPr>
              <a:t> </a:t>
            </a:r>
            <a:r>
              <a:rPr lang="en-US" sz="1477" b="1" dirty="0" err="1">
                <a:solidFill>
                  <a:srgbClr val="0000FF"/>
                </a:solidFill>
              </a:rPr>
              <a:t>wewenang</a:t>
            </a:r>
            <a:r>
              <a:rPr lang="en-US" sz="1477" b="1" dirty="0">
                <a:solidFill>
                  <a:srgbClr val="0000FF"/>
                </a:solidFill>
              </a:rPr>
              <a:t>  (SMM 4.4.1.e)</a:t>
            </a:r>
          </a:p>
        </p:txBody>
      </p:sp>
      <p:sp>
        <p:nvSpPr>
          <p:cNvPr id="97" name="TextBox 96"/>
          <p:cNvSpPr txBox="1"/>
          <p:nvPr/>
        </p:nvSpPr>
        <p:spPr>
          <a:xfrm>
            <a:off x="4397365" y="5065120"/>
            <a:ext cx="2250831" cy="774251"/>
          </a:xfrm>
          <a:prstGeom prst="rect">
            <a:avLst/>
          </a:prstGeom>
          <a:noFill/>
        </p:spPr>
        <p:txBody>
          <a:bodyPr wrap="square" rtlCol="0">
            <a:spAutoFit/>
          </a:bodyPr>
          <a:lstStyle/>
          <a:p>
            <a:pPr algn="ctr"/>
            <a:r>
              <a:rPr lang="en-US" sz="1477" dirty="0" err="1">
                <a:solidFill>
                  <a:srgbClr val="0000FF"/>
                </a:solidFill>
              </a:rPr>
              <a:t>Resiko</a:t>
            </a:r>
            <a:r>
              <a:rPr lang="en-US" sz="1477" dirty="0">
                <a:solidFill>
                  <a:srgbClr val="0000FF"/>
                </a:solidFill>
              </a:rPr>
              <a:t> </a:t>
            </a:r>
            <a:r>
              <a:rPr lang="en-US" sz="1477" dirty="0" err="1">
                <a:solidFill>
                  <a:srgbClr val="0000FF"/>
                </a:solidFill>
              </a:rPr>
              <a:t>dan</a:t>
            </a:r>
            <a:r>
              <a:rPr lang="en-US" sz="1477" dirty="0">
                <a:solidFill>
                  <a:srgbClr val="0000FF"/>
                </a:solidFill>
              </a:rPr>
              <a:t> </a:t>
            </a:r>
          </a:p>
          <a:p>
            <a:pPr algn="ctr"/>
            <a:r>
              <a:rPr lang="en-US" sz="1477" dirty="0" err="1">
                <a:solidFill>
                  <a:srgbClr val="0000FF"/>
                </a:solidFill>
              </a:rPr>
              <a:t>Peluang</a:t>
            </a:r>
            <a:r>
              <a:rPr lang="en-US" sz="1477" dirty="0">
                <a:solidFill>
                  <a:srgbClr val="0000FF"/>
                </a:solidFill>
              </a:rPr>
              <a:t> </a:t>
            </a:r>
          </a:p>
          <a:p>
            <a:pPr algn="ctr"/>
            <a:r>
              <a:rPr lang="en-US" sz="1477" dirty="0">
                <a:solidFill>
                  <a:srgbClr val="0000FF"/>
                </a:solidFill>
              </a:rPr>
              <a:t>(SMM 4.4.1.f)</a:t>
            </a:r>
          </a:p>
        </p:txBody>
      </p:sp>
      <p:sp>
        <p:nvSpPr>
          <p:cNvPr id="98" name="TextBox 97"/>
          <p:cNvSpPr txBox="1"/>
          <p:nvPr/>
        </p:nvSpPr>
        <p:spPr>
          <a:xfrm>
            <a:off x="2504570" y="5002918"/>
            <a:ext cx="2532185" cy="1001556"/>
          </a:xfrm>
          <a:prstGeom prst="rect">
            <a:avLst/>
          </a:prstGeom>
          <a:noFill/>
        </p:spPr>
        <p:txBody>
          <a:bodyPr wrap="square" rtlCol="0">
            <a:spAutoFit/>
          </a:bodyPr>
          <a:lstStyle/>
          <a:p>
            <a:pPr algn="ctr"/>
            <a:r>
              <a:rPr lang="en-US" sz="1477" b="1" dirty="0" err="1">
                <a:solidFill>
                  <a:srgbClr val="0000FF"/>
                </a:solidFill>
              </a:rPr>
              <a:t>Kriteria</a:t>
            </a:r>
            <a:r>
              <a:rPr lang="en-US" sz="1477" b="1" dirty="0">
                <a:solidFill>
                  <a:srgbClr val="0000FF"/>
                </a:solidFill>
              </a:rPr>
              <a:t>, </a:t>
            </a:r>
            <a:r>
              <a:rPr lang="en-US" sz="1477" b="1" dirty="0" err="1">
                <a:solidFill>
                  <a:srgbClr val="0000FF"/>
                </a:solidFill>
              </a:rPr>
              <a:t>sistem</a:t>
            </a:r>
            <a:r>
              <a:rPr lang="en-US" sz="1477" b="1" dirty="0">
                <a:solidFill>
                  <a:srgbClr val="0000FF"/>
                </a:solidFill>
              </a:rPr>
              <a:t> </a:t>
            </a:r>
          </a:p>
          <a:p>
            <a:pPr algn="ctr"/>
            <a:r>
              <a:rPr lang="en-US" sz="1477" b="1" dirty="0" err="1">
                <a:solidFill>
                  <a:srgbClr val="0000FF"/>
                </a:solidFill>
              </a:rPr>
              <a:t>pengawasan</a:t>
            </a:r>
            <a:r>
              <a:rPr lang="en-US" sz="1477" b="1" dirty="0">
                <a:solidFill>
                  <a:srgbClr val="0000FF"/>
                </a:solidFill>
              </a:rPr>
              <a:t>, </a:t>
            </a:r>
            <a:r>
              <a:rPr lang="en-US" sz="1477" b="1" dirty="0" err="1">
                <a:solidFill>
                  <a:srgbClr val="0000FF"/>
                </a:solidFill>
              </a:rPr>
              <a:t>pengukuran</a:t>
            </a:r>
            <a:r>
              <a:rPr lang="en-US" sz="1477" b="1" dirty="0">
                <a:solidFill>
                  <a:srgbClr val="0000FF"/>
                </a:solidFill>
              </a:rPr>
              <a:t>, </a:t>
            </a:r>
            <a:r>
              <a:rPr lang="en-US" sz="1477" b="1" dirty="0" err="1">
                <a:solidFill>
                  <a:srgbClr val="0000FF"/>
                </a:solidFill>
              </a:rPr>
              <a:t>dan</a:t>
            </a:r>
            <a:r>
              <a:rPr lang="en-US" sz="1477" b="1" dirty="0">
                <a:solidFill>
                  <a:srgbClr val="0000FF"/>
                </a:solidFill>
              </a:rPr>
              <a:t> </a:t>
            </a:r>
            <a:r>
              <a:rPr lang="en-US" sz="1477" b="1" dirty="0" err="1">
                <a:solidFill>
                  <a:srgbClr val="0000FF"/>
                </a:solidFill>
              </a:rPr>
              <a:t>indikator</a:t>
            </a:r>
            <a:r>
              <a:rPr lang="en-US" sz="1477" b="1" dirty="0">
                <a:solidFill>
                  <a:srgbClr val="0000FF"/>
                </a:solidFill>
              </a:rPr>
              <a:t> </a:t>
            </a:r>
            <a:r>
              <a:rPr lang="en-US" sz="1477" b="1" dirty="0" err="1">
                <a:solidFill>
                  <a:srgbClr val="0000FF"/>
                </a:solidFill>
              </a:rPr>
              <a:t>performa</a:t>
            </a:r>
            <a:r>
              <a:rPr lang="en-US" sz="1477" b="1" dirty="0">
                <a:solidFill>
                  <a:srgbClr val="0000FF"/>
                </a:solidFill>
              </a:rPr>
              <a:t> (SMM 4.4.1.c)</a:t>
            </a:r>
          </a:p>
        </p:txBody>
      </p:sp>
      <p:cxnSp>
        <p:nvCxnSpPr>
          <p:cNvPr id="100" name="Straight Arrow Connector 99"/>
          <p:cNvCxnSpPr/>
          <p:nvPr/>
        </p:nvCxnSpPr>
        <p:spPr>
          <a:xfrm flipV="1">
            <a:off x="3500221" y="4416673"/>
            <a:ext cx="931429" cy="64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p:cNvCxnSpPr>
            <a:stCxn id="97" idx="0"/>
          </p:cNvCxnSpPr>
          <p:nvPr/>
        </p:nvCxnSpPr>
        <p:spPr>
          <a:xfrm flipH="1" flipV="1">
            <a:off x="4585456" y="4396515"/>
            <a:ext cx="937325" cy="668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p:cNvCxnSpPr/>
          <p:nvPr/>
        </p:nvCxnSpPr>
        <p:spPr>
          <a:xfrm>
            <a:off x="3635174" y="3055373"/>
            <a:ext cx="762191" cy="6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p:cNvCxnSpPr>
            <a:stCxn id="96" idx="2"/>
          </p:cNvCxnSpPr>
          <p:nvPr/>
        </p:nvCxnSpPr>
        <p:spPr>
          <a:xfrm flipH="1">
            <a:off x="4650090" y="3051123"/>
            <a:ext cx="671730" cy="6407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Straight Arrow Connector 111"/>
          <p:cNvCxnSpPr>
            <a:endCxn id="113" idx="0"/>
          </p:cNvCxnSpPr>
          <p:nvPr/>
        </p:nvCxnSpPr>
        <p:spPr>
          <a:xfrm flipH="1">
            <a:off x="1954807" y="4282018"/>
            <a:ext cx="6347" cy="1630603"/>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9018" y="5912621"/>
            <a:ext cx="3811577" cy="546945"/>
          </a:xfrm>
          <a:prstGeom prst="rect">
            <a:avLst/>
          </a:prstGeom>
          <a:noFill/>
        </p:spPr>
        <p:txBody>
          <a:bodyPr wrap="square" rtlCol="0">
            <a:spAutoFit/>
          </a:bodyPr>
          <a:lstStyle/>
          <a:p>
            <a:pPr algn="ctr"/>
            <a:r>
              <a:rPr lang="en-US" sz="1477" b="1" i="1" dirty="0" err="1"/>
              <a:t>Urutan</a:t>
            </a:r>
            <a:r>
              <a:rPr lang="en-US" sz="1477" b="1" i="1" dirty="0"/>
              <a:t> </a:t>
            </a:r>
            <a:r>
              <a:rPr lang="en-US" sz="1477" b="1" i="1" dirty="0" err="1"/>
              <a:t>dan</a:t>
            </a:r>
            <a:r>
              <a:rPr lang="en-US" sz="1477" b="1" i="1" dirty="0"/>
              <a:t> </a:t>
            </a:r>
            <a:r>
              <a:rPr lang="en-US" sz="1477" b="1" i="1" dirty="0" err="1"/>
              <a:t>Interaksi</a:t>
            </a:r>
            <a:r>
              <a:rPr lang="en-US" sz="1477" b="1" i="1" dirty="0"/>
              <a:t> </a:t>
            </a:r>
          </a:p>
          <a:p>
            <a:pPr algn="ctr"/>
            <a:r>
              <a:rPr lang="en-US" sz="1477" b="1" i="1" dirty="0" err="1"/>
              <a:t>antar</a:t>
            </a:r>
            <a:r>
              <a:rPr lang="en-US" sz="1477" b="1" i="1" dirty="0"/>
              <a:t> Proses</a:t>
            </a:r>
            <a:r>
              <a:rPr lang="en-US" sz="1477" b="1" dirty="0">
                <a:solidFill>
                  <a:srgbClr val="0000FF"/>
                </a:solidFill>
              </a:rPr>
              <a:t> (SMM 4.4.1.b dan</a:t>
            </a:r>
            <a:r>
              <a:rPr lang="en-US" sz="1477" i="1" dirty="0"/>
              <a:t> </a:t>
            </a:r>
            <a:r>
              <a:rPr lang="en-US" sz="1477" b="1" i="1" u="sng" dirty="0">
                <a:solidFill>
                  <a:srgbClr val="FF0066"/>
                </a:solidFill>
              </a:rPr>
              <a:t>SMMK3L</a:t>
            </a:r>
            <a:r>
              <a:rPr lang="en-US" sz="1477" i="1" dirty="0"/>
              <a:t> </a:t>
            </a:r>
            <a:r>
              <a:rPr lang="en-US" sz="1477" b="1" i="1" u="sng" dirty="0">
                <a:solidFill>
                  <a:srgbClr val="FF0066"/>
                </a:solidFill>
              </a:rPr>
              <a:t>4.4</a:t>
            </a:r>
            <a:r>
              <a:rPr lang="en-US" sz="1477" i="1" dirty="0"/>
              <a:t>) </a:t>
            </a:r>
          </a:p>
        </p:txBody>
      </p:sp>
      <p:sp>
        <p:nvSpPr>
          <p:cNvPr id="116" name="Flowchart: Alternate Process 115"/>
          <p:cNvSpPr/>
          <p:nvPr/>
        </p:nvSpPr>
        <p:spPr>
          <a:xfrm>
            <a:off x="2730050" y="2132856"/>
            <a:ext cx="3493980" cy="3871618"/>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p:cNvSpPr/>
          <p:nvPr/>
        </p:nvSpPr>
        <p:spPr>
          <a:xfrm>
            <a:off x="5529882" y="3768081"/>
            <a:ext cx="1595254" cy="664162"/>
          </a:xfrm>
          <a:prstGeom prst="rightArrow">
            <a:avLst>
              <a:gd name="adj1" fmla="val 50000"/>
              <a:gd name="adj2" fmla="val 98761"/>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5533473" y="3770416"/>
            <a:ext cx="1595254" cy="664162"/>
          </a:xfrm>
          <a:prstGeom prst="rightArrow">
            <a:avLst>
              <a:gd name="adj1" fmla="val 50000"/>
              <a:gd name="adj2" fmla="val 98761"/>
            </a:avLst>
          </a:prstGeom>
          <a:blipFill>
            <a:blip r:embed="rId9"/>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1777097" y="3800000"/>
            <a:ext cx="1595254" cy="664162"/>
          </a:xfrm>
          <a:prstGeom prst="rightArrow">
            <a:avLst>
              <a:gd name="adj1" fmla="val 50000"/>
              <a:gd name="adj2" fmla="val 98761"/>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1778094" y="3791792"/>
            <a:ext cx="1595254" cy="664162"/>
          </a:xfrm>
          <a:prstGeom prst="rightArrow">
            <a:avLst>
              <a:gd name="adj1" fmla="val 50000"/>
              <a:gd name="adj2" fmla="val 98761"/>
            </a:avLst>
          </a:prstGeom>
          <a:blipFill>
            <a:blip r:embed="rId9"/>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6648196" y="5006298"/>
            <a:ext cx="2391508" cy="1456168"/>
          </a:xfrm>
          <a:prstGeom prst="rect">
            <a:avLst/>
          </a:prstGeom>
          <a:noFill/>
        </p:spPr>
        <p:txBody>
          <a:bodyPr wrap="square" rtlCol="0">
            <a:spAutoFit/>
          </a:bodyPr>
          <a:lstStyle/>
          <a:p>
            <a:pPr marL="215417" indent="-215417">
              <a:buFont typeface="+mj-lt"/>
              <a:buAutoNum type="arabicPeriod"/>
            </a:pPr>
            <a:r>
              <a:rPr lang="en-US" sz="1477" b="1" dirty="0" err="1">
                <a:solidFill>
                  <a:srgbClr val="0000FF"/>
                </a:solidFill>
              </a:rPr>
              <a:t>Evaluasi</a:t>
            </a:r>
            <a:r>
              <a:rPr lang="en-US" sz="1477" b="1" dirty="0">
                <a:solidFill>
                  <a:srgbClr val="0000FF"/>
                </a:solidFill>
              </a:rPr>
              <a:t> </a:t>
            </a:r>
            <a:r>
              <a:rPr lang="en-US" sz="1477" b="1" dirty="0" err="1">
                <a:solidFill>
                  <a:srgbClr val="0000FF"/>
                </a:solidFill>
              </a:rPr>
              <a:t>proses</a:t>
            </a:r>
            <a:r>
              <a:rPr lang="en-US" sz="1477" b="1" dirty="0">
                <a:solidFill>
                  <a:srgbClr val="0000FF"/>
                </a:solidFill>
              </a:rPr>
              <a:t> , </a:t>
            </a:r>
            <a:r>
              <a:rPr lang="en-US" sz="1477" b="1" dirty="0" err="1">
                <a:solidFill>
                  <a:srgbClr val="0000FF"/>
                </a:solidFill>
              </a:rPr>
              <a:t>melakukan</a:t>
            </a:r>
            <a:r>
              <a:rPr lang="en-US" sz="1477" b="1" dirty="0">
                <a:solidFill>
                  <a:srgbClr val="0000FF"/>
                </a:solidFill>
              </a:rPr>
              <a:t> </a:t>
            </a:r>
            <a:r>
              <a:rPr lang="en-US" sz="1477" b="1" dirty="0" err="1">
                <a:solidFill>
                  <a:srgbClr val="0000FF"/>
                </a:solidFill>
              </a:rPr>
              <a:t>perubahan</a:t>
            </a:r>
            <a:r>
              <a:rPr lang="en-US" sz="1477" b="1" dirty="0">
                <a:solidFill>
                  <a:srgbClr val="0000FF"/>
                </a:solidFill>
              </a:rPr>
              <a:t>  </a:t>
            </a:r>
            <a:r>
              <a:rPr lang="en-US" sz="1477" b="1" dirty="0" err="1">
                <a:solidFill>
                  <a:srgbClr val="0000FF"/>
                </a:solidFill>
              </a:rPr>
              <a:t>untuk</a:t>
            </a:r>
            <a:r>
              <a:rPr lang="en-US" sz="1477" b="1" dirty="0">
                <a:solidFill>
                  <a:srgbClr val="0000FF"/>
                </a:solidFill>
              </a:rPr>
              <a:t> </a:t>
            </a:r>
            <a:r>
              <a:rPr lang="en-US" sz="1477" b="1" dirty="0" err="1">
                <a:solidFill>
                  <a:srgbClr val="0000FF"/>
                </a:solidFill>
              </a:rPr>
              <a:t>mencapai</a:t>
            </a:r>
            <a:r>
              <a:rPr lang="en-US" sz="1477" b="1" dirty="0">
                <a:solidFill>
                  <a:srgbClr val="0000FF"/>
                </a:solidFill>
              </a:rPr>
              <a:t> </a:t>
            </a:r>
            <a:r>
              <a:rPr lang="en-US" sz="1477" b="1" dirty="0" err="1">
                <a:solidFill>
                  <a:srgbClr val="0000FF"/>
                </a:solidFill>
              </a:rPr>
              <a:t>tujuan</a:t>
            </a:r>
            <a:r>
              <a:rPr lang="en-US" sz="1477" b="1" dirty="0">
                <a:solidFill>
                  <a:srgbClr val="0000FF"/>
                </a:solidFill>
              </a:rPr>
              <a:t> </a:t>
            </a:r>
            <a:r>
              <a:rPr lang="en-US" sz="1477" b="1" dirty="0" err="1">
                <a:solidFill>
                  <a:srgbClr val="0000FF"/>
                </a:solidFill>
              </a:rPr>
              <a:t>proses</a:t>
            </a:r>
            <a:r>
              <a:rPr lang="en-US" sz="1477" b="1" dirty="0">
                <a:solidFill>
                  <a:srgbClr val="0000FF"/>
                </a:solidFill>
              </a:rPr>
              <a:t> (SMM 4.4.1.g)</a:t>
            </a:r>
          </a:p>
          <a:p>
            <a:pPr marL="215417" indent="-215417">
              <a:buFont typeface="+mj-lt"/>
              <a:buAutoNum type="arabicPeriod"/>
            </a:pPr>
            <a:r>
              <a:rPr lang="en-US" sz="1477" b="1" dirty="0">
                <a:solidFill>
                  <a:srgbClr val="0000FF"/>
                </a:solidFill>
              </a:rPr>
              <a:t>Improve </a:t>
            </a:r>
            <a:r>
              <a:rPr lang="en-US" sz="1477" b="1" dirty="0" err="1">
                <a:solidFill>
                  <a:srgbClr val="0000FF"/>
                </a:solidFill>
              </a:rPr>
              <a:t>proses</a:t>
            </a:r>
            <a:r>
              <a:rPr lang="en-US" sz="1477" b="1" dirty="0">
                <a:solidFill>
                  <a:srgbClr val="0000FF"/>
                </a:solidFill>
              </a:rPr>
              <a:t> (SMM 4.4.1.h)</a:t>
            </a:r>
          </a:p>
        </p:txBody>
      </p:sp>
      <p:sp>
        <p:nvSpPr>
          <p:cNvPr id="118" name="Down Arrow 117"/>
          <p:cNvSpPr/>
          <p:nvPr/>
        </p:nvSpPr>
        <p:spPr>
          <a:xfrm>
            <a:off x="4182066" y="1176776"/>
            <a:ext cx="655810" cy="325845"/>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Footer Placeholder 7">
            <a:extLst>
              <a:ext uri="{FF2B5EF4-FFF2-40B4-BE49-F238E27FC236}">
                <a16:creationId xmlns:a16="http://schemas.microsoft.com/office/drawing/2014/main" id="{4D729957-F018-44A9-9FC9-0636D28E786D}"/>
              </a:ext>
            </a:extLst>
          </p:cNvPr>
          <p:cNvSpPr>
            <a:spLocks noGrp="1"/>
          </p:cNvSpPr>
          <p:nvPr>
            <p:ph type="ftr" sz="quarter" idx="11"/>
          </p:nvPr>
        </p:nvSpPr>
        <p:spPr/>
        <p:txBody>
          <a:bodyPr/>
          <a:lstStyle/>
          <a:p>
            <a:r>
              <a:rPr lang="en-US"/>
              <a:t>Integrasi ISO 9001 &amp; ISO 14001 1/rev.01 (c)Copyright, Sentral Sistem. May 2019</a:t>
            </a:r>
          </a:p>
        </p:txBody>
      </p:sp>
      <p:sp>
        <p:nvSpPr>
          <p:cNvPr id="9" name="Slide Number Placeholder 8">
            <a:extLst>
              <a:ext uri="{FF2B5EF4-FFF2-40B4-BE49-F238E27FC236}">
                <a16:creationId xmlns:a16="http://schemas.microsoft.com/office/drawing/2014/main" id="{B75EFFC6-E98E-4406-AFBD-D3BBD9FA315D}"/>
              </a:ext>
            </a:extLst>
          </p:cNvPr>
          <p:cNvSpPr>
            <a:spLocks noGrp="1"/>
          </p:cNvSpPr>
          <p:nvPr>
            <p:ph type="sldNum" sz="quarter" idx="12"/>
          </p:nvPr>
        </p:nvSpPr>
        <p:spPr/>
        <p:txBody>
          <a:bodyPr/>
          <a:lstStyle/>
          <a:p>
            <a:fld id="{98FF0BF6-974F-4A38-B2C3-FBDB8BA2FD87}" type="slidenum">
              <a:rPr lang="en-US" smtClean="0"/>
              <a:pPr/>
              <a:t>29</a:t>
            </a:fld>
            <a:endParaRPr lang="en-US"/>
          </a:p>
        </p:txBody>
      </p:sp>
      <p:sp>
        <p:nvSpPr>
          <p:cNvPr id="50" name="Title 1">
            <a:extLst>
              <a:ext uri="{FF2B5EF4-FFF2-40B4-BE49-F238E27FC236}">
                <a16:creationId xmlns:a16="http://schemas.microsoft.com/office/drawing/2014/main" id="{21228F06-C2B6-429A-9006-C11530FA596B}"/>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562554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8" repeatCount="indefinite"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par>
                                <p:cTn id="20" presetID="22" presetClass="exit" presetSubtype="8" repeatCount="indefinite" fill="hold" grpId="0" nodeType="withEffect">
                                  <p:stCondLst>
                                    <p:cond delay="0"/>
                                  </p:stCondLst>
                                  <p:childTnLst>
                                    <p:animEffect transition="out" filter="wipe(left)">
                                      <p:cBhvr>
                                        <p:cTn id="21" dur="500"/>
                                        <p:tgtEl>
                                          <p:spTgt spid="72"/>
                                        </p:tgtEl>
                                      </p:cBhvr>
                                    </p:animEffect>
                                    <p:set>
                                      <p:cBhvr>
                                        <p:cTn id="22" dur="1" fill="hold">
                                          <p:stCondLst>
                                            <p:cond delay="499"/>
                                          </p:stCondLst>
                                        </p:cTn>
                                        <p:tgtEl>
                                          <p:spTgt spid="72"/>
                                        </p:tgtEl>
                                        <p:attrNameLst>
                                          <p:attrName>style.visibility</p:attrName>
                                        </p:attrNameLst>
                                      </p:cBhvr>
                                      <p:to>
                                        <p:strVal val="hidden"/>
                                      </p:to>
                                    </p:set>
                                  </p:childTnLst>
                                </p:cTn>
                              </p:par>
                              <p:par>
                                <p:cTn id="23" presetID="22" presetClass="exit" presetSubtype="8" repeatCount="indefinite" fill="hold" grpId="0" nodeType="withEffect">
                                  <p:stCondLst>
                                    <p:cond delay="0"/>
                                  </p:stCondLst>
                                  <p:childTnLst>
                                    <p:animEffect transition="out" filter="wipe(left)">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childTnLst>
                          </p:cTn>
                        </p:par>
                        <p:par>
                          <p:cTn id="26" fill="hold">
                            <p:stCondLst>
                              <p:cond delay="1500"/>
                            </p:stCondLst>
                            <p:childTnLst>
                              <p:par>
                                <p:cTn id="27" presetID="22" presetClass="entr" presetSubtype="8" repeatCount="indefinite"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wipe(left)">
                                      <p:cBhvr>
                                        <p:cTn id="29" dur="500"/>
                                        <p:tgtEl>
                                          <p:spTgt spid="71"/>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70" grpId="0" animBg="1"/>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4A2706-F708-4C02-9C26-AC721F8CDFF9}"/>
              </a:ext>
            </a:extLst>
          </p:cNvPr>
          <p:cNvSpPr>
            <a:spLocks noGrp="1"/>
          </p:cNvSpPr>
          <p:nvPr>
            <p:ph type="sldNum" sz="quarter" idx="12"/>
          </p:nvPr>
        </p:nvSpPr>
        <p:spPr/>
        <p:txBody>
          <a:bodyPr/>
          <a:lstStyle/>
          <a:p>
            <a:fld id="{D1B71AAA-B9E7-4449-836C-07686E34B3E0}" type="slidenum">
              <a:rPr lang="en-US" smtClean="0"/>
              <a:t>3</a:t>
            </a:fld>
            <a:endParaRPr lang="en-US"/>
          </a:p>
        </p:txBody>
      </p:sp>
      <p:sp>
        <p:nvSpPr>
          <p:cNvPr id="6" name="Rectangle 2">
            <a:extLst>
              <a:ext uri="{FF2B5EF4-FFF2-40B4-BE49-F238E27FC236}">
                <a16:creationId xmlns:a16="http://schemas.microsoft.com/office/drawing/2014/main" id="{D23F702F-53D0-4A4B-9614-329B9E332F2E}"/>
              </a:ext>
            </a:extLst>
          </p:cNvPr>
          <p:cNvSpPr>
            <a:spLocks noGrp="1" noChangeArrowheads="1"/>
          </p:cNvSpPr>
          <p:nvPr>
            <p:ph type="title"/>
          </p:nvPr>
        </p:nvSpPr>
        <p:spPr>
          <a:xfrm>
            <a:off x="-25821" y="71438"/>
            <a:ext cx="9129712" cy="765175"/>
          </a:xfrm>
        </p:spPr>
        <p:txBody>
          <a:bodyPr/>
          <a:lstStyle/>
          <a:p>
            <a:pPr eaLnBrk="1" hangingPunct="1"/>
            <a:r>
              <a:rPr lang="en-US" sz="3600" b="1" u="sng" dirty="0" err="1">
                <a:solidFill>
                  <a:srgbClr val="0000FF"/>
                </a:solidFill>
              </a:rPr>
              <a:t>Definisi</a:t>
            </a:r>
            <a:r>
              <a:rPr lang="en-US" sz="3600" b="1" u="sng" dirty="0">
                <a:solidFill>
                  <a:srgbClr val="0000FF"/>
                </a:solidFill>
              </a:rPr>
              <a:t> </a:t>
            </a:r>
            <a:r>
              <a:rPr lang="en-US" sz="3600" b="1" u="sng" dirty="0" err="1">
                <a:solidFill>
                  <a:srgbClr val="0000FF"/>
                </a:solidFill>
              </a:rPr>
              <a:t>Mutu</a:t>
            </a:r>
            <a:r>
              <a:rPr lang="en-US" sz="3600" b="1" u="sng" dirty="0">
                <a:solidFill>
                  <a:srgbClr val="0000FF"/>
                </a:solidFill>
              </a:rPr>
              <a:t>   </a:t>
            </a:r>
          </a:p>
        </p:txBody>
      </p:sp>
      <p:sp>
        <p:nvSpPr>
          <p:cNvPr id="7" name="Rectangle 3">
            <a:extLst>
              <a:ext uri="{FF2B5EF4-FFF2-40B4-BE49-F238E27FC236}">
                <a16:creationId xmlns:a16="http://schemas.microsoft.com/office/drawing/2014/main" id="{B4340A65-9CBD-47B5-A8E5-10DF340DD763}"/>
              </a:ext>
            </a:extLst>
          </p:cNvPr>
          <p:cNvSpPr txBox="1">
            <a:spLocks noChangeArrowheads="1"/>
          </p:cNvSpPr>
          <p:nvPr/>
        </p:nvSpPr>
        <p:spPr>
          <a:xfrm>
            <a:off x="295112" y="979488"/>
            <a:ext cx="8778875" cy="5473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1938" indent="-261938">
              <a:buFontTx/>
              <a:buNone/>
            </a:pPr>
            <a:r>
              <a:rPr lang="en-US" sz="1600" dirty="0"/>
              <a:t>	</a:t>
            </a:r>
            <a:r>
              <a:rPr lang="en-US" sz="1800" b="1" dirty="0" err="1">
                <a:solidFill>
                  <a:srgbClr val="0000FF"/>
                </a:solidFill>
              </a:rPr>
              <a:t>Mutu</a:t>
            </a:r>
            <a:r>
              <a:rPr lang="en-US" sz="1800" b="1" dirty="0">
                <a:solidFill>
                  <a:srgbClr val="0000FF"/>
                </a:solidFill>
              </a:rPr>
              <a:t> : </a:t>
            </a:r>
            <a:r>
              <a:rPr lang="en-US" sz="1600" dirty="0" err="1"/>
              <a:t>Kemampuan</a:t>
            </a:r>
            <a:r>
              <a:rPr lang="en-US" sz="1600" dirty="0"/>
              <a:t> </a:t>
            </a:r>
            <a:r>
              <a:rPr lang="en-US" sz="1600" dirty="0" err="1"/>
              <a:t>dari</a:t>
            </a:r>
            <a:r>
              <a:rPr lang="en-US" sz="1600" dirty="0"/>
              <a:t> </a:t>
            </a:r>
            <a:r>
              <a:rPr lang="en-US" sz="1600" dirty="0" err="1"/>
              <a:t>kesatuan</a:t>
            </a:r>
            <a:r>
              <a:rPr lang="en-US" sz="1600" dirty="0"/>
              <a:t> </a:t>
            </a:r>
            <a:r>
              <a:rPr lang="en-US" sz="1600" dirty="0" err="1"/>
              <a:t>karakteristik</a:t>
            </a:r>
            <a:r>
              <a:rPr lang="en-US" sz="1600" dirty="0"/>
              <a:t> </a:t>
            </a:r>
            <a:r>
              <a:rPr lang="en-US" sz="1600" dirty="0" err="1"/>
              <a:t>dari</a:t>
            </a:r>
            <a:r>
              <a:rPr lang="en-US" sz="1600" dirty="0"/>
              <a:t> </a:t>
            </a:r>
            <a:r>
              <a:rPr lang="en-US" sz="1600" dirty="0" err="1"/>
              <a:t>produk</a:t>
            </a:r>
            <a:r>
              <a:rPr lang="en-US" sz="1600" dirty="0"/>
              <a:t>, </a:t>
            </a:r>
            <a:r>
              <a:rPr lang="en-US" sz="1600" dirty="0" err="1"/>
              <a:t>sistem</a:t>
            </a:r>
            <a:r>
              <a:rPr lang="en-US" sz="1600" dirty="0"/>
              <a:t>, </a:t>
            </a:r>
            <a:r>
              <a:rPr lang="en-US" sz="1600" dirty="0" err="1"/>
              <a:t>atau</a:t>
            </a:r>
            <a:r>
              <a:rPr lang="en-US" sz="1600" dirty="0"/>
              <a:t> proses </a:t>
            </a:r>
            <a:r>
              <a:rPr lang="en-US" sz="1600" u="sng" dirty="0" err="1"/>
              <a:t>untuk</a:t>
            </a:r>
            <a:r>
              <a:rPr lang="en-US" sz="1600" u="sng" dirty="0"/>
              <a:t> </a:t>
            </a:r>
            <a:r>
              <a:rPr lang="en-US" sz="1600" u="sng" dirty="0" err="1"/>
              <a:t>memenuhi</a:t>
            </a:r>
            <a:r>
              <a:rPr lang="en-US" sz="1600" u="sng" dirty="0"/>
              <a:t> </a:t>
            </a:r>
            <a:r>
              <a:rPr lang="en-US" sz="1600" u="sng" dirty="0" err="1"/>
              <a:t>persyaratan-persyaratan</a:t>
            </a:r>
            <a:r>
              <a:rPr lang="en-US" sz="1600" u="sng" dirty="0"/>
              <a:t> </a:t>
            </a:r>
            <a:r>
              <a:rPr lang="en-US" sz="1600" u="sng" dirty="0" err="1"/>
              <a:t>pelanggan</a:t>
            </a:r>
            <a:r>
              <a:rPr lang="en-US" sz="1600" u="sng" dirty="0"/>
              <a:t> dan </a:t>
            </a:r>
            <a:r>
              <a:rPr lang="en-US" sz="1600" u="sng" dirty="0" err="1"/>
              <a:t>pihak-pihak</a:t>
            </a:r>
            <a:r>
              <a:rPr lang="en-US" sz="1600" u="sng" dirty="0"/>
              <a:t> </a:t>
            </a:r>
            <a:r>
              <a:rPr lang="en-US" sz="1600" u="sng" dirty="0" err="1"/>
              <a:t>terkait</a:t>
            </a:r>
            <a:r>
              <a:rPr lang="en-US" sz="1600" dirty="0"/>
              <a:t> (ISO 9000:2005)</a:t>
            </a:r>
          </a:p>
          <a:p>
            <a:pPr marL="261938" indent="-261938">
              <a:buFontTx/>
              <a:buNone/>
            </a:pPr>
            <a:endParaRPr lang="en-US" sz="1600" dirty="0"/>
          </a:p>
          <a:p>
            <a:pPr marL="261938" indent="-261938"/>
            <a:r>
              <a:rPr lang="en-US" sz="1800" b="1" dirty="0" err="1">
                <a:solidFill>
                  <a:srgbClr val="0000FF"/>
                </a:solidFill>
              </a:rPr>
              <a:t>Mutu</a:t>
            </a:r>
            <a:r>
              <a:rPr lang="en-US" sz="1800" b="1" dirty="0">
                <a:solidFill>
                  <a:srgbClr val="0000FF"/>
                </a:solidFill>
              </a:rPr>
              <a:t> :</a:t>
            </a:r>
            <a:r>
              <a:rPr lang="en-US" sz="1800" dirty="0">
                <a:solidFill>
                  <a:srgbClr val="0000FF"/>
                </a:solidFill>
              </a:rPr>
              <a:t> </a:t>
            </a:r>
            <a:r>
              <a:rPr lang="en-US" sz="1800" b="1" u="sng" dirty="0" err="1">
                <a:solidFill>
                  <a:srgbClr val="0000FF"/>
                </a:solidFill>
              </a:rPr>
              <a:t>Sesuai</a:t>
            </a:r>
            <a:r>
              <a:rPr lang="en-US" sz="1800" b="1" u="sng" dirty="0">
                <a:solidFill>
                  <a:srgbClr val="0000FF"/>
                </a:solidFill>
              </a:rPr>
              <a:t> </a:t>
            </a:r>
            <a:r>
              <a:rPr lang="en-US" sz="1800" b="1" u="sng" dirty="0" err="1">
                <a:solidFill>
                  <a:srgbClr val="0000FF"/>
                </a:solidFill>
              </a:rPr>
              <a:t>Keinginan</a:t>
            </a:r>
            <a:r>
              <a:rPr lang="en-US" sz="1800" b="1" u="sng" dirty="0">
                <a:solidFill>
                  <a:srgbClr val="0000FF"/>
                </a:solidFill>
              </a:rPr>
              <a:t> </a:t>
            </a:r>
            <a:r>
              <a:rPr lang="en-US" sz="1800" b="1" u="sng" dirty="0" err="1">
                <a:solidFill>
                  <a:srgbClr val="0000FF"/>
                </a:solidFill>
              </a:rPr>
              <a:t>Pelanggan</a:t>
            </a:r>
            <a:r>
              <a:rPr lang="en-US" sz="1800" b="1" u="sng" dirty="0">
                <a:solidFill>
                  <a:srgbClr val="0000FF"/>
                </a:solidFill>
              </a:rPr>
              <a:t> </a:t>
            </a:r>
          </a:p>
          <a:p>
            <a:pPr marL="711200" lvl="1" indent="-261938"/>
            <a:r>
              <a:rPr lang="en-US" sz="1600" dirty="0" err="1"/>
              <a:t>Ketika</a:t>
            </a:r>
            <a:r>
              <a:rPr lang="en-US" sz="1600" dirty="0"/>
              <a:t> </a:t>
            </a:r>
            <a:r>
              <a:rPr lang="en-US" sz="1600" dirty="0" err="1"/>
              <a:t>suatu</a:t>
            </a:r>
            <a:r>
              <a:rPr lang="en-US" sz="1600" dirty="0"/>
              <a:t> </a:t>
            </a:r>
            <a:r>
              <a:rPr lang="en-US" sz="1600" dirty="0" err="1"/>
              <a:t>produk</a:t>
            </a:r>
            <a:r>
              <a:rPr lang="en-US" sz="1600" dirty="0"/>
              <a:t>/ </a:t>
            </a:r>
            <a:r>
              <a:rPr lang="en-US" sz="1600" dirty="0" err="1"/>
              <a:t>jasa</a:t>
            </a:r>
            <a:r>
              <a:rPr lang="en-US" sz="1600" dirty="0"/>
              <a:t> </a:t>
            </a:r>
            <a:r>
              <a:rPr lang="en-US" sz="1600" dirty="0" err="1"/>
              <a:t>telah</a:t>
            </a:r>
            <a:r>
              <a:rPr lang="en-US" sz="1600" dirty="0"/>
              <a:t> </a:t>
            </a:r>
            <a:r>
              <a:rPr lang="en-US" sz="1600" dirty="0" err="1"/>
              <a:t>dibuat</a:t>
            </a:r>
            <a:r>
              <a:rPr lang="en-US" sz="1600" dirty="0"/>
              <a:t> </a:t>
            </a:r>
            <a:r>
              <a:rPr lang="en-US" sz="1600" dirty="0" err="1"/>
              <a:t>sesuai</a:t>
            </a:r>
            <a:r>
              <a:rPr lang="en-US" sz="1600" dirty="0"/>
              <a:t> </a:t>
            </a:r>
            <a:r>
              <a:rPr lang="en-US" sz="1600" dirty="0" err="1"/>
              <a:t>spesifikasi</a:t>
            </a:r>
            <a:r>
              <a:rPr lang="en-US" sz="1600" dirty="0"/>
              <a:t>, </a:t>
            </a:r>
            <a:r>
              <a:rPr lang="en-US" sz="1600" dirty="0" err="1"/>
              <a:t>tetapi</a:t>
            </a:r>
            <a:r>
              <a:rPr lang="en-US" sz="1600" dirty="0"/>
              <a:t> customer </a:t>
            </a:r>
            <a:r>
              <a:rPr lang="en-US" sz="1600" dirty="0" err="1"/>
              <a:t>tetap</a:t>
            </a:r>
            <a:r>
              <a:rPr lang="en-US" sz="1600" dirty="0"/>
              <a:t> </a:t>
            </a:r>
            <a:r>
              <a:rPr lang="en-US" sz="1600" dirty="0" err="1"/>
              <a:t>tidak</a:t>
            </a:r>
            <a:r>
              <a:rPr lang="en-US" sz="1600" dirty="0"/>
              <a:t> </a:t>
            </a:r>
            <a:r>
              <a:rPr lang="en-US" sz="1600" dirty="0" err="1"/>
              <a:t>puas</a:t>
            </a:r>
            <a:r>
              <a:rPr lang="en-US" sz="1600" dirty="0"/>
              <a:t>, </a:t>
            </a:r>
            <a:r>
              <a:rPr lang="en-US" sz="1600" dirty="0" err="1"/>
              <a:t>maka</a:t>
            </a:r>
            <a:r>
              <a:rPr lang="en-US" sz="1600" dirty="0"/>
              <a:t> </a:t>
            </a:r>
            <a:r>
              <a:rPr lang="en-US" sz="1600" dirty="0" err="1"/>
              <a:t>produk</a:t>
            </a:r>
            <a:r>
              <a:rPr lang="en-US" sz="1600" dirty="0"/>
              <a:t> </a:t>
            </a:r>
            <a:r>
              <a:rPr lang="en-US" sz="1600" dirty="0" err="1"/>
              <a:t>tersebut</a:t>
            </a:r>
            <a:r>
              <a:rPr lang="en-US" sz="1600" dirty="0"/>
              <a:t> </a:t>
            </a:r>
            <a:r>
              <a:rPr lang="en-US" sz="1600" dirty="0" err="1"/>
              <a:t>dinyatakan</a:t>
            </a:r>
            <a:r>
              <a:rPr lang="en-US" sz="1600" dirty="0"/>
              <a:t> </a:t>
            </a:r>
            <a:r>
              <a:rPr lang="en-US" sz="1600" dirty="0" err="1"/>
              <a:t>mempunyai</a:t>
            </a:r>
            <a:r>
              <a:rPr lang="en-US" sz="1600" dirty="0"/>
              <a:t> </a:t>
            </a:r>
            <a:r>
              <a:rPr lang="en-US" sz="1600" dirty="0" err="1"/>
              <a:t>kualitas</a:t>
            </a:r>
            <a:r>
              <a:rPr lang="en-US" sz="1600" dirty="0"/>
              <a:t> yang </a:t>
            </a:r>
            <a:r>
              <a:rPr lang="en-US" sz="1600" dirty="0" err="1"/>
              <a:t>tidak</a:t>
            </a:r>
            <a:r>
              <a:rPr lang="en-US" sz="1600" dirty="0"/>
              <a:t> </a:t>
            </a:r>
            <a:r>
              <a:rPr lang="en-US" sz="1600" dirty="0" err="1"/>
              <a:t>baik</a:t>
            </a:r>
            <a:r>
              <a:rPr lang="en-US" sz="1600" dirty="0"/>
              <a:t>.    </a:t>
            </a:r>
          </a:p>
          <a:p>
            <a:pPr marL="711200" lvl="1" indent="-261938">
              <a:buFontTx/>
              <a:buNone/>
            </a:pPr>
            <a:r>
              <a:rPr lang="en-US" sz="1600" dirty="0"/>
              <a:t>	</a:t>
            </a:r>
            <a:r>
              <a:rPr lang="en-US" sz="1600" dirty="0" err="1"/>
              <a:t>Misalnya</a:t>
            </a:r>
            <a:r>
              <a:rPr lang="en-US" sz="1600" dirty="0"/>
              <a:t> : standard proses </a:t>
            </a:r>
            <a:r>
              <a:rPr lang="en-US" sz="1600" dirty="0" err="1"/>
              <a:t>pengurusan</a:t>
            </a:r>
            <a:r>
              <a:rPr lang="en-US" sz="1600" dirty="0"/>
              <a:t> claim </a:t>
            </a:r>
            <a:r>
              <a:rPr lang="en-US" sz="1600" dirty="0" err="1"/>
              <a:t>barang</a:t>
            </a:r>
            <a:r>
              <a:rPr lang="en-US" sz="1600" dirty="0"/>
              <a:t> </a:t>
            </a:r>
            <a:r>
              <a:rPr lang="en-US" sz="1600" dirty="0" err="1"/>
              <a:t>hilang</a:t>
            </a:r>
            <a:r>
              <a:rPr lang="en-US" sz="1600" dirty="0"/>
              <a:t> </a:t>
            </a:r>
            <a:r>
              <a:rPr lang="en-US" sz="1600" dirty="0" err="1"/>
              <a:t>adalah</a:t>
            </a:r>
            <a:r>
              <a:rPr lang="en-US" sz="1600" dirty="0"/>
              <a:t> 1 </a:t>
            </a:r>
            <a:r>
              <a:rPr lang="en-US" sz="1600" dirty="0" err="1"/>
              <a:t>bulan</a:t>
            </a:r>
            <a:r>
              <a:rPr lang="en-US" sz="1600" dirty="0"/>
              <a:t> dan </a:t>
            </a:r>
            <a:r>
              <a:rPr lang="en-US" sz="1600" dirty="0" err="1"/>
              <a:t>harus</a:t>
            </a:r>
            <a:r>
              <a:rPr lang="en-US" sz="1600" dirty="0"/>
              <a:t> </a:t>
            </a:r>
            <a:r>
              <a:rPr lang="en-US" sz="1600" dirty="0" err="1"/>
              <a:t>diurus</a:t>
            </a:r>
            <a:r>
              <a:rPr lang="en-US" sz="1600" dirty="0"/>
              <a:t> </a:t>
            </a:r>
            <a:r>
              <a:rPr lang="en-US" sz="1600" dirty="0" err="1"/>
              <a:t>sendiri</a:t>
            </a:r>
            <a:r>
              <a:rPr lang="en-US" sz="1600" dirty="0"/>
              <a:t> oleh orang yang </a:t>
            </a:r>
            <a:r>
              <a:rPr lang="en-US" sz="1600" dirty="0" err="1"/>
              <a:t>bersangkutan</a:t>
            </a:r>
            <a:r>
              <a:rPr lang="en-US" sz="1600" dirty="0"/>
              <a:t>. </a:t>
            </a:r>
            <a:r>
              <a:rPr lang="en-US" sz="1600" dirty="0" err="1"/>
              <a:t>Tetapi</a:t>
            </a:r>
            <a:r>
              <a:rPr lang="en-US" sz="1600" dirty="0"/>
              <a:t> </a:t>
            </a:r>
            <a:r>
              <a:rPr lang="en-US" sz="1600" dirty="0" err="1"/>
              <a:t>menurut</a:t>
            </a:r>
            <a:r>
              <a:rPr lang="en-US" sz="1600" dirty="0"/>
              <a:t> customer </a:t>
            </a:r>
            <a:r>
              <a:rPr lang="en-US" sz="1600" dirty="0" err="1"/>
              <a:t>waktu</a:t>
            </a:r>
            <a:r>
              <a:rPr lang="en-US" sz="1600" dirty="0"/>
              <a:t> </a:t>
            </a:r>
            <a:r>
              <a:rPr lang="en-US" sz="1600" dirty="0" err="1"/>
              <a:t>tersebut</a:t>
            </a:r>
            <a:r>
              <a:rPr lang="en-US" sz="1600" dirty="0"/>
              <a:t> </a:t>
            </a:r>
            <a:r>
              <a:rPr lang="en-US" sz="1600" dirty="0" err="1"/>
              <a:t>terlalu</a:t>
            </a:r>
            <a:r>
              <a:rPr lang="en-US" sz="1600" dirty="0"/>
              <a:t> lama dan </a:t>
            </a:r>
            <a:r>
              <a:rPr lang="en-US" sz="1600" dirty="0" err="1"/>
              <a:t>membuat</a:t>
            </a:r>
            <a:r>
              <a:rPr lang="en-US" sz="1600" dirty="0"/>
              <a:t> customer </a:t>
            </a:r>
            <a:r>
              <a:rPr lang="en-US" sz="1600" dirty="0" err="1"/>
              <a:t>harus</a:t>
            </a:r>
            <a:r>
              <a:rPr lang="en-US" sz="1600" dirty="0"/>
              <a:t> </a:t>
            </a:r>
            <a:r>
              <a:rPr lang="en-US" sz="1600" dirty="0" err="1"/>
              <a:t>bolak-balik</a:t>
            </a:r>
            <a:r>
              <a:rPr lang="en-US" sz="1600" dirty="0"/>
              <a:t> </a:t>
            </a:r>
            <a:r>
              <a:rPr lang="en-US" sz="1600" dirty="0" err="1"/>
              <a:t>ke</a:t>
            </a:r>
            <a:r>
              <a:rPr lang="en-US" sz="1600" dirty="0"/>
              <a:t> </a:t>
            </a:r>
            <a:r>
              <a:rPr lang="en-US" sz="1600" dirty="0" err="1"/>
              <a:t>perusahaan</a:t>
            </a:r>
            <a:r>
              <a:rPr lang="en-US" sz="1600" dirty="0"/>
              <a:t> </a:t>
            </a:r>
            <a:r>
              <a:rPr lang="en-US" sz="1600" dirty="0" err="1"/>
              <a:t>untuk</a:t>
            </a:r>
            <a:r>
              <a:rPr lang="en-US" sz="1600" dirty="0"/>
              <a:t> </a:t>
            </a:r>
            <a:r>
              <a:rPr lang="en-US" sz="1600" dirty="0" err="1"/>
              <a:t>mengurus</a:t>
            </a:r>
            <a:r>
              <a:rPr lang="en-US" sz="1600" dirty="0"/>
              <a:t> </a:t>
            </a:r>
            <a:r>
              <a:rPr lang="en-US" sz="1600" dirty="0" err="1"/>
              <a:t>semua</a:t>
            </a:r>
            <a:r>
              <a:rPr lang="en-US" sz="1600" dirty="0"/>
              <a:t> </a:t>
            </a:r>
            <a:r>
              <a:rPr lang="en-US" sz="1600" dirty="0" err="1"/>
              <a:t>persyaratan</a:t>
            </a:r>
            <a:r>
              <a:rPr lang="en-US" sz="1600" dirty="0"/>
              <a:t>. </a:t>
            </a:r>
            <a:r>
              <a:rPr lang="en-US" sz="1600" dirty="0" err="1"/>
              <a:t>Maka</a:t>
            </a:r>
            <a:r>
              <a:rPr lang="en-US" sz="1600" dirty="0"/>
              <a:t> </a:t>
            </a:r>
            <a:r>
              <a:rPr lang="en-US" sz="1600" dirty="0" err="1"/>
              <a:t>dikatakan</a:t>
            </a:r>
            <a:r>
              <a:rPr lang="en-US" sz="1600" dirty="0"/>
              <a:t> </a:t>
            </a:r>
            <a:r>
              <a:rPr lang="en-US" sz="1600" dirty="0" err="1"/>
              <a:t>kualitas</a:t>
            </a:r>
            <a:r>
              <a:rPr lang="en-US" sz="1600" dirty="0"/>
              <a:t> </a:t>
            </a:r>
            <a:r>
              <a:rPr lang="en-US" sz="1600" dirty="0" err="1"/>
              <a:t>pengurusan</a:t>
            </a:r>
            <a:r>
              <a:rPr lang="en-US" sz="1600" dirty="0"/>
              <a:t> claim </a:t>
            </a:r>
            <a:r>
              <a:rPr lang="en-US" sz="1600" dirty="0" err="1"/>
              <a:t>tidak</a:t>
            </a:r>
            <a:r>
              <a:rPr lang="en-US" sz="1600" dirty="0"/>
              <a:t> </a:t>
            </a:r>
            <a:r>
              <a:rPr lang="en-US" sz="1600" dirty="0" err="1"/>
              <a:t>baik</a:t>
            </a:r>
            <a:endParaRPr lang="en-US" sz="1600" dirty="0"/>
          </a:p>
          <a:p>
            <a:pPr marL="261938" indent="-261938">
              <a:buFontTx/>
              <a:buNone/>
            </a:pPr>
            <a:endParaRPr lang="en-US" sz="1600" dirty="0"/>
          </a:p>
          <a:p>
            <a:pPr marL="261938" indent="-261938"/>
            <a:r>
              <a:rPr lang="en-US" sz="1800" b="1" dirty="0">
                <a:solidFill>
                  <a:srgbClr val="0000FF"/>
                </a:solidFill>
              </a:rPr>
              <a:t>Standard </a:t>
            </a:r>
            <a:r>
              <a:rPr lang="id-ID" sz="1800" b="1" dirty="0">
                <a:solidFill>
                  <a:srgbClr val="0000FF"/>
                </a:solidFill>
              </a:rPr>
              <a:t>M</a:t>
            </a:r>
            <a:r>
              <a:rPr lang="en-US" sz="1800" b="1" dirty="0">
                <a:solidFill>
                  <a:srgbClr val="0000FF"/>
                </a:solidFill>
              </a:rPr>
              <a:t>utu </a:t>
            </a:r>
            <a:r>
              <a:rPr lang="en-US" sz="1800" b="1" dirty="0" err="1">
                <a:solidFill>
                  <a:srgbClr val="0000FF"/>
                </a:solidFill>
              </a:rPr>
              <a:t>bisa</a:t>
            </a:r>
            <a:r>
              <a:rPr lang="en-US" sz="1800" b="1" dirty="0">
                <a:solidFill>
                  <a:srgbClr val="0000FF"/>
                </a:solidFill>
              </a:rPr>
              <a:t> </a:t>
            </a:r>
            <a:r>
              <a:rPr lang="en-US" sz="1800" b="1" dirty="0" err="1">
                <a:solidFill>
                  <a:srgbClr val="0000FF"/>
                </a:solidFill>
              </a:rPr>
              <a:t>berubah</a:t>
            </a:r>
            <a:r>
              <a:rPr lang="en-US" sz="1800" b="1" dirty="0">
                <a:solidFill>
                  <a:srgbClr val="0000FF"/>
                </a:solidFill>
              </a:rPr>
              <a:t>, </a:t>
            </a:r>
            <a:r>
              <a:rPr lang="en-US" sz="1800" b="1" dirty="0" err="1">
                <a:solidFill>
                  <a:srgbClr val="0000FF"/>
                </a:solidFill>
              </a:rPr>
              <a:t>seiring</a:t>
            </a:r>
            <a:r>
              <a:rPr lang="en-US" sz="1800" b="1" dirty="0">
                <a:solidFill>
                  <a:srgbClr val="0000FF"/>
                </a:solidFill>
              </a:rPr>
              <a:t> </a:t>
            </a:r>
            <a:r>
              <a:rPr lang="en-US" sz="1800" b="1" dirty="0" err="1">
                <a:solidFill>
                  <a:srgbClr val="0000FF"/>
                </a:solidFill>
              </a:rPr>
              <a:t>dengan</a:t>
            </a:r>
            <a:r>
              <a:rPr lang="en-US" sz="1800" b="1" dirty="0">
                <a:solidFill>
                  <a:srgbClr val="0000FF"/>
                </a:solidFill>
              </a:rPr>
              <a:t>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pola</a:t>
            </a:r>
            <a:r>
              <a:rPr lang="en-US" sz="1800" b="1" dirty="0">
                <a:solidFill>
                  <a:srgbClr val="0000FF"/>
                </a:solidFill>
              </a:rPr>
              <a:t> </a:t>
            </a:r>
            <a:r>
              <a:rPr lang="en-US" sz="1800" b="1" dirty="0" err="1">
                <a:solidFill>
                  <a:srgbClr val="0000FF"/>
                </a:solidFill>
              </a:rPr>
              <a:t>pikir</a:t>
            </a:r>
            <a:r>
              <a:rPr lang="en-US" sz="1800" b="1" dirty="0">
                <a:solidFill>
                  <a:srgbClr val="0000FF"/>
                </a:solidFill>
              </a:rPr>
              <a:t> </a:t>
            </a:r>
            <a:r>
              <a:rPr lang="id-ID" sz="1800" b="1" dirty="0">
                <a:solidFill>
                  <a:srgbClr val="0000FF"/>
                </a:solidFill>
              </a:rPr>
              <a:t>c</a:t>
            </a:r>
            <a:r>
              <a:rPr lang="en-US" sz="1800" b="1" dirty="0" err="1">
                <a:solidFill>
                  <a:srgbClr val="0000FF"/>
                </a:solidFill>
              </a:rPr>
              <a:t>ustomer</a:t>
            </a:r>
            <a:r>
              <a:rPr lang="en-US" sz="1800" b="1" dirty="0">
                <a:solidFill>
                  <a:srgbClr val="0000FF"/>
                </a:solidFill>
              </a:rPr>
              <a:t>, yang </a:t>
            </a:r>
            <a:r>
              <a:rPr lang="en-US" sz="1800" b="1" dirty="0" err="1">
                <a:solidFill>
                  <a:srgbClr val="0000FF"/>
                </a:solidFill>
              </a:rPr>
              <a:t>terjadi</a:t>
            </a:r>
            <a:r>
              <a:rPr lang="en-US" sz="1800" b="1" dirty="0">
                <a:solidFill>
                  <a:srgbClr val="0000FF"/>
                </a:solidFill>
              </a:rPr>
              <a:t> </a:t>
            </a:r>
            <a:r>
              <a:rPr lang="en-US" sz="1800" b="1" dirty="0" err="1">
                <a:solidFill>
                  <a:srgbClr val="0000FF"/>
                </a:solidFill>
              </a:rPr>
              <a:t>karena</a:t>
            </a:r>
            <a:r>
              <a:rPr lang="en-US" sz="1800" b="1" dirty="0">
                <a:solidFill>
                  <a:srgbClr val="0000FF"/>
                </a:solidFill>
              </a:rPr>
              <a:t>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jaman</a:t>
            </a:r>
            <a:r>
              <a:rPr lang="en-US" sz="1800" b="1" dirty="0">
                <a:solidFill>
                  <a:srgbClr val="0000FF"/>
                </a:solidFill>
              </a:rPr>
              <a:t>, </a:t>
            </a:r>
            <a:r>
              <a:rPr lang="en-US" sz="1800" b="1" dirty="0" err="1">
                <a:solidFill>
                  <a:srgbClr val="0000FF"/>
                </a:solidFill>
              </a:rPr>
              <a:t>teknologi</a:t>
            </a:r>
            <a:r>
              <a:rPr lang="id-ID" sz="1800" b="1" dirty="0">
                <a:solidFill>
                  <a:srgbClr val="0000FF"/>
                </a:solidFill>
              </a:rPr>
              <a:t>, </a:t>
            </a:r>
            <a:r>
              <a:rPr lang="en-US" sz="1800" b="1" dirty="0">
                <a:solidFill>
                  <a:srgbClr val="0000FF"/>
                </a:solidFill>
              </a:rPr>
              <a:t>dan </a:t>
            </a:r>
            <a:r>
              <a:rPr lang="en-US" sz="1800" b="1" dirty="0" err="1">
                <a:solidFill>
                  <a:srgbClr val="0000FF"/>
                </a:solidFill>
              </a:rPr>
              <a:t>perubahan</a:t>
            </a:r>
            <a:r>
              <a:rPr lang="en-US" sz="1800" b="1" dirty="0">
                <a:solidFill>
                  <a:srgbClr val="0000FF"/>
                </a:solidFill>
              </a:rPr>
              <a:t> </a:t>
            </a:r>
            <a:r>
              <a:rPr lang="en-US" sz="1800" b="1" dirty="0" err="1">
                <a:solidFill>
                  <a:srgbClr val="0000FF"/>
                </a:solidFill>
              </a:rPr>
              <a:t>penawaran</a:t>
            </a:r>
            <a:r>
              <a:rPr lang="en-US" sz="1800" b="1" dirty="0">
                <a:solidFill>
                  <a:srgbClr val="0000FF"/>
                </a:solidFill>
              </a:rPr>
              <a:t> </a:t>
            </a:r>
            <a:r>
              <a:rPr lang="en-US" sz="1800" b="1" dirty="0" err="1">
                <a:solidFill>
                  <a:srgbClr val="0000FF"/>
                </a:solidFill>
              </a:rPr>
              <a:t>kompetitor</a:t>
            </a:r>
            <a:r>
              <a:rPr lang="en-US" sz="1800" b="1" dirty="0">
                <a:solidFill>
                  <a:srgbClr val="0000FF"/>
                </a:solidFill>
              </a:rPr>
              <a:t> </a:t>
            </a:r>
          </a:p>
          <a:p>
            <a:pPr marL="711200" lvl="1" indent="-261938"/>
            <a:r>
              <a:rPr lang="en-US" sz="1600" dirty="0" err="1"/>
              <a:t>Tahun</a:t>
            </a:r>
            <a:r>
              <a:rPr lang="en-US" sz="1600" dirty="0"/>
              <a:t> 1990, </a:t>
            </a:r>
            <a:r>
              <a:rPr lang="en-US" sz="1600" dirty="0" err="1"/>
              <a:t>adanya</a:t>
            </a:r>
            <a:r>
              <a:rPr lang="en-US" sz="1600" dirty="0"/>
              <a:t> </a:t>
            </a:r>
            <a:r>
              <a:rPr lang="en-US" sz="1600" dirty="0" err="1"/>
              <a:t>fasilitas</a:t>
            </a:r>
            <a:r>
              <a:rPr lang="en-US" sz="1600" dirty="0"/>
              <a:t> ATM </a:t>
            </a:r>
            <a:r>
              <a:rPr lang="en-US" sz="1600" dirty="0" err="1"/>
              <a:t>belum</a:t>
            </a:r>
            <a:r>
              <a:rPr lang="en-US" sz="1600" dirty="0"/>
              <a:t> </a:t>
            </a:r>
            <a:r>
              <a:rPr lang="en-US" sz="1600" dirty="0" err="1"/>
              <a:t>menjadi</a:t>
            </a:r>
            <a:r>
              <a:rPr lang="en-US" sz="1600" dirty="0"/>
              <a:t> </a:t>
            </a:r>
            <a:r>
              <a:rPr lang="en-US" sz="1600" dirty="0" err="1"/>
              <a:t>pertimbangan</a:t>
            </a:r>
            <a:r>
              <a:rPr lang="en-US" sz="1600" dirty="0"/>
              <a:t> customer </a:t>
            </a:r>
            <a:r>
              <a:rPr lang="en-US" sz="1600" dirty="0" err="1"/>
              <a:t>dalam</a:t>
            </a:r>
            <a:r>
              <a:rPr lang="en-US" sz="1600" dirty="0"/>
              <a:t> </a:t>
            </a:r>
            <a:r>
              <a:rPr lang="en-US" sz="1600" dirty="0" err="1"/>
              <a:t>memilih</a:t>
            </a:r>
            <a:r>
              <a:rPr lang="en-US" sz="1600" dirty="0"/>
              <a:t> bank </a:t>
            </a:r>
            <a:r>
              <a:rPr lang="en-US" sz="1600" dirty="0" err="1"/>
              <a:t>untuk</a:t>
            </a:r>
            <a:r>
              <a:rPr lang="en-US" sz="1600" dirty="0"/>
              <a:t> </a:t>
            </a:r>
            <a:r>
              <a:rPr lang="en-US" sz="1600" dirty="0" err="1"/>
              <a:t>menabung</a:t>
            </a:r>
            <a:r>
              <a:rPr lang="en-US" sz="1600" dirty="0"/>
              <a:t>. </a:t>
            </a:r>
            <a:r>
              <a:rPr lang="en-US" sz="1600" dirty="0" err="1"/>
              <a:t>Sekarang</a:t>
            </a:r>
            <a:r>
              <a:rPr lang="en-US" sz="1600" dirty="0"/>
              <a:t>, </a:t>
            </a:r>
            <a:r>
              <a:rPr lang="en-US" sz="1600" dirty="0" err="1"/>
              <a:t>jika</a:t>
            </a:r>
            <a:r>
              <a:rPr lang="en-US" sz="1600" dirty="0"/>
              <a:t> Bank </a:t>
            </a:r>
            <a:r>
              <a:rPr lang="en-US" sz="1600" dirty="0" err="1"/>
              <a:t>tidak</a:t>
            </a:r>
            <a:r>
              <a:rPr lang="en-US" sz="1600" dirty="0"/>
              <a:t> </a:t>
            </a:r>
            <a:r>
              <a:rPr lang="en-US" sz="1600" dirty="0" err="1"/>
              <a:t>memiliki</a:t>
            </a:r>
            <a:r>
              <a:rPr lang="en-US" sz="1600" dirty="0"/>
              <a:t> ATM, customer </a:t>
            </a:r>
            <a:r>
              <a:rPr lang="en-US" sz="1600" dirty="0" err="1"/>
              <a:t>tidak</a:t>
            </a:r>
            <a:r>
              <a:rPr lang="en-US" sz="1600" dirty="0"/>
              <a:t> </a:t>
            </a:r>
            <a:r>
              <a:rPr lang="en-US" sz="1600" dirty="0" err="1"/>
              <a:t>akan</a:t>
            </a:r>
            <a:r>
              <a:rPr lang="en-US" sz="1600" dirty="0"/>
              <a:t> </a:t>
            </a:r>
            <a:r>
              <a:rPr lang="en-US" sz="1600" dirty="0" err="1"/>
              <a:t>menabung</a:t>
            </a:r>
            <a:r>
              <a:rPr lang="en-US" sz="1600" dirty="0"/>
              <a:t> pada bank </a:t>
            </a:r>
            <a:r>
              <a:rPr lang="en-US" sz="1600" dirty="0" err="1"/>
              <a:t>tersebut</a:t>
            </a:r>
            <a:r>
              <a:rPr lang="en-US" sz="1600" dirty="0"/>
              <a:t>.  </a:t>
            </a:r>
          </a:p>
          <a:p>
            <a:pPr marL="711200" lvl="1" indent="-261938"/>
            <a:r>
              <a:rPr lang="en-US" sz="1600" dirty="0" err="1"/>
              <a:t>Tahun</a:t>
            </a:r>
            <a:r>
              <a:rPr lang="en-US" sz="1600" dirty="0"/>
              <a:t> 1990, </a:t>
            </a:r>
            <a:r>
              <a:rPr lang="en-US" sz="1600" dirty="0" err="1"/>
              <a:t>pengiriman</a:t>
            </a:r>
            <a:r>
              <a:rPr lang="en-US" sz="1600" dirty="0"/>
              <a:t> </a:t>
            </a:r>
            <a:r>
              <a:rPr lang="en-US" sz="1600" dirty="0" err="1"/>
              <a:t>terlambat</a:t>
            </a:r>
            <a:r>
              <a:rPr lang="en-US" sz="1600" dirty="0"/>
              <a:t> 1 </a:t>
            </a:r>
            <a:r>
              <a:rPr lang="en-US" sz="1600" dirty="0" err="1"/>
              <a:t>hari</a:t>
            </a:r>
            <a:r>
              <a:rPr lang="en-US" sz="1600" dirty="0"/>
              <a:t> pada </a:t>
            </a:r>
            <a:r>
              <a:rPr lang="en-US" sz="1600" dirty="0" err="1"/>
              <a:t>industri</a:t>
            </a:r>
            <a:r>
              <a:rPr lang="en-US" sz="1600" dirty="0"/>
              <a:t> automotive </a:t>
            </a:r>
            <a:r>
              <a:rPr lang="en-US" sz="1600" dirty="0" err="1"/>
              <a:t>tidak</a:t>
            </a:r>
            <a:r>
              <a:rPr lang="en-US" sz="1600" dirty="0"/>
              <a:t> </a:t>
            </a:r>
            <a:r>
              <a:rPr lang="en-US" sz="1600" dirty="0" err="1"/>
              <a:t>menjadi</a:t>
            </a:r>
            <a:r>
              <a:rPr lang="en-US" sz="1600" dirty="0"/>
              <a:t> </a:t>
            </a:r>
            <a:r>
              <a:rPr lang="en-US" sz="1600" dirty="0" err="1"/>
              <a:t>masalah</a:t>
            </a:r>
            <a:r>
              <a:rPr lang="en-US" sz="1600" dirty="0"/>
              <a:t> </a:t>
            </a:r>
            <a:r>
              <a:rPr lang="en-US" sz="1600" dirty="0" err="1"/>
              <a:t>bagi</a:t>
            </a:r>
            <a:r>
              <a:rPr lang="en-US" sz="1600" dirty="0"/>
              <a:t> </a:t>
            </a:r>
            <a:r>
              <a:rPr lang="id-ID" sz="1600" dirty="0"/>
              <a:t>c</a:t>
            </a:r>
            <a:r>
              <a:rPr lang="en-US" sz="1600" dirty="0" err="1"/>
              <a:t>ustomer</a:t>
            </a:r>
            <a:r>
              <a:rPr lang="en-US" sz="1600" dirty="0"/>
              <a:t>. </a:t>
            </a:r>
            <a:r>
              <a:rPr lang="en-US" sz="1600" dirty="0" err="1"/>
              <a:t>Sekarang</a:t>
            </a:r>
            <a:r>
              <a:rPr lang="en-US" sz="1600" dirty="0"/>
              <a:t> </a:t>
            </a:r>
            <a:r>
              <a:rPr lang="en-US" sz="1600" dirty="0" err="1"/>
              <a:t>pengiriman</a:t>
            </a:r>
            <a:r>
              <a:rPr lang="en-US" sz="1600" dirty="0"/>
              <a:t> </a:t>
            </a:r>
            <a:r>
              <a:rPr lang="en-US" sz="1600" dirty="0" err="1"/>
              <a:t>terlambat</a:t>
            </a:r>
            <a:r>
              <a:rPr lang="en-US" sz="1600" dirty="0"/>
              <a:t> 3 jam, </a:t>
            </a:r>
            <a:r>
              <a:rPr lang="en-US" sz="1600" dirty="0" err="1"/>
              <a:t>bisa</a:t>
            </a:r>
            <a:r>
              <a:rPr lang="en-US" sz="1600" dirty="0"/>
              <a:t> </a:t>
            </a:r>
            <a:r>
              <a:rPr lang="en-US" sz="1600" dirty="0" err="1"/>
              <a:t>mengakibatkan</a:t>
            </a:r>
            <a:r>
              <a:rPr lang="en-US" sz="1600" dirty="0"/>
              <a:t> stop line pada </a:t>
            </a:r>
            <a:r>
              <a:rPr lang="en-US" sz="1600" dirty="0" err="1"/>
              <a:t>beberapa</a:t>
            </a:r>
            <a:r>
              <a:rPr lang="en-US" sz="1600" dirty="0"/>
              <a:t> </a:t>
            </a:r>
            <a:r>
              <a:rPr lang="en-US" sz="1600" dirty="0" err="1"/>
              <a:t>perusahaan</a:t>
            </a:r>
            <a:r>
              <a:rPr lang="en-US" sz="1600" dirty="0"/>
              <a:t> </a:t>
            </a:r>
            <a:r>
              <a:rPr lang="en-US" sz="1600" dirty="0" err="1"/>
              <a:t>perakitan</a:t>
            </a:r>
            <a:r>
              <a:rPr lang="en-US" sz="1600" dirty="0"/>
              <a:t> automotive.</a:t>
            </a:r>
          </a:p>
        </p:txBody>
      </p:sp>
      <p:sp>
        <p:nvSpPr>
          <p:cNvPr id="2" name="Footer Placeholder 1">
            <a:extLst>
              <a:ext uri="{FF2B5EF4-FFF2-40B4-BE49-F238E27FC236}">
                <a16:creationId xmlns:a16="http://schemas.microsoft.com/office/drawing/2014/main" id="{AD934607-3E3F-499A-8FD0-434EDB7287AF}"/>
              </a:ext>
            </a:extLst>
          </p:cNvPr>
          <p:cNvSpPr>
            <a:spLocks noGrp="1"/>
          </p:cNvSpPr>
          <p:nvPr>
            <p:ph type="ftr" sz="quarter" idx="11"/>
          </p:nvPr>
        </p:nvSpPr>
        <p:spPr/>
        <p:txBody>
          <a:bodyPr/>
          <a:lstStyle/>
          <a:p>
            <a:r>
              <a:rPr lang="pt-BR"/>
              <a:t>Integrasi ISO 9001 &amp; ISO 14001 1/rev.01 (c)Copyright, Sentral Sistem. May 2019</a:t>
            </a:r>
            <a:endParaRPr lang="en-US"/>
          </a:p>
        </p:txBody>
      </p:sp>
    </p:spTree>
    <p:extLst>
      <p:ext uri="{BB962C8B-B14F-4D97-AF65-F5344CB8AC3E}">
        <p14:creationId xmlns:p14="http://schemas.microsoft.com/office/powerpoint/2010/main" val="964659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41" y="2889224"/>
            <a:ext cx="9157241" cy="1352434"/>
          </a:xfrm>
          <a:prstGeom prst="rect">
            <a:avLst/>
          </a:prstGeom>
          <a:blipFill>
            <a:blip r:embed="rId3"/>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241" y="2982664"/>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a:off x="-14356" y="4177088"/>
            <a:ext cx="9157241" cy="0"/>
          </a:xfrm>
          <a:prstGeom prst="line">
            <a:avLst/>
          </a:prstGeom>
          <a:ln>
            <a:solidFill>
              <a:schemeClr val="bg1"/>
            </a:solidFill>
            <a:prstDash val="dash"/>
          </a:ln>
        </p:spPr>
        <p:style>
          <a:lnRef idx="2">
            <a:schemeClr val="dk1"/>
          </a:lnRef>
          <a:fillRef idx="0">
            <a:schemeClr val="dk1"/>
          </a:fillRef>
          <a:effectRef idx="1">
            <a:schemeClr val="dk1"/>
          </a:effectRef>
          <a:fontRef idx="minor">
            <a:schemeClr val="tx1"/>
          </a:fontRef>
        </p:style>
      </p:cxnSp>
      <p:sp>
        <p:nvSpPr>
          <p:cNvPr id="13" name="Slide Number Placeholder 12"/>
          <p:cNvSpPr>
            <a:spLocks noGrp="1"/>
          </p:cNvSpPr>
          <p:nvPr>
            <p:ph type="sldNum" sz="quarter" idx="12"/>
          </p:nvPr>
        </p:nvSpPr>
        <p:spPr>
          <a:xfrm>
            <a:off x="6699006" y="6237315"/>
            <a:ext cx="2133600" cy="365125"/>
          </a:xfrm>
        </p:spPr>
        <p:txBody>
          <a:bodyPr/>
          <a:lstStyle/>
          <a:p>
            <a:pPr>
              <a:defRPr/>
            </a:pPr>
            <a:fld id="{8BACE53B-1F36-4EA4-B693-8B9E0872184C}" type="slidenum">
              <a:rPr lang="en-US" b="1" smtClean="0">
                <a:solidFill>
                  <a:schemeClr val="tx1"/>
                </a:solidFill>
              </a:rPr>
              <a:pPr>
                <a:defRPr/>
              </a:pPr>
              <a:t>30</a:t>
            </a:fld>
            <a:endParaRPr lang="en-US" b="1" dirty="0">
              <a:solidFill>
                <a:schemeClr val="tx1"/>
              </a:solidFill>
            </a:endParaRPr>
          </a:p>
        </p:txBody>
      </p:sp>
      <p:sp>
        <p:nvSpPr>
          <p:cNvPr id="96" name="Rectangle 95"/>
          <p:cNvSpPr/>
          <p:nvPr/>
        </p:nvSpPr>
        <p:spPr>
          <a:xfrm>
            <a:off x="3029428" y="6414799"/>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cxnSp>
        <p:nvCxnSpPr>
          <p:cNvPr id="95233" name="Straight Connector 95232"/>
          <p:cNvCxnSpPr/>
          <p:nvPr/>
        </p:nvCxnSpPr>
        <p:spPr>
          <a:xfrm flipH="1">
            <a:off x="-14356" y="1124744"/>
            <a:ext cx="9158356" cy="0"/>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33" name="Group 32">
            <a:extLst>
              <a:ext uri="{FF2B5EF4-FFF2-40B4-BE49-F238E27FC236}">
                <a16:creationId xmlns:a16="http://schemas.microsoft.com/office/drawing/2014/main" id="{548B3A07-F1C4-4DC1-BCA6-215B6BC7EB41}"/>
              </a:ext>
            </a:extLst>
          </p:cNvPr>
          <p:cNvGrpSpPr/>
          <p:nvPr/>
        </p:nvGrpSpPr>
        <p:grpSpPr>
          <a:xfrm>
            <a:off x="544121" y="2472370"/>
            <a:ext cx="8288485" cy="3886285"/>
            <a:chOff x="544121" y="1772816"/>
            <a:chExt cx="8445134" cy="4585840"/>
          </a:xfrm>
        </p:grpSpPr>
        <p:grpSp>
          <p:nvGrpSpPr>
            <p:cNvPr id="2" name="Group 38"/>
            <p:cNvGrpSpPr/>
            <p:nvPr/>
          </p:nvGrpSpPr>
          <p:grpSpPr>
            <a:xfrm>
              <a:off x="1753474" y="1772816"/>
              <a:ext cx="1212883" cy="523220"/>
              <a:chOff x="1101033" y="4117847"/>
              <a:chExt cx="1313957" cy="523220"/>
            </a:xfrm>
          </p:grpSpPr>
          <p:grpSp>
            <p:nvGrpSpPr>
              <p:cNvPr id="4" name="Group 39"/>
              <p:cNvGrpSpPr/>
              <p:nvPr/>
            </p:nvGrpSpPr>
            <p:grpSpPr>
              <a:xfrm>
                <a:off x="1101033" y="4151606"/>
                <a:ext cx="1313957" cy="480705"/>
                <a:chOff x="1194627" y="4108415"/>
                <a:chExt cx="1313957" cy="480705"/>
              </a:xfrm>
            </p:grpSpPr>
            <p:grpSp>
              <p:nvGrpSpPr>
                <p:cNvPr id="6" name="Group 41"/>
                <p:cNvGrpSpPr/>
                <p:nvPr/>
              </p:nvGrpSpPr>
              <p:grpSpPr>
                <a:xfrm>
                  <a:off x="1194627" y="4108415"/>
                  <a:ext cx="1313957" cy="480705"/>
                  <a:chOff x="3137613" y="1322677"/>
                  <a:chExt cx="1313957" cy="480705"/>
                </a:xfrm>
              </p:grpSpPr>
              <p:sp>
                <p:nvSpPr>
                  <p:cNvPr id="44" name="Pentagon 43"/>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NPUT</a:t>
                    </a:r>
                  </a:p>
                </p:txBody>
              </p:sp>
              <p:cxnSp>
                <p:nvCxnSpPr>
                  <p:cNvPr id="45" name="Straight Connector 44"/>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46" name="Freeform 45"/>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43"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I</a:t>
                </a:r>
              </a:p>
            </p:txBody>
          </p:sp>
        </p:grpSp>
        <p:grpSp>
          <p:nvGrpSpPr>
            <p:cNvPr id="8" name="Group 46"/>
            <p:cNvGrpSpPr/>
            <p:nvPr/>
          </p:nvGrpSpPr>
          <p:grpSpPr>
            <a:xfrm>
              <a:off x="5419656" y="1772816"/>
              <a:ext cx="1212883" cy="523220"/>
              <a:chOff x="1101033" y="4117847"/>
              <a:chExt cx="1313957" cy="523220"/>
            </a:xfrm>
          </p:grpSpPr>
          <p:grpSp>
            <p:nvGrpSpPr>
              <p:cNvPr id="12" name="Group 47"/>
              <p:cNvGrpSpPr/>
              <p:nvPr/>
            </p:nvGrpSpPr>
            <p:grpSpPr>
              <a:xfrm>
                <a:off x="1101033" y="4151606"/>
                <a:ext cx="1313957" cy="480705"/>
                <a:chOff x="1194627" y="4108415"/>
                <a:chExt cx="1313957" cy="480705"/>
              </a:xfrm>
            </p:grpSpPr>
            <p:grpSp>
              <p:nvGrpSpPr>
                <p:cNvPr id="14" name="Group 49"/>
                <p:cNvGrpSpPr/>
                <p:nvPr/>
              </p:nvGrpSpPr>
              <p:grpSpPr>
                <a:xfrm>
                  <a:off x="1194627" y="4108415"/>
                  <a:ext cx="1313957" cy="480705"/>
                  <a:chOff x="3137613" y="1322677"/>
                  <a:chExt cx="1313957" cy="480705"/>
                </a:xfrm>
              </p:grpSpPr>
              <p:sp>
                <p:nvSpPr>
                  <p:cNvPr id="52" name="Pentagon 51"/>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UT PUT</a:t>
                    </a:r>
                  </a:p>
                </p:txBody>
              </p:sp>
              <p:cxnSp>
                <p:nvCxnSpPr>
                  <p:cNvPr id="53" name="Straight Connector 52"/>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54" name="Freeform 53"/>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51"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O</a:t>
                </a:r>
              </a:p>
            </p:txBody>
          </p:sp>
        </p:grpSp>
        <p:grpSp>
          <p:nvGrpSpPr>
            <p:cNvPr id="15" name="Group 54"/>
            <p:cNvGrpSpPr/>
            <p:nvPr/>
          </p:nvGrpSpPr>
          <p:grpSpPr>
            <a:xfrm>
              <a:off x="6792935" y="3156650"/>
              <a:ext cx="1462316" cy="523220"/>
              <a:chOff x="1101033" y="4117847"/>
              <a:chExt cx="1584176" cy="523220"/>
            </a:xfrm>
          </p:grpSpPr>
          <p:grpSp>
            <p:nvGrpSpPr>
              <p:cNvPr id="16" name="Group 55"/>
              <p:cNvGrpSpPr/>
              <p:nvPr/>
            </p:nvGrpSpPr>
            <p:grpSpPr>
              <a:xfrm>
                <a:off x="1101033" y="4151606"/>
                <a:ext cx="1584176" cy="480705"/>
                <a:chOff x="1194627" y="4108415"/>
                <a:chExt cx="1584176" cy="480705"/>
              </a:xfrm>
            </p:grpSpPr>
            <p:grpSp>
              <p:nvGrpSpPr>
                <p:cNvPr id="17" name="Group 57"/>
                <p:cNvGrpSpPr/>
                <p:nvPr/>
              </p:nvGrpSpPr>
              <p:grpSpPr>
                <a:xfrm>
                  <a:off x="1194627" y="4108415"/>
                  <a:ext cx="1584176" cy="480705"/>
                  <a:chOff x="3137613" y="1322677"/>
                  <a:chExt cx="1584176" cy="480705"/>
                </a:xfrm>
              </p:grpSpPr>
              <p:sp>
                <p:nvSpPr>
                  <p:cNvPr id="60" name="Pentagon 59"/>
                  <p:cNvSpPr/>
                  <p:nvPr/>
                </p:nvSpPr>
                <p:spPr>
                  <a:xfrm>
                    <a:off x="3175573" y="1322677"/>
                    <a:ext cx="1546216"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USTOMER</a:t>
                    </a:r>
                  </a:p>
                </p:txBody>
              </p:sp>
              <p:cxnSp>
                <p:nvCxnSpPr>
                  <p:cNvPr id="61" name="Straight Connector 60"/>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62" name="Freeform 61"/>
                  <p:cNvSpPr/>
                  <p:nvPr/>
                </p:nvSpPr>
                <p:spPr>
                  <a:xfrm>
                    <a:off x="3193984" y="1368310"/>
                    <a:ext cx="1420944"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59"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p:cNvSpPr/>
              <p:nvPr/>
            </p:nvSpPr>
            <p:spPr>
              <a:xfrm>
                <a:off x="1131637" y="4117847"/>
                <a:ext cx="32120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C</a:t>
                </a:r>
              </a:p>
            </p:txBody>
          </p:sp>
        </p:grpSp>
        <p:grpSp>
          <p:nvGrpSpPr>
            <p:cNvPr id="18" name="Group 62"/>
            <p:cNvGrpSpPr/>
            <p:nvPr/>
          </p:nvGrpSpPr>
          <p:grpSpPr>
            <a:xfrm>
              <a:off x="1285003" y="4437112"/>
              <a:ext cx="1337600" cy="544444"/>
              <a:chOff x="1101033" y="4087867"/>
              <a:chExt cx="1449067" cy="544444"/>
            </a:xfrm>
          </p:grpSpPr>
          <p:grpSp>
            <p:nvGrpSpPr>
              <p:cNvPr id="21" name="Group 63"/>
              <p:cNvGrpSpPr/>
              <p:nvPr/>
            </p:nvGrpSpPr>
            <p:grpSpPr>
              <a:xfrm>
                <a:off x="1101033" y="4151606"/>
                <a:ext cx="1449067" cy="480705"/>
                <a:chOff x="1194627" y="4108415"/>
                <a:chExt cx="1449067" cy="480705"/>
              </a:xfrm>
            </p:grpSpPr>
            <p:grpSp>
              <p:nvGrpSpPr>
                <p:cNvPr id="22" name="Group 65"/>
                <p:cNvGrpSpPr/>
                <p:nvPr/>
              </p:nvGrpSpPr>
              <p:grpSpPr>
                <a:xfrm>
                  <a:off x="1194627" y="4108415"/>
                  <a:ext cx="1449067" cy="480705"/>
                  <a:chOff x="3137613" y="1322677"/>
                  <a:chExt cx="1449067" cy="480705"/>
                </a:xfrm>
              </p:grpSpPr>
              <p:sp>
                <p:nvSpPr>
                  <p:cNvPr id="68" name="Pentagon 67"/>
                  <p:cNvSpPr/>
                  <p:nvPr/>
                </p:nvSpPr>
                <p:spPr>
                  <a:xfrm>
                    <a:off x="3175573" y="1322677"/>
                    <a:ext cx="141110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BJECTIVES</a:t>
                    </a:r>
                  </a:p>
                </p:txBody>
              </p:sp>
              <p:cxnSp>
                <p:nvCxnSpPr>
                  <p:cNvPr id="69" name="Straight Connector 68"/>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70" name="Freeform 69"/>
                  <p:cNvSpPr/>
                  <p:nvPr/>
                </p:nvSpPr>
                <p:spPr>
                  <a:xfrm>
                    <a:off x="3193984" y="1378820"/>
                    <a:ext cx="1320688"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67"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p:cNvSpPr/>
              <p:nvPr/>
            </p:nvSpPr>
            <p:spPr>
              <a:xfrm>
                <a:off x="1131637" y="4087867"/>
                <a:ext cx="321203" cy="523220"/>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o</a:t>
                </a:r>
              </a:p>
            </p:txBody>
          </p:sp>
        </p:grpSp>
        <p:grpSp>
          <p:nvGrpSpPr>
            <p:cNvPr id="23" name="Group 70"/>
            <p:cNvGrpSpPr/>
            <p:nvPr/>
          </p:nvGrpSpPr>
          <p:grpSpPr>
            <a:xfrm>
              <a:off x="3633216" y="5877272"/>
              <a:ext cx="1337600" cy="481384"/>
              <a:chOff x="1101033" y="4150927"/>
              <a:chExt cx="1449067" cy="481384"/>
            </a:xfrm>
          </p:grpSpPr>
          <p:grpSp>
            <p:nvGrpSpPr>
              <p:cNvPr id="24" name="Group 71"/>
              <p:cNvGrpSpPr/>
              <p:nvPr/>
            </p:nvGrpSpPr>
            <p:grpSpPr>
              <a:xfrm>
                <a:off x="1101033" y="4151606"/>
                <a:ext cx="1449067" cy="480705"/>
                <a:chOff x="1194627" y="4108415"/>
                <a:chExt cx="1449067" cy="480705"/>
              </a:xfrm>
            </p:grpSpPr>
            <p:grpSp>
              <p:nvGrpSpPr>
                <p:cNvPr id="25" name="Group 73"/>
                <p:cNvGrpSpPr/>
                <p:nvPr/>
              </p:nvGrpSpPr>
              <p:grpSpPr>
                <a:xfrm>
                  <a:off x="1194627" y="4108415"/>
                  <a:ext cx="1449067" cy="480705"/>
                  <a:chOff x="3137613" y="1322677"/>
                  <a:chExt cx="1449067" cy="480705"/>
                </a:xfrm>
              </p:grpSpPr>
              <p:sp>
                <p:nvSpPr>
                  <p:cNvPr id="76" name="Pentagon 75"/>
                  <p:cNvSpPr/>
                  <p:nvPr/>
                </p:nvSpPr>
                <p:spPr>
                  <a:xfrm>
                    <a:off x="3175573" y="1322677"/>
                    <a:ext cx="141110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EFERENCE</a:t>
                    </a:r>
                  </a:p>
                </p:txBody>
              </p:sp>
              <p:cxnSp>
                <p:nvCxnSpPr>
                  <p:cNvPr id="77" name="Straight Connector 76"/>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78" name="Freeform 77"/>
                  <p:cNvSpPr/>
                  <p:nvPr/>
                </p:nvSpPr>
                <p:spPr>
                  <a:xfrm>
                    <a:off x="3193984" y="1378820"/>
                    <a:ext cx="1320688"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75"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Rectangle 72"/>
              <p:cNvSpPr/>
              <p:nvPr/>
            </p:nvSpPr>
            <p:spPr>
              <a:xfrm>
                <a:off x="1131637" y="4150927"/>
                <a:ext cx="321203" cy="461665"/>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R</a:t>
                </a:r>
              </a:p>
            </p:txBody>
          </p:sp>
        </p:grpSp>
        <p:grpSp>
          <p:nvGrpSpPr>
            <p:cNvPr id="27" name="Group 78"/>
            <p:cNvGrpSpPr/>
            <p:nvPr/>
          </p:nvGrpSpPr>
          <p:grpSpPr>
            <a:xfrm>
              <a:off x="5173566" y="4509123"/>
              <a:ext cx="1212883" cy="480705"/>
              <a:chOff x="1101033" y="4151606"/>
              <a:chExt cx="1313957" cy="480705"/>
            </a:xfrm>
          </p:grpSpPr>
          <p:grpSp>
            <p:nvGrpSpPr>
              <p:cNvPr id="28" name="Group 79"/>
              <p:cNvGrpSpPr/>
              <p:nvPr/>
            </p:nvGrpSpPr>
            <p:grpSpPr>
              <a:xfrm>
                <a:off x="1101033" y="4151606"/>
                <a:ext cx="1313957" cy="480705"/>
                <a:chOff x="1194627" y="4108415"/>
                <a:chExt cx="1313957" cy="480705"/>
              </a:xfrm>
            </p:grpSpPr>
            <p:grpSp>
              <p:nvGrpSpPr>
                <p:cNvPr id="29" name="Group 81"/>
                <p:cNvGrpSpPr/>
                <p:nvPr/>
              </p:nvGrpSpPr>
              <p:grpSpPr>
                <a:xfrm>
                  <a:off x="1194627" y="4108415"/>
                  <a:ext cx="1313957" cy="480705"/>
                  <a:chOff x="3137613" y="1322677"/>
                  <a:chExt cx="1313957" cy="480705"/>
                </a:xfrm>
              </p:grpSpPr>
              <p:sp>
                <p:nvSpPr>
                  <p:cNvPr id="84" name="Pentagon 83"/>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ISK</a:t>
                    </a:r>
                  </a:p>
                </p:txBody>
              </p:sp>
              <p:cxnSp>
                <p:nvCxnSpPr>
                  <p:cNvPr id="85" name="Straight Connector 84"/>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86" name="Freeform 85"/>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83"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Rectangle 80"/>
              <p:cNvSpPr/>
              <p:nvPr/>
            </p:nvSpPr>
            <p:spPr>
              <a:xfrm>
                <a:off x="1131637" y="4157813"/>
                <a:ext cx="321203" cy="461665"/>
              </a:xfrm>
              <a:prstGeom prst="rect">
                <a:avLst/>
              </a:prstGeom>
              <a:noFill/>
            </p:spPr>
            <p:txBody>
              <a:bodyPr wrap="squar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rPr>
                  <a:t>R</a:t>
                </a:r>
              </a:p>
            </p:txBody>
          </p:sp>
        </p:grpSp>
        <p:grpSp>
          <p:nvGrpSpPr>
            <p:cNvPr id="30" name="Group 11"/>
            <p:cNvGrpSpPr/>
            <p:nvPr/>
          </p:nvGrpSpPr>
          <p:grpSpPr>
            <a:xfrm>
              <a:off x="3192355" y="2492896"/>
              <a:ext cx="1953748" cy="1987746"/>
              <a:chOff x="4918580" y="3425656"/>
              <a:chExt cx="2116560" cy="1987746"/>
            </a:xfrm>
          </p:grpSpPr>
          <p:sp>
            <p:nvSpPr>
              <p:cNvPr id="9" name="Oval 8"/>
              <p:cNvSpPr/>
              <p:nvPr/>
            </p:nvSpPr>
            <p:spPr>
              <a:xfrm>
                <a:off x="4918580" y="3425656"/>
                <a:ext cx="2116560" cy="1987746"/>
              </a:xfrm>
              <a:prstGeom prst="ellipse">
                <a:avLst/>
              </a:prstGeom>
              <a:blipFill>
                <a:blip r:embed="rId7"/>
                <a:stretch>
                  <a:fillRect/>
                </a:stretch>
              </a:blip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Oval 9"/>
              <p:cNvSpPr/>
              <p:nvPr/>
            </p:nvSpPr>
            <p:spPr>
              <a:xfrm>
                <a:off x="5016423" y="3502354"/>
                <a:ext cx="1923122" cy="1828800"/>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095142" y="3589669"/>
                <a:ext cx="1788074" cy="1675941"/>
              </a:xfrm>
              <a:prstGeom prst="ellipse">
                <a:avLst/>
              </a:prstGeom>
              <a:solidFill>
                <a:schemeClr val="bg1"/>
              </a:solidFill>
              <a:ln w="12700">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cdn4.iconfinder.com/data/icons/SOPHISTIQUE/web_design/png/256/our_process_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720391">
                <a:off x="5288449" y="3607514"/>
                <a:ext cx="1447126" cy="14471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07245" y="4026018"/>
                <a:ext cx="1886280" cy="707886"/>
              </a:xfrm>
              <a:prstGeom prst="rect">
                <a:avLst/>
              </a:prstGeom>
              <a:noFill/>
            </p:spPr>
            <p:txBody>
              <a:bodyPr wrap="none" lIns="91440" tIns="45720" rIns="91440" bIns="45720">
                <a:spAutoFit/>
              </a:bodyPr>
              <a:lstStyle/>
              <a:p>
                <a:pPr algn="ctr"/>
                <a:r>
                  <a:rPr lang="en-US" sz="4000" dirty="0">
                    <a:ln w="0">
                      <a:solidFill>
                        <a:schemeClr val="bg1"/>
                      </a:solidFill>
                    </a:ln>
                    <a:blipFill>
                      <a:blip r:embed="rId9"/>
                      <a:stretch>
                        <a:fillRect/>
                      </a:stretch>
                    </a:blipFill>
                    <a:effectLst>
                      <a:outerShdw blurRad="38100" dist="19050" dir="2700000" algn="tl" rotWithShape="0">
                        <a:schemeClr val="dk1">
                          <a:alpha val="40000"/>
                        </a:schemeClr>
                      </a:outerShdw>
                    </a:effectLst>
                    <a:latin typeface="Impact" panose="020B0806030902050204" pitchFamily="34" charset="0"/>
                  </a:rPr>
                  <a:t>PROSES</a:t>
                </a:r>
              </a:p>
            </p:txBody>
          </p:sp>
        </p:grpSp>
        <p:grpSp>
          <p:nvGrpSpPr>
            <p:cNvPr id="31" name="Group 3"/>
            <p:cNvGrpSpPr/>
            <p:nvPr/>
          </p:nvGrpSpPr>
          <p:grpSpPr>
            <a:xfrm>
              <a:off x="544121" y="3105949"/>
              <a:ext cx="1212883" cy="544444"/>
              <a:chOff x="1101033" y="4087867"/>
              <a:chExt cx="1313957" cy="544444"/>
            </a:xfrm>
          </p:grpSpPr>
          <p:grpSp>
            <p:nvGrpSpPr>
              <p:cNvPr id="30720" name="Group 1"/>
              <p:cNvGrpSpPr/>
              <p:nvPr/>
            </p:nvGrpSpPr>
            <p:grpSpPr>
              <a:xfrm>
                <a:off x="1101033" y="4151606"/>
                <a:ext cx="1313957" cy="480705"/>
                <a:chOff x="1194627" y="4108415"/>
                <a:chExt cx="1313957" cy="480705"/>
              </a:xfrm>
            </p:grpSpPr>
            <p:grpSp>
              <p:nvGrpSpPr>
                <p:cNvPr id="30721" name="Group 33"/>
                <p:cNvGrpSpPr/>
                <p:nvPr/>
              </p:nvGrpSpPr>
              <p:grpSpPr>
                <a:xfrm>
                  <a:off x="1194627" y="4108415"/>
                  <a:ext cx="1313957" cy="480705"/>
                  <a:chOff x="3137613" y="1322677"/>
                  <a:chExt cx="1313957" cy="480705"/>
                </a:xfrm>
              </p:grpSpPr>
              <p:sp>
                <p:nvSpPr>
                  <p:cNvPr id="35" name="Pentagon 34"/>
                  <p:cNvSpPr/>
                  <p:nvPr/>
                </p:nvSpPr>
                <p:spPr>
                  <a:xfrm>
                    <a:off x="3175573" y="1322677"/>
                    <a:ext cx="1275997" cy="480705"/>
                  </a:xfrm>
                  <a:prstGeom prst="homePlate">
                    <a:avLst/>
                  </a:prstGeom>
                  <a:blipFill>
                    <a:blip r:embed="rId4"/>
                    <a:stretch>
                      <a:fillRect/>
                    </a:stretch>
                  </a:blip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UPPLIER</a:t>
                    </a:r>
                  </a:p>
                </p:txBody>
              </p:sp>
              <p:cxnSp>
                <p:nvCxnSpPr>
                  <p:cNvPr id="36" name="Straight Connector 35"/>
                  <p:cNvCxnSpPr/>
                  <p:nvPr/>
                </p:nvCxnSpPr>
                <p:spPr>
                  <a:xfrm>
                    <a:off x="3137613" y="1322677"/>
                    <a:ext cx="5313" cy="480705"/>
                  </a:xfrm>
                  <a:prstGeom prst="line">
                    <a:avLst/>
                  </a:prstGeom>
                  <a:ln w="76200">
                    <a:solidFill>
                      <a:schemeClr val="tx2">
                        <a:lumMod val="50000"/>
                      </a:schemeClr>
                    </a:solidFill>
                  </a:ln>
                  <a:effectLst>
                    <a:outerShdw blurRad="254000" dist="177800" dir="4800000" sx="134000" sy="134000" rotWithShape="0">
                      <a:srgbClr val="000000">
                        <a:alpha val="98000"/>
                      </a:srgbClr>
                    </a:outerShdw>
                  </a:effectLst>
                </p:spPr>
                <p:style>
                  <a:lnRef idx="2">
                    <a:schemeClr val="dk1"/>
                  </a:lnRef>
                  <a:fillRef idx="0">
                    <a:schemeClr val="dk1"/>
                  </a:fillRef>
                  <a:effectRef idx="1">
                    <a:schemeClr val="dk1"/>
                  </a:effectRef>
                  <a:fontRef idx="minor">
                    <a:schemeClr val="tx1"/>
                  </a:fontRef>
                </p:style>
              </p:cxnSp>
              <p:sp>
                <p:nvSpPr>
                  <p:cNvPr id="37" name="Freeform 36"/>
                  <p:cNvSpPr/>
                  <p:nvPr/>
                </p:nvSpPr>
                <p:spPr>
                  <a:xfrm>
                    <a:off x="3193984" y="1368310"/>
                    <a:ext cx="1175365" cy="379872"/>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2083 w 566057"/>
                      <a:gd name="connsiteY3" fmla="*/ 369182 h 369182"/>
                      <a:gd name="connsiteX4" fmla="*/ 0 w 566057"/>
                      <a:gd name="connsiteY4" fmla="*/ 359228 h 369182"/>
                      <a:gd name="connsiteX0" fmla="*/ 2177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73450"/>
                      <a:gd name="connsiteX1" fmla="*/ 473866 w 566057"/>
                      <a:gd name="connsiteY1" fmla="*/ 0 h 373450"/>
                      <a:gd name="connsiteX2" fmla="*/ 566057 w 566057"/>
                      <a:gd name="connsiteY2" fmla="*/ 178439 h 373450"/>
                      <a:gd name="connsiteX3" fmla="*/ 462083 w 566057"/>
                      <a:gd name="connsiteY3" fmla="*/ 373450 h 373450"/>
                      <a:gd name="connsiteX4" fmla="*/ 0 w 566057"/>
                      <a:gd name="connsiteY4" fmla="*/ 363496 h 373450"/>
                      <a:gd name="connsiteX0" fmla="*/ 4891 w 566057"/>
                      <a:gd name="connsiteY0" fmla="*/ 4268 h 363596"/>
                      <a:gd name="connsiteX1" fmla="*/ 473866 w 566057"/>
                      <a:gd name="connsiteY1" fmla="*/ 0 h 363596"/>
                      <a:gd name="connsiteX2" fmla="*/ 566057 w 566057"/>
                      <a:gd name="connsiteY2" fmla="*/ 178439 h 363596"/>
                      <a:gd name="connsiteX3" fmla="*/ 508507 w 566057"/>
                      <a:gd name="connsiteY3" fmla="*/ 363596 h 363596"/>
                      <a:gd name="connsiteX4" fmla="*/ 0 w 566057"/>
                      <a:gd name="connsiteY4" fmla="*/ 363496 h 363596"/>
                      <a:gd name="connsiteX0" fmla="*/ 4891 w 566057"/>
                      <a:gd name="connsiteY0" fmla="*/ 9195 h 368523"/>
                      <a:gd name="connsiteX1" fmla="*/ 510685 w 566057"/>
                      <a:gd name="connsiteY1" fmla="*/ 0 h 368523"/>
                      <a:gd name="connsiteX2" fmla="*/ 566057 w 566057"/>
                      <a:gd name="connsiteY2" fmla="*/ 183366 h 368523"/>
                      <a:gd name="connsiteX3" fmla="*/ 508507 w 566057"/>
                      <a:gd name="connsiteY3" fmla="*/ 368523 h 368523"/>
                      <a:gd name="connsiteX4" fmla="*/ 0 w 566057"/>
                      <a:gd name="connsiteY4" fmla="*/ 368423 h 368523"/>
                      <a:gd name="connsiteX0" fmla="*/ 4891 w 566057"/>
                      <a:gd name="connsiteY0" fmla="*/ 9195 h 375053"/>
                      <a:gd name="connsiteX1" fmla="*/ 510685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66057"/>
                      <a:gd name="connsiteY0" fmla="*/ 9195 h 375053"/>
                      <a:gd name="connsiteX1" fmla="*/ 471281 w 566057"/>
                      <a:gd name="connsiteY1" fmla="*/ 0 h 375053"/>
                      <a:gd name="connsiteX2" fmla="*/ 566057 w 566057"/>
                      <a:gd name="connsiteY2" fmla="*/ 183366 h 375053"/>
                      <a:gd name="connsiteX3" fmla="*/ 475670 w 566057"/>
                      <a:gd name="connsiteY3" fmla="*/ 375053 h 375053"/>
                      <a:gd name="connsiteX4" fmla="*/ 0 w 566057"/>
                      <a:gd name="connsiteY4" fmla="*/ 368423 h 375053"/>
                      <a:gd name="connsiteX0" fmla="*/ 4891 w 552923"/>
                      <a:gd name="connsiteY0" fmla="*/ 9195 h 375053"/>
                      <a:gd name="connsiteX1" fmla="*/ 471281 w 552923"/>
                      <a:gd name="connsiteY1" fmla="*/ 0 h 375053"/>
                      <a:gd name="connsiteX2" fmla="*/ 552923 w 552923"/>
                      <a:gd name="connsiteY2" fmla="*/ 176836 h 375053"/>
                      <a:gd name="connsiteX3" fmla="*/ 475670 w 552923"/>
                      <a:gd name="connsiteY3" fmla="*/ 375053 h 375053"/>
                      <a:gd name="connsiteX4" fmla="*/ 0 w 552923"/>
                      <a:gd name="connsiteY4" fmla="*/ 368423 h 375053"/>
                      <a:gd name="connsiteX0" fmla="*/ 4891 w 552923"/>
                      <a:gd name="connsiteY0" fmla="*/ 9195 h 368423"/>
                      <a:gd name="connsiteX1" fmla="*/ 471281 w 552923"/>
                      <a:gd name="connsiteY1" fmla="*/ 0 h 368423"/>
                      <a:gd name="connsiteX2" fmla="*/ 552923 w 552923"/>
                      <a:gd name="connsiteY2" fmla="*/ 176836 h 368423"/>
                      <a:gd name="connsiteX3" fmla="*/ 475670 w 552923"/>
                      <a:gd name="connsiteY3" fmla="*/ 348933 h 368423"/>
                      <a:gd name="connsiteX4" fmla="*/ 0 w 552923"/>
                      <a:gd name="connsiteY4" fmla="*/ 368423 h 368423"/>
                      <a:gd name="connsiteX0" fmla="*/ 4891 w 552923"/>
                      <a:gd name="connsiteY0" fmla="*/ 9195 h 355364"/>
                      <a:gd name="connsiteX1" fmla="*/ 471281 w 552923"/>
                      <a:gd name="connsiteY1" fmla="*/ 0 h 355364"/>
                      <a:gd name="connsiteX2" fmla="*/ 552923 w 552923"/>
                      <a:gd name="connsiteY2" fmla="*/ 176836 h 355364"/>
                      <a:gd name="connsiteX3" fmla="*/ 475670 w 552923"/>
                      <a:gd name="connsiteY3" fmla="*/ 348933 h 355364"/>
                      <a:gd name="connsiteX4" fmla="*/ 0 w 552923"/>
                      <a:gd name="connsiteY4" fmla="*/ 355364 h 35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923" h="355364">
                        <a:moveTo>
                          <a:pt x="4891" y="9195"/>
                        </a:moveTo>
                        <a:lnTo>
                          <a:pt x="471281" y="0"/>
                        </a:lnTo>
                        <a:lnTo>
                          <a:pt x="552923" y="176836"/>
                        </a:lnTo>
                        <a:lnTo>
                          <a:pt x="475670" y="348933"/>
                        </a:lnTo>
                        <a:lnTo>
                          <a:pt x="0" y="355364"/>
                        </a:lnTo>
                      </a:path>
                    </a:pathLst>
                  </a:custGeom>
                  <a:ln w="19050">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r"/>
                    <a:endParaRPr lang="en-US" sz="800"/>
                  </a:p>
                </p:txBody>
              </p:sp>
            </p:grpSp>
            <p:pic>
              <p:nvPicPr>
                <p:cNvPr id="38" name="Picture 4" descr="http://abadilabel.com/kancingmurah/files/2012/09/kcg17mm-vondenim.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29792" b="74375" l="13363" r="44745"/>
                          </a14:imgEffect>
                        </a14:imgLayer>
                      </a14:imgProps>
                    </a:ext>
                    <a:ext uri="{28A0092B-C50C-407E-A947-70E740481C1C}">
                      <a14:useLocalDpi xmlns:a14="http://schemas.microsoft.com/office/drawing/2010/main" val="0"/>
                    </a:ext>
                  </a:extLst>
                </a:blip>
                <a:srcRect l="14329" t="31637" r="55023" b="25838"/>
                <a:stretch/>
              </p:blipFill>
              <p:spPr bwMode="auto">
                <a:xfrm>
                  <a:off x="1202356" y="4153449"/>
                  <a:ext cx="382653" cy="38265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131637" y="4087867"/>
                <a:ext cx="321203" cy="523220"/>
              </a:xfrm>
              <a:prstGeom prst="rect">
                <a:avLst/>
              </a:prstGeom>
              <a:noFill/>
            </p:spPr>
            <p:txBody>
              <a:bodyPr wrap="square" lIns="91440" tIns="45720" rIns="91440" bIns="45720">
                <a:spAutoFit/>
              </a:bodyPr>
              <a:lstStyle/>
              <a:p>
                <a:pPr algn="ctr"/>
                <a:r>
                  <a:rPr lang="en-US" sz="2800" dirty="0">
                    <a:ln w="0"/>
                    <a:solidFill>
                      <a:schemeClr val="bg1"/>
                    </a:solidFill>
                    <a:effectLst>
                      <a:outerShdw blurRad="38100" dist="19050" dir="2700000" algn="tl" rotWithShape="0">
                        <a:schemeClr val="dk1">
                          <a:alpha val="40000"/>
                        </a:schemeClr>
                      </a:outerShdw>
                    </a:effectLst>
                  </a:rPr>
                  <a:t>s</a:t>
                </a:r>
              </a:p>
            </p:txBody>
          </p:sp>
        </p:grpSp>
        <p:sp>
          <p:nvSpPr>
            <p:cNvPr id="20" name="Right Arrow 19"/>
            <p:cNvSpPr/>
            <p:nvPr/>
          </p:nvSpPr>
          <p:spPr>
            <a:xfrm>
              <a:off x="1846774" y="3093619"/>
              <a:ext cx="1595254" cy="664162"/>
            </a:xfrm>
            <a:prstGeom prst="rightArrow">
              <a:avLst>
                <a:gd name="adj1" fmla="val 50000"/>
                <a:gd name="adj2" fmla="val 98761"/>
              </a:avLst>
            </a:prstGeom>
            <a:blipFill>
              <a:blip r:embed="rId10"/>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07295" y="3858416"/>
              <a:ext cx="1188769" cy="338554"/>
            </a:xfrm>
            <a:prstGeom prst="rect">
              <a:avLst/>
            </a:prstGeom>
          </p:spPr>
          <p:txBody>
            <a:bodyPr wrap="square">
              <a:spAutoFit/>
            </a:bodyPr>
            <a:lstStyle/>
            <a:p>
              <a:pPr algn="ctr"/>
              <a:r>
                <a:rPr lang="en-US" sz="1600" dirty="0" err="1"/>
                <a:t>Penagihan</a:t>
              </a:r>
              <a:endParaRPr lang="en-US" sz="1600" dirty="0"/>
            </a:p>
          </p:txBody>
        </p:sp>
        <p:sp>
          <p:nvSpPr>
            <p:cNvPr id="92" name="Right Arrow 91"/>
            <p:cNvSpPr/>
            <p:nvPr/>
          </p:nvSpPr>
          <p:spPr>
            <a:xfrm>
              <a:off x="4957784" y="3123306"/>
              <a:ext cx="1595254" cy="664162"/>
            </a:xfrm>
            <a:prstGeom prst="rightArrow">
              <a:avLst>
                <a:gd name="adj1" fmla="val 50000"/>
                <a:gd name="adj2" fmla="val 98761"/>
              </a:avLst>
            </a:prstGeom>
            <a:blipFill>
              <a:blip r:embed="rId10"/>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p:cNvSpPr/>
            <p:nvPr/>
          </p:nvSpPr>
          <p:spPr>
            <a:xfrm>
              <a:off x="1850219" y="3096483"/>
              <a:ext cx="1595254" cy="664162"/>
            </a:xfrm>
            <a:prstGeom prst="rightArrow">
              <a:avLst>
                <a:gd name="adj1" fmla="val 50000"/>
                <a:gd name="adj2" fmla="val 98761"/>
              </a:avLst>
            </a:prstGeom>
            <a:blipFill>
              <a:blip r:embed="rId11"/>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43429" y="4941171"/>
              <a:ext cx="4572000" cy="1323439"/>
            </a:xfrm>
            <a:prstGeom prst="rect">
              <a:avLst/>
            </a:prstGeom>
          </p:spPr>
          <p:txBody>
            <a:bodyPr>
              <a:spAutoFit/>
            </a:bodyPr>
            <a:lstStyle/>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endParaRPr lang="en-US" sz="1600" dirty="0"/>
            </a:p>
            <a:p>
              <a:pPr marL="744538" lvl="1" indent="-287338">
                <a:buFont typeface="Arial" pitchFamily="34" charset="0"/>
                <a:buChar char="•"/>
              </a:pPr>
              <a:endParaRPr lang="en-US" sz="1600" dirty="0"/>
            </a:p>
          </p:txBody>
        </p:sp>
        <p:sp>
          <p:nvSpPr>
            <p:cNvPr id="26" name="Rectangle 25"/>
            <p:cNvSpPr/>
            <p:nvPr/>
          </p:nvSpPr>
          <p:spPr>
            <a:xfrm>
              <a:off x="4641317" y="4941171"/>
              <a:ext cx="4347938" cy="830997"/>
            </a:xfrm>
            <a:prstGeom prst="rect">
              <a:avLst/>
            </a:prstGeom>
          </p:spPr>
          <p:txBody>
            <a:bodyPr wrap="square">
              <a:spAutoFit/>
            </a:bodyPr>
            <a:lstStyle/>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a:p>
              <a:pPr marL="744538" lvl="1" indent="-287338">
                <a:buFont typeface="Arial" pitchFamily="34" charset="0"/>
                <a:buChar char="•"/>
              </a:pPr>
              <a:r>
                <a:rPr lang="en-US" sz="1600" dirty="0"/>
                <a:t> </a:t>
              </a:r>
            </a:p>
          </p:txBody>
        </p:sp>
        <p:sp>
          <p:nvSpPr>
            <p:cNvPr id="97" name="Right Arrow 96"/>
            <p:cNvSpPr/>
            <p:nvPr/>
          </p:nvSpPr>
          <p:spPr>
            <a:xfrm>
              <a:off x="4944092" y="3126425"/>
              <a:ext cx="1595254" cy="664162"/>
            </a:xfrm>
            <a:prstGeom prst="rightArrow">
              <a:avLst>
                <a:gd name="adj1" fmla="val 50000"/>
                <a:gd name="adj2" fmla="val 98761"/>
              </a:avLst>
            </a:prstGeom>
            <a:blipFill>
              <a:blip r:embed="rId11"/>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920757" y="2400480"/>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sp>
          <p:nvSpPr>
            <p:cNvPr id="95" name="Rectangle 94"/>
            <p:cNvSpPr/>
            <p:nvPr/>
          </p:nvSpPr>
          <p:spPr>
            <a:xfrm>
              <a:off x="1095244" y="2377196"/>
              <a:ext cx="3911849" cy="338554"/>
            </a:xfrm>
            <a:prstGeom prst="rect">
              <a:avLst/>
            </a:prstGeom>
          </p:spPr>
          <p:txBody>
            <a:bodyPr wrap="square">
              <a:spAutoFit/>
            </a:bodyPr>
            <a:lstStyle/>
            <a:p>
              <a:pPr marL="744538" lvl="1" indent="-287338">
                <a:buFont typeface="Arial" pitchFamily="34" charset="0"/>
                <a:buChar char="•"/>
              </a:pPr>
              <a:r>
                <a:rPr lang="en-US" sz="1600" dirty="0"/>
                <a:t> </a:t>
              </a:r>
            </a:p>
          </p:txBody>
        </p:sp>
        <p:pic>
          <p:nvPicPr>
            <p:cNvPr id="103" name="Picture 2" descr="C:\Users\Agus Wahyudi\Pictures\3D man\3d-man-standing-near-red-watch-14064658.jpg"/>
            <p:cNvPicPr>
              <a:picLocks noChangeAspect="1" noChangeArrowheads="1"/>
            </p:cNvPicPr>
            <p:nvPr/>
          </p:nvPicPr>
          <p:blipFill>
            <a:blip r:embed="rId12" cstate="print"/>
            <a:srcRect/>
            <a:stretch>
              <a:fillRect/>
            </a:stretch>
          </p:blipFill>
          <p:spPr bwMode="auto">
            <a:xfrm>
              <a:off x="7563102" y="4515156"/>
              <a:ext cx="1323808" cy="1434125"/>
            </a:xfrm>
            <a:prstGeom prst="rect">
              <a:avLst/>
            </a:prstGeom>
            <a:noFill/>
            <a:ln w="9525">
              <a:noFill/>
              <a:miter lim="800000"/>
              <a:headEnd/>
              <a:tailEnd/>
            </a:ln>
          </p:spPr>
        </p:pic>
      </p:grpSp>
      <p:grpSp>
        <p:nvGrpSpPr>
          <p:cNvPr id="98" name="Group 97">
            <a:extLst>
              <a:ext uri="{FF2B5EF4-FFF2-40B4-BE49-F238E27FC236}">
                <a16:creationId xmlns:a16="http://schemas.microsoft.com/office/drawing/2014/main" id="{1723BF76-073C-442E-B449-A6AD978C46A1}"/>
              </a:ext>
            </a:extLst>
          </p:cNvPr>
          <p:cNvGrpSpPr/>
          <p:nvPr/>
        </p:nvGrpSpPr>
        <p:grpSpPr>
          <a:xfrm>
            <a:off x="337720" y="193399"/>
            <a:ext cx="7937748" cy="2101488"/>
            <a:chOff x="337719" y="7879"/>
            <a:chExt cx="8349081" cy="3105150"/>
          </a:xfrm>
        </p:grpSpPr>
        <p:sp>
          <p:nvSpPr>
            <p:cNvPr id="99" name="Rectangle: Rounded Corners 98">
              <a:extLst>
                <a:ext uri="{FF2B5EF4-FFF2-40B4-BE49-F238E27FC236}">
                  <a16:creationId xmlns:a16="http://schemas.microsoft.com/office/drawing/2014/main" id="{BA574D27-D770-424A-B3F7-5F16A984216A}"/>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5CC136C-9DF9-4772-A558-18C615C4D31A}"/>
                </a:ext>
              </a:extLst>
            </p:cNvPr>
            <p:cNvPicPr>
              <a:picLocks noChangeAspect="1"/>
            </p:cNvPicPr>
            <p:nvPr/>
          </p:nvPicPr>
          <p:blipFill>
            <a:blip r:embed="rId13"/>
            <a:stretch>
              <a:fillRect/>
            </a:stretch>
          </p:blipFill>
          <p:spPr>
            <a:xfrm>
              <a:off x="337719" y="7879"/>
              <a:ext cx="7326351" cy="3105150"/>
            </a:xfrm>
            <a:prstGeom prst="rect">
              <a:avLst/>
            </a:prstGeom>
          </p:spPr>
        </p:pic>
      </p:grpSp>
      <p:sp>
        <p:nvSpPr>
          <p:cNvPr id="101" name="TextBox 100">
            <a:extLst>
              <a:ext uri="{FF2B5EF4-FFF2-40B4-BE49-F238E27FC236}">
                <a16:creationId xmlns:a16="http://schemas.microsoft.com/office/drawing/2014/main" id="{BA53BF10-AFC8-4F82-BB3E-BB149B1DCFB2}"/>
              </a:ext>
            </a:extLst>
          </p:cNvPr>
          <p:cNvSpPr txBox="1"/>
          <p:nvPr/>
        </p:nvSpPr>
        <p:spPr>
          <a:xfrm>
            <a:off x="7653547" y="350861"/>
            <a:ext cx="252955"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102" name="Text Box 8">
            <a:extLst>
              <a:ext uri="{FF2B5EF4-FFF2-40B4-BE49-F238E27FC236}">
                <a16:creationId xmlns:a16="http://schemas.microsoft.com/office/drawing/2014/main" id="{445FE71B-32AF-4943-BD41-088CA4A73111}"/>
              </a:ext>
            </a:extLst>
          </p:cNvPr>
          <p:cNvSpPr txBox="1">
            <a:spLocks noChangeArrowheads="1"/>
          </p:cNvSpPr>
          <p:nvPr/>
        </p:nvSpPr>
        <p:spPr bwMode="auto">
          <a:xfrm>
            <a:off x="7019406" y="6008208"/>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sp>
        <p:nvSpPr>
          <p:cNvPr id="32" name="Footer Placeholder 31">
            <a:extLst>
              <a:ext uri="{FF2B5EF4-FFF2-40B4-BE49-F238E27FC236}">
                <a16:creationId xmlns:a16="http://schemas.microsoft.com/office/drawing/2014/main" id="{03F36DBF-3A33-4177-88D8-51E036AE4D50}"/>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598064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5154"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5</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31</a:t>
            </a:fld>
            <a:endParaRPr lang="en-US"/>
          </a:p>
        </p:txBody>
      </p:sp>
    </p:spTree>
    <p:extLst>
      <p:ext uri="{BB962C8B-B14F-4D97-AF65-F5344CB8AC3E}">
        <p14:creationId xmlns:p14="http://schemas.microsoft.com/office/powerpoint/2010/main" val="16421144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79658B-7F9C-4333-9499-869B8642C574}" type="slidenum">
              <a:rPr lang="en-US" smtClean="0">
                <a:solidFill>
                  <a:prstClr val="black"/>
                </a:solidFill>
              </a:rPr>
              <a:pPr>
                <a:defRPr/>
              </a:pPr>
              <a:t>32</a:t>
            </a:fld>
            <a:endParaRPr lang="en-US">
              <a:solidFill>
                <a:prstClr val="black"/>
              </a:solidFill>
            </a:endParaRPr>
          </a:p>
        </p:txBody>
      </p:sp>
      <p:grpSp>
        <p:nvGrpSpPr>
          <p:cNvPr id="8" name="Group 7"/>
          <p:cNvGrpSpPr/>
          <p:nvPr/>
        </p:nvGrpSpPr>
        <p:grpSpPr>
          <a:xfrm>
            <a:off x="244648" y="1421962"/>
            <a:ext cx="1433335" cy="787670"/>
            <a:chOff x="5313040" y="2579486"/>
            <a:chExt cx="606242" cy="440313"/>
          </a:xfrm>
        </p:grpSpPr>
        <p:sp>
          <p:nvSpPr>
            <p:cNvPr id="9" name="Pentagon 8"/>
            <p:cNvSpPr/>
            <p:nvPr/>
          </p:nvSpPr>
          <p:spPr>
            <a:xfrm>
              <a:off x="5324735" y="2579486"/>
              <a:ext cx="594547" cy="440313"/>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Tanggung</a:t>
              </a:r>
              <a:r>
                <a:rPr lang="en-US" sz="1363" dirty="0">
                  <a:solidFill>
                    <a:prstClr val="white"/>
                  </a:solidFill>
                </a:rPr>
                <a:t> </a:t>
              </a:r>
              <a:r>
                <a:rPr lang="en-US" sz="1363" dirty="0" err="1">
                  <a:solidFill>
                    <a:prstClr val="white"/>
                  </a:solidFill>
                </a:rPr>
                <a:t>jawab</a:t>
              </a:r>
              <a:r>
                <a:rPr lang="en-US" sz="1363" dirty="0">
                  <a:solidFill>
                    <a:prstClr val="white"/>
                  </a:solidFill>
                </a:rPr>
                <a:t> &amp; </a:t>
              </a:r>
              <a:r>
                <a:rPr lang="en-US" sz="1363" dirty="0" err="1">
                  <a:solidFill>
                    <a:prstClr val="white"/>
                  </a:solidFill>
                </a:rPr>
                <a:t>Akuntabilitas</a:t>
              </a:r>
              <a:endParaRPr lang="en-US" sz="1363" dirty="0">
                <a:solidFill>
                  <a:prstClr val="white"/>
                </a:solidFill>
              </a:endParaRP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17" name="TextBox 16"/>
          <p:cNvSpPr txBox="1"/>
          <p:nvPr/>
        </p:nvSpPr>
        <p:spPr>
          <a:xfrm>
            <a:off x="1702203" y="1277636"/>
            <a:ext cx="6984597" cy="738664"/>
          </a:xfrm>
          <a:prstGeom prst="rect">
            <a:avLst/>
          </a:prstGeom>
          <a:noFill/>
          <a:ln>
            <a:noFill/>
          </a:ln>
        </p:spPr>
        <p:txBody>
          <a:bodyPr wrap="square" rtlCol="0">
            <a:spAutoFit/>
          </a:bodyPr>
          <a:lstStyle/>
          <a:p>
            <a:pPr marL="171450" indent="-171450">
              <a:buFont typeface="Arial" panose="020B0604020202020204" pitchFamily="34" charset="0"/>
              <a:buChar char="•"/>
            </a:pPr>
            <a:r>
              <a:rPr lang="en-US" sz="1400" dirty="0" err="1">
                <a:latin typeface="Arial" charset="0"/>
              </a:rPr>
              <a:t>Mengambil</a:t>
            </a:r>
            <a:r>
              <a:rPr lang="en-US" sz="1400" dirty="0">
                <a:latin typeface="Arial" charset="0"/>
              </a:rPr>
              <a:t> </a:t>
            </a:r>
            <a:r>
              <a:rPr lang="en-US" sz="1400" dirty="0" err="1">
                <a:latin typeface="Arial" charset="0"/>
              </a:rPr>
              <a:t>tanggungjawab</a:t>
            </a:r>
            <a:r>
              <a:rPr lang="en-US" sz="1400" dirty="0">
                <a:latin typeface="Arial" charset="0"/>
              </a:rPr>
              <a:t> dan </a:t>
            </a:r>
            <a:r>
              <a:rPr lang="en-US" sz="1400" dirty="0" err="1">
                <a:latin typeface="Arial" charset="0"/>
              </a:rPr>
              <a:t>akuntabilitas</a:t>
            </a:r>
            <a:r>
              <a:rPr lang="en-US" sz="1400" dirty="0">
                <a:latin typeface="Arial" charset="0"/>
              </a:rPr>
              <a:t> </a:t>
            </a:r>
            <a:r>
              <a:rPr lang="en-US" sz="1400" dirty="0" err="1">
                <a:latin typeface="Arial" charset="0"/>
              </a:rPr>
              <a:t>atas</a:t>
            </a:r>
            <a:r>
              <a:rPr lang="en-US" sz="1400" dirty="0">
                <a:latin typeface="Arial" charset="0"/>
              </a:rPr>
              <a:t> </a:t>
            </a:r>
            <a:r>
              <a:rPr lang="en-US" sz="1400" dirty="0" err="1">
                <a:latin typeface="Arial" charset="0"/>
              </a:rPr>
              <a:t>efektiftas</a:t>
            </a:r>
            <a:r>
              <a:rPr lang="en-US" sz="1400" dirty="0">
                <a:latin typeface="Arial" charset="0"/>
              </a:rPr>
              <a:t> SMML, </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dirty="0" err="1">
                <a:latin typeface="Arial" charset="0"/>
              </a:rPr>
              <a:t>Menjamin</a:t>
            </a:r>
            <a:r>
              <a:rPr lang="en-US" sz="1400" dirty="0">
                <a:latin typeface="Arial" charset="0"/>
              </a:rPr>
              <a:t> </a:t>
            </a:r>
            <a:r>
              <a:rPr lang="en-US" sz="1400" dirty="0" err="1">
                <a:latin typeface="Arial" charset="0"/>
              </a:rPr>
              <a:t>sumber</a:t>
            </a:r>
            <a:r>
              <a:rPr lang="en-US" sz="1400" dirty="0">
                <a:latin typeface="Arial" charset="0"/>
              </a:rPr>
              <a:t> </a:t>
            </a:r>
            <a:r>
              <a:rPr lang="en-US" sz="1400" dirty="0" err="1">
                <a:latin typeface="Arial" charset="0"/>
              </a:rPr>
              <a:t>daya</a:t>
            </a:r>
            <a:r>
              <a:rPr lang="en-US" sz="1400" dirty="0">
                <a:latin typeface="Arial" charset="0"/>
              </a:rPr>
              <a:t> yang </a:t>
            </a:r>
            <a:r>
              <a:rPr lang="en-US" sz="1400" dirty="0" err="1">
                <a:latin typeface="Arial" charset="0"/>
              </a:rPr>
              <a:t>dibutuhan</a:t>
            </a:r>
            <a:r>
              <a:rPr lang="en-US" sz="1400" dirty="0">
                <a:latin typeface="Arial" charset="0"/>
              </a:rPr>
              <a:t> </a:t>
            </a:r>
            <a:r>
              <a:rPr lang="en-US" sz="1400" dirty="0" err="1">
                <a:latin typeface="Arial" charset="0"/>
              </a:rPr>
              <a:t>untuk</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ML </a:t>
            </a:r>
            <a:r>
              <a:rPr lang="en-US" sz="1400" dirty="0" err="1">
                <a:latin typeface="Arial" charset="0"/>
              </a:rPr>
              <a:t>tersedia</a:t>
            </a:r>
            <a:endParaRPr lang="en-US" sz="1400" dirty="0">
              <a:latin typeface="Arial" charset="0"/>
            </a:endParaRPr>
          </a:p>
          <a:p>
            <a:pPr marL="171450" indent="-171450">
              <a:buFont typeface="Arial" panose="020B0604020202020204" pitchFamily="34" charset="0"/>
              <a:buChar char="•"/>
            </a:pPr>
            <a:endParaRPr lang="en-US" sz="1400" b="1" u="sng" dirty="0">
              <a:solidFill>
                <a:srgbClr val="FF0000"/>
              </a:solidFill>
              <a:latin typeface="Arial" charset="0"/>
            </a:endParaRPr>
          </a:p>
        </p:txBody>
      </p:sp>
      <p:grpSp>
        <p:nvGrpSpPr>
          <p:cNvPr id="21" name="Group 20"/>
          <p:cNvGrpSpPr/>
          <p:nvPr/>
        </p:nvGrpSpPr>
        <p:grpSpPr>
          <a:xfrm>
            <a:off x="219313" y="3000057"/>
            <a:ext cx="1433335" cy="603600"/>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Arahan</a:t>
              </a:r>
              <a:r>
                <a:rPr lang="en-US" sz="1363" dirty="0">
                  <a:solidFill>
                    <a:prstClr val="white"/>
                  </a:solidFill>
                </a:rPr>
                <a:t> </a:t>
              </a:r>
              <a:r>
                <a:rPr lang="en-US" sz="1363" dirty="0" err="1">
                  <a:solidFill>
                    <a:prstClr val="white"/>
                  </a:solidFill>
                </a:rPr>
                <a:t>strategis</a:t>
              </a:r>
              <a:endParaRPr lang="en-US" sz="1363" dirty="0">
                <a:solidFill>
                  <a:prstClr val="white"/>
                </a:solidFill>
              </a:endParaRP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25" name="TextBox 24"/>
          <p:cNvSpPr txBox="1"/>
          <p:nvPr/>
        </p:nvSpPr>
        <p:spPr>
          <a:xfrm>
            <a:off x="1652648" y="2662976"/>
            <a:ext cx="6233070" cy="2031325"/>
          </a:xfrm>
          <a:prstGeom prst="rect">
            <a:avLst/>
          </a:prstGeom>
          <a:noFill/>
          <a:ln>
            <a:noFill/>
          </a:ln>
        </p:spPr>
        <p:txBody>
          <a:bodyPr wrap="square" rtlCol="0">
            <a:spAutoFit/>
          </a:bodyPr>
          <a:lstStyle/>
          <a:p>
            <a:endParaRPr lang="en-US" sz="1400" dirty="0">
              <a:latin typeface="Arial" charset="0"/>
            </a:endParaRPr>
          </a:p>
          <a:p>
            <a:pPr marL="198851" indent="-154211">
              <a:buFont typeface="Arial" pitchFamily="34" charset="0"/>
              <a:buChar char="•"/>
            </a:pPr>
            <a:r>
              <a:rPr lang="en-US" sz="1400" dirty="0" err="1">
                <a:latin typeface="Arial" charset="0"/>
              </a:rPr>
              <a:t>Memastikan</a:t>
            </a:r>
            <a:r>
              <a:rPr lang="en-US" sz="1400" dirty="0">
                <a:latin typeface="Arial" charset="0"/>
              </a:rPr>
              <a:t> </a:t>
            </a:r>
            <a:r>
              <a:rPr lang="en-US" sz="1400" dirty="0" err="1">
                <a:latin typeface="Arial" charset="0"/>
              </a:rPr>
              <a:t>kebijakan</a:t>
            </a:r>
            <a:r>
              <a:rPr lang="en-US" sz="1400" dirty="0">
                <a:latin typeface="Arial" charset="0"/>
              </a:rPr>
              <a:t> dan </a:t>
            </a:r>
            <a:r>
              <a:rPr lang="en-US" sz="1400" dirty="0" err="1">
                <a:latin typeface="Arial" charset="0"/>
              </a:rPr>
              <a:t>sasaran</a:t>
            </a:r>
            <a:r>
              <a:rPr lang="en-US" sz="1400" dirty="0">
                <a:latin typeface="Arial" charset="0"/>
              </a:rPr>
              <a:t> MK3L </a:t>
            </a:r>
            <a:r>
              <a:rPr lang="en-US" sz="1400" dirty="0" err="1">
                <a:latin typeface="Arial" charset="0"/>
              </a:rPr>
              <a:t>telah</a:t>
            </a:r>
            <a:r>
              <a:rPr lang="en-US" sz="1400" dirty="0">
                <a:latin typeface="Arial" charset="0"/>
              </a:rPr>
              <a:t> </a:t>
            </a:r>
            <a:r>
              <a:rPr lang="en-US" sz="1400" dirty="0" err="1">
                <a:latin typeface="Arial" charset="0"/>
              </a:rPr>
              <a:t>ditetapkan</a:t>
            </a:r>
            <a:r>
              <a:rPr lang="en-US" sz="1400" dirty="0">
                <a:latin typeface="Arial" charset="0"/>
              </a:rPr>
              <a:t> dan </a:t>
            </a:r>
            <a:r>
              <a:rPr lang="en-US" sz="1400" dirty="0" err="1">
                <a:latin typeface="Arial" charset="0"/>
              </a:rPr>
              <a:t>sejalan</a:t>
            </a:r>
            <a:r>
              <a:rPr lang="en-US" sz="1400" dirty="0">
                <a:latin typeface="Arial" charset="0"/>
              </a:rPr>
              <a:t> </a:t>
            </a:r>
            <a:r>
              <a:rPr lang="en-US" sz="1400" dirty="0" err="1">
                <a:latin typeface="Arial" charset="0"/>
              </a:rPr>
              <a:t>dengan</a:t>
            </a:r>
            <a:r>
              <a:rPr lang="en-US" sz="1400" dirty="0">
                <a:latin typeface="Arial" charset="0"/>
              </a:rPr>
              <a:t> </a:t>
            </a:r>
            <a:r>
              <a:rPr lang="en-US" sz="1400" dirty="0" err="1">
                <a:latin typeface="Arial" charset="0"/>
              </a:rPr>
              <a:t>arahan</a:t>
            </a:r>
            <a:r>
              <a:rPr lang="en-US" sz="1400" dirty="0">
                <a:latin typeface="Arial" charset="0"/>
              </a:rPr>
              <a:t> </a:t>
            </a:r>
            <a:r>
              <a:rPr lang="en-US" sz="1400" dirty="0" err="1">
                <a:latin typeface="Arial" charset="0"/>
              </a:rPr>
              <a:t>strategi</a:t>
            </a:r>
            <a:r>
              <a:rPr lang="en-US" sz="1400" dirty="0">
                <a:latin typeface="Arial" charset="0"/>
              </a:rPr>
              <a:t> </a:t>
            </a:r>
            <a:r>
              <a:rPr lang="en-US" sz="1400" dirty="0" err="1">
                <a:latin typeface="Arial" charset="0"/>
              </a:rPr>
              <a:t>perusahaan</a:t>
            </a:r>
            <a:r>
              <a:rPr lang="en-US" sz="1400" dirty="0">
                <a:latin typeface="Arial" charset="0"/>
              </a:rPr>
              <a:t> dan </a:t>
            </a:r>
            <a:r>
              <a:rPr lang="en-US" sz="1400" dirty="0" err="1">
                <a:latin typeface="Arial" charset="0"/>
              </a:rPr>
              <a:t>konteks</a:t>
            </a:r>
            <a:r>
              <a:rPr lang="en-US" sz="1400" dirty="0">
                <a:latin typeface="Arial" charset="0"/>
              </a:rPr>
              <a:t> </a:t>
            </a:r>
            <a:r>
              <a:rPr lang="en-US" sz="1400" dirty="0" err="1">
                <a:latin typeface="Arial" charset="0"/>
              </a:rPr>
              <a:t>organisasi</a:t>
            </a:r>
            <a:endParaRPr lang="en-US" sz="1400" dirty="0">
              <a:latin typeface="Arial" charset="0"/>
            </a:endParaRPr>
          </a:p>
          <a:p>
            <a:pPr marL="198851" indent="-154211">
              <a:buFont typeface="Arial" pitchFamily="34" charset="0"/>
              <a:buChar char="•"/>
            </a:pPr>
            <a:r>
              <a:rPr lang="en-US" sz="1400" dirty="0">
                <a:latin typeface="Arial" charset="0"/>
              </a:rPr>
              <a:t>M</a:t>
            </a:r>
            <a:r>
              <a:rPr lang="id-ID" sz="1400" dirty="0">
                <a:latin typeface="Arial" charset="0"/>
              </a:rPr>
              <a:t>engkomunikasikan pentingnya </a:t>
            </a:r>
            <a:r>
              <a:rPr lang="en-US" sz="1400" dirty="0" err="1">
                <a:latin typeface="Arial" charset="0"/>
              </a:rPr>
              <a:t>Manajemen</a:t>
            </a:r>
            <a:r>
              <a:rPr lang="en-US" sz="1400" dirty="0">
                <a:latin typeface="Arial" charset="0"/>
              </a:rPr>
              <a:t> MK3L y</a:t>
            </a:r>
            <a:r>
              <a:rPr lang="id-ID" sz="1400" dirty="0">
                <a:latin typeface="Arial" charset="0"/>
              </a:rPr>
              <a:t>ang efektif dan sesuai dengan persyaratan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MK3L</a:t>
            </a:r>
          </a:p>
          <a:p>
            <a:pPr marL="198851" indent="-154211">
              <a:buFont typeface="Arial" pitchFamily="34" charset="0"/>
              <a:buChar char="•"/>
            </a:pPr>
            <a:r>
              <a:rPr lang="en-US" sz="1400" dirty="0" err="1">
                <a:latin typeface="Arial" charset="0"/>
              </a:rPr>
              <a:t>Mengembangkan</a:t>
            </a:r>
            <a:r>
              <a:rPr lang="en-US" sz="1400" dirty="0">
                <a:latin typeface="Arial" charset="0"/>
              </a:rPr>
              <a:t>, </a:t>
            </a:r>
            <a:r>
              <a:rPr lang="en-US" sz="1400" dirty="0" err="1">
                <a:latin typeface="Arial" charset="0"/>
              </a:rPr>
              <a:t>memimpin</a:t>
            </a:r>
            <a:r>
              <a:rPr lang="en-US" sz="1400" dirty="0">
                <a:latin typeface="Arial" charset="0"/>
              </a:rPr>
              <a:t>, dan </a:t>
            </a:r>
            <a:r>
              <a:rPr lang="en-US" sz="1400" dirty="0" err="1">
                <a:latin typeface="Arial" charset="0"/>
              </a:rPr>
              <a:t>mempromosikan</a:t>
            </a:r>
            <a:r>
              <a:rPr lang="en-US" sz="1400" dirty="0">
                <a:latin typeface="Arial" charset="0"/>
              </a:rPr>
              <a:t> </a:t>
            </a:r>
            <a:r>
              <a:rPr lang="en-US" sz="1400" dirty="0" err="1">
                <a:latin typeface="Arial" charset="0"/>
              </a:rPr>
              <a:t>hasil</a:t>
            </a:r>
            <a:r>
              <a:rPr lang="en-US" sz="1400" dirty="0">
                <a:latin typeface="Arial" charset="0"/>
              </a:rPr>
              <a:t> yang </a:t>
            </a:r>
            <a:r>
              <a:rPr lang="en-US" sz="1400" dirty="0" err="1">
                <a:latin typeface="Arial" charset="0"/>
              </a:rPr>
              <a:t>diharapkan</a:t>
            </a:r>
            <a:r>
              <a:rPr lang="en-US" sz="1400" dirty="0">
                <a:latin typeface="Arial" charset="0"/>
              </a:rPr>
              <a:t> </a:t>
            </a:r>
            <a:r>
              <a:rPr lang="en-US" sz="1400" dirty="0" err="1">
                <a:latin typeface="Arial" charset="0"/>
              </a:rPr>
              <a:t>dari</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ML</a:t>
            </a:r>
          </a:p>
          <a:p>
            <a:pPr marL="198851" indent="-154211">
              <a:buFont typeface="Arial" pitchFamily="34" charset="0"/>
              <a:buChar char="•"/>
            </a:pPr>
            <a:r>
              <a:rPr lang="en-US" sz="1400" dirty="0" err="1">
                <a:latin typeface="Arial" charset="0"/>
              </a:rPr>
              <a:t>Promosi</a:t>
            </a:r>
            <a:r>
              <a:rPr lang="en-US" sz="1400" dirty="0">
                <a:latin typeface="Arial" charset="0"/>
              </a:rPr>
              <a:t> </a:t>
            </a:r>
            <a:r>
              <a:rPr lang="en-US" sz="1400" dirty="0" err="1">
                <a:latin typeface="Arial" charset="0"/>
              </a:rPr>
              <a:t>Peningkatan</a:t>
            </a:r>
            <a:r>
              <a:rPr lang="en-US" sz="1400" dirty="0">
                <a:latin typeface="Arial" charset="0"/>
              </a:rPr>
              <a:t> </a:t>
            </a:r>
            <a:r>
              <a:rPr lang="en-US" sz="1400" dirty="0" err="1">
                <a:latin typeface="Arial" charset="0"/>
              </a:rPr>
              <a:t>Berkelanjutan</a:t>
            </a:r>
            <a:r>
              <a:rPr lang="en-US" sz="1400" dirty="0">
                <a:latin typeface="Arial" charset="0"/>
              </a:rPr>
              <a:t> </a:t>
            </a:r>
            <a:r>
              <a:rPr lang="en-US" sz="1400" i="1" dirty="0">
                <a:latin typeface="Arial" charset="0"/>
              </a:rPr>
              <a:t>(continual improvement</a:t>
            </a:r>
            <a:r>
              <a:rPr lang="en-US" sz="1400" dirty="0">
                <a:latin typeface="Arial" charset="0"/>
              </a:rPr>
              <a:t>)</a:t>
            </a:r>
          </a:p>
          <a:p>
            <a:pPr marL="198851" indent="-154211">
              <a:buFont typeface="Arial" pitchFamily="34" charset="0"/>
              <a:buChar char="•"/>
            </a:pPr>
            <a:r>
              <a:rPr lang="en-US" sz="1400" dirty="0" err="1">
                <a:latin typeface="Arial" charset="0"/>
              </a:rPr>
              <a:t>Menjamin</a:t>
            </a:r>
            <a:r>
              <a:rPr lang="en-US" sz="1400" dirty="0">
                <a:latin typeface="Arial" charset="0"/>
              </a:rPr>
              <a:t> </a:t>
            </a:r>
            <a:r>
              <a:rPr lang="en-US" sz="1400" dirty="0" err="1">
                <a:latin typeface="Arial" charset="0"/>
              </a:rPr>
              <a:t>integrasi</a:t>
            </a:r>
            <a:r>
              <a:rPr lang="en-US" sz="1400" dirty="0">
                <a:latin typeface="Arial" charset="0"/>
              </a:rPr>
              <a:t> </a:t>
            </a:r>
            <a:r>
              <a:rPr lang="en-US" sz="1400" dirty="0" err="1">
                <a:latin typeface="Arial" charset="0"/>
              </a:rPr>
              <a:t>persyaratan</a:t>
            </a:r>
            <a:r>
              <a:rPr lang="en-US" sz="1400" dirty="0">
                <a:latin typeface="Arial" charset="0"/>
              </a:rPr>
              <a:t> SM-ML </a:t>
            </a:r>
            <a:r>
              <a:rPr lang="en-US" sz="1400" dirty="0" err="1">
                <a:latin typeface="Arial" charset="0"/>
              </a:rPr>
              <a:t>kedalam</a:t>
            </a:r>
            <a:r>
              <a:rPr lang="en-US" sz="1400" dirty="0">
                <a:latin typeface="Arial" charset="0"/>
              </a:rPr>
              <a:t> </a:t>
            </a:r>
            <a:r>
              <a:rPr lang="en-US" sz="1400" dirty="0" err="1">
                <a:latin typeface="Arial" charset="0"/>
              </a:rPr>
              <a:t>bisnis</a:t>
            </a:r>
            <a:r>
              <a:rPr lang="en-US" sz="1400" dirty="0">
                <a:latin typeface="Arial" charset="0"/>
              </a:rPr>
              <a:t> proses </a:t>
            </a:r>
            <a:r>
              <a:rPr lang="en-US" sz="1400" dirty="0" err="1">
                <a:latin typeface="Arial" charset="0"/>
              </a:rPr>
              <a:t>organisasi</a:t>
            </a:r>
            <a:endParaRPr lang="en-US" sz="1400" dirty="0">
              <a:latin typeface="Arial" charset="0"/>
            </a:endParaRPr>
          </a:p>
        </p:txBody>
      </p:sp>
      <p:sp>
        <p:nvSpPr>
          <p:cNvPr id="35" name="TextBox 34"/>
          <p:cNvSpPr txBox="1"/>
          <p:nvPr/>
        </p:nvSpPr>
        <p:spPr>
          <a:xfrm>
            <a:off x="1702203" y="4830074"/>
            <a:ext cx="6525722" cy="954107"/>
          </a:xfrm>
          <a:prstGeom prst="rect">
            <a:avLst/>
          </a:prstGeom>
          <a:noFill/>
          <a:ln>
            <a:solidFill>
              <a:schemeClr val="bg1"/>
            </a:solidFill>
          </a:ln>
        </p:spPr>
        <p:txBody>
          <a:bodyPr wrap="square" rtlCol="0">
            <a:spAutoFit/>
          </a:bodyPr>
          <a:lstStyle/>
          <a:p>
            <a:pPr marL="174625" indent="-174625">
              <a:buFont typeface="Arial" panose="020B0604020202020204" pitchFamily="34" charset="0"/>
              <a:buChar char="•"/>
            </a:pPr>
            <a:r>
              <a:rPr lang="en-US" sz="1400" dirty="0">
                <a:latin typeface="Arial" charset="0"/>
              </a:rPr>
              <a:t>M</a:t>
            </a:r>
            <a:r>
              <a:rPr lang="id-ID" sz="1400" dirty="0">
                <a:latin typeface="Arial" charset="0"/>
              </a:rPr>
              <a:t>engarahkan</a:t>
            </a:r>
            <a:r>
              <a:rPr lang="en-US" sz="1400" dirty="0">
                <a:latin typeface="Arial" charset="0"/>
              </a:rPr>
              <a:t> </a:t>
            </a:r>
            <a:r>
              <a:rPr lang="id-ID" sz="1400" dirty="0">
                <a:latin typeface="Arial" charset="0"/>
              </a:rPr>
              <a:t>dan mendukung orang-orang untuk berkontribusi pada keefektifan sistem manajemen </a:t>
            </a:r>
            <a:r>
              <a:rPr lang="en-ID" sz="1400" dirty="0">
                <a:latin typeface="Arial" charset="0"/>
              </a:rPr>
              <a:t>M</a:t>
            </a:r>
            <a:r>
              <a:rPr lang="en-US" sz="1400" dirty="0">
                <a:latin typeface="Arial" charset="0"/>
              </a:rPr>
              <a:t>L</a:t>
            </a:r>
          </a:p>
          <a:p>
            <a:pPr marL="174625" indent="-174625">
              <a:buFont typeface="Arial" panose="020B0604020202020204" pitchFamily="34" charset="0"/>
              <a:buChar char="•"/>
            </a:pPr>
            <a:r>
              <a:rPr lang="en-US" sz="1400" dirty="0">
                <a:latin typeface="Arial" charset="0"/>
              </a:rPr>
              <a:t>M</a:t>
            </a:r>
            <a:r>
              <a:rPr lang="id-ID" sz="1400" dirty="0">
                <a:latin typeface="Arial" charset="0"/>
              </a:rPr>
              <a:t>endukung</a:t>
            </a:r>
            <a:r>
              <a:rPr lang="en-US" sz="1400" dirty="0">
                <a:latin typeface="Arial" charset="0"/>
              </a:rPr>
              <a:t> </a:t>
            </a:r>
            <a:r>
              <a:rPr lang="en-US" sz="1400" dirty="0" err="1">
                <a:latin typeface="Arial" charset="0"/>
              </a:rPr>
              <a:t>peran</a:t>
            </a:r>
            <a:r>
              <a:rPr lang="id-ID" sz="1400" dirty="0">
                <a:latin typeface="Arial" charset="0"/>
              </a:rPr>
              <a:t> </a:t>
            </a:r>
            <a:r>
              <a:rPr lang="en-US" sz="1400" dirty="0" err="1">
                <a:latin typeface="Arial" charset="0"/>
              </a:rPr>
              <a:t>manajemen</a:t>
            </a:r>
            <a:r>
              <a:rPr lang="en-US" sz="1400" dirty="0">
                <a:latin typeface="Arial" charset="0"/>
              </a:rPr>
              <a:t> </a:t>
            </a:r>
            <a:r>
              <a:rPr lang="en-US" sz="1400" dirty="0" err="1">
                <a:latin typeface="Arial" charset="0"/>
              </a:rPr>
              <a:t>lainnya</a:t>
            </a:r>
            <a:r>
              <a:rPr lang="en-US" sz="1400" dirty="0">
                <a:latin typeface="Arial" charset="0"/>
              </a:rPr>
              <a:t> </a:t>
            </a:r>
            <a:r>
              <a:rPr lang="id-ID" sz="1400" dirty="0">
                <a:latin typeface="Arial" charset="0"/>
              </a:rPr>
              <a:t>untuk menunjukkan kepemimpinan</a:t>
            </a:r>
            <a:r>
              <a:rPr lang="en-US" sz="1400" dirty="0" err="1">
                <a:latin typeface="Arial" charset="0"/>
              </a:rPr>
              <a:t>nya</a:t>
            </a:r>
            <a:r>
              <a:rPr lang="en-US" sz="1400" dirty="0">
                <a:latin typeface="Arial" charset="0"/>
              </a:rPr>
              <a:t> </a:t>
            </a:r>
            <a:r>
              <a:rPr lang="en-US" sz="1400" dirty="0" err="1">
                <a:latin typeface="Arial" charset="0"/>
              </a:rPr>
              <a:t>terhadap</a:t>
            </a:r>
            <a:r>
              <a:rPr lang="en-US" sz="1400" dirty="0">
                <a:latin typeface="Arial" charset="0"/>
              </a:rPr>
              <a:t> area yang </a:t>
            </a:r>
            <a:r>
              <a:rPr lang="en-US" sz="1400" dirty="0" err="1">
                <a:latin typeface="Arial" charset="0"/>
              </a:rPr>
              <a:t>menjadi</a:t>
            </a:r>
            <a:r>
              <a:rPr lang="en-US" sz="1400" dirty="0">
                <a:latin typeface="Arial" charset="0"/>
              </a:rPr>
              <a:t> </a:t>
            </a:r>
            <a:r>
              <a:rPr lang="en-US" sz="1400" dirty="0" err="1">
                <a:latin typeface="Arial" charset="0"/>
              </a:rPr>
              <a:t>tanggung</a:t>
            </a:r>
            <a:r>
              <a:rPr lang="en-US" sz="1400" dirty="0">
                <a:latin typeface="Arial" charset="0"/>
              </a:rPr>
              <a:t> </a:t>
            </a:r>
            <a:r>
              <a:rPr lang="en-US" sz="1400" dirty="0" err="1">
                <a:latin typeface="Arial" charset="0"/>
              </a:rPr>
              <a:t>jawabnya</a:t>
            </a:r>
            <a:endParaRPr lang="en-US" sz="1400" dirty="0">
              <a:latin typeface="Arial" charset="0"/>
            </a:endParaRPr>
          </a:p>
        </p:txBody>
      </p:sp>
      <p:grpSp>
        <p:nvGrpSpPr>
          <p:cNvPr id="37" name="Group 36"/>
          <p:cNvGrpSpPr/>
          <p:nvPr/>
        </p:nvGrpSpPr>
        <p:grpSpPr>
          <a:xfrm>
            <a:off x="195092" y="4934863"/>
            <a:ext cx="1433335" cy="603600"/>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Pemberdayaan</a:t>
              </a:r>
              <a:endParaRPr lang="en-US" sz="1363" dirty="0">
                <a:solidFill>
                  <a:prstClr val="white"/>
                </a:solidFill>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grpSp>
        <p:nvGrpSpPr>
          <p:cNvPr id="41" name="Group 40"/>
          <p:cNvGrpSpPr/>
          <p:nvPr/>
        </p:nvGrpSpPr>
        <p:grpSpPr>
          <a:xfrm>
            <a:off x="219313" y="5906475"/>
            <a:ext cx="1433335" cy="603600"/>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Evaluasi</a:t>
              </a:r>
              <a:r>
                <a:rPr lang="en-US" sz="1363" dirty="0">
                  <a:solidFill>
                    <a:prstClr val="white"/>
                  </a:solidFill>
                </a:rPr>
                <a:t> </a:t>
              </a:r>
              <a:r>
                <a:rPr lang="en-US" sz="1363" dirty="0" err="1">
                  <a:solidFill>
                    <a:prstClr val="white"/>
                  </a:solidFill>
                </a:rPr>
                <a:t>Hasil</a:t>
              </a:r>
              <a:endParaRPr lang="en-US" sz="1363" dirty="0">
                <a:solidFill>
                  <a:prstClr val="white"/>
                </a:solidFill>
              </a:endParaRP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48" name="TextBox 47"/>
          <p:cNvSpPr txBox="1"/>
          <p:nvPr/>
        </p:nvSpPr>
        <p:spPr>
          <a:xfrm>
            <a:off x="1702203" y="6040301"/>
            <a:ext cx="6233070" cy="307777"/>
          </a:xfrm>
          <a:prstGeom prst="rect">
            <a:avLst/>
          </a:prstGeom>
          <a:noFill/>
          <a:ln>
            <a:solidFill>
              <a:schemeClr val="bg1"/>
            </a:solidFill>
          </a:ln>
        </p:spPr>
        <p:txBody>
          <a:bodyPr wrap="square" rtlCol="0">
            <a:spAutoFit/>
          </a:bodyPr>
          <a:lstStyle>
            <a:defPPr>
              <a:defRPr lang="en-US"/>
            </a:defPPr>
            <a:lvl1pPr marL="174625" indent="-174625">
              <a:buFont typeface="Arial" panose="020B0604020202020204" pitchFamily="34" charset="0"/>
              <a:buChar char="•"/>
              <a:defRPr sz="1400">
                <a:solidFill>
                  <a:srgbClr val="F79646">
                    <a:lumMod val="50000"/>
                  </a:srgbClr>
                </a:solidFill>
                <a:latin typeface="Arial" charset="0"/>
              </a:defRPr>
            </a:lvl1pPr>
          </a:lstStyle>
          <a:p>
            <a:r>
              <a:rPr lang="en-US" dirty="0" err="1">
                <a:solidFill>
                  <a:schemeClr val="tx1"/>
                </a:solidFill>
              </a:rPr>
              <a:t>Memastikan</a:t>
            </a:r>
            <a:r>
              <a:rPr lang="en-US" dirty="0">
                <a:solidFill>
                  <a:schemeClr val="tx1"/>
                </a:solidFill>
              </a:rPr>
              <a:t> </a:t>
            </a:r>
            <a:r>
              <a:rPr lang="en-US" dirty="0" err="1">
                <a:solidFill>
                  <a:schemeClr val="tx1"/>
                </a:solidFill>
              </a:rPr>
              <a:t>bahwa</a:t>
            </a:r>
            <a:r>
              <a:rPr lang="en-US" dirty="0">
                <a:solidFill>
                  <a:schemeClr val="tx1"/>
                </a:solidFill>
              </a:rPr>
              <a:t> </a:t>
            </a:r>
            <a:r>
              <a:rPr lang="en-US" dirty="0" err="1">
                <a:solidFill>
                  <a:schemeClr val="tx1"/>
                </a:solidFill>
              </a:rPr>
              <a:t>pencapaian</a:t>
            </a:r>
            <a:r>
              <a:rPr lang="en-US" dirty="0">
                <a:solidFill>
                  <a:schemeClr val="tx1"/>
                </a:solidFill>
              </a:rPr>
              <a:t> SM-ML </a:t>
            </a:r>
            <a:r>
              <a:rPr lang="en-US" dirty="0" err="1">
                <a:solidFill>
                  <a:schemeClr val="tx1"/>
                </a:solidFill>
              </a:rPr>
              <a:t>mencapai</a:t>
            </a:r>
            <a:r>
              <a:rPr lang="en-US" dirty="0">
                <a:solidFill>
                  <a:schemeClr val="tx1"/>
                </a:solidFill>
              </a:rPr>
              <a:t> </a:t>
            </a:r>
            <a:r>
              <a:rPr lang="en-US" dirty="0" err="1">
                <a:solidFill>
                  <a:schemeClr val="tx1"/>
                </a:solidFill>
              </a:rPr>
              <a:t>hasil</a:t>
            </a:r>
            <a:r>
              <a:rPr lang="en-US" dirty="0">
                <a:solidFill>
                  <a:schemeClr val="tx1"/>
                </a:solidFill>
              </a:rPr>
              <a:t> yang </a:t>
            </a:r>
            <a:r>
              <a:rPr lang="en-US" dirty="0" err="1">
                <a:solidFill>
                  <a:schemeClr val="tx1"/>
                </a:solidFill>
              </a:rPr>
              <a:t>diinginkan</a:t>
            </a:r>
            <a:endParaRPr lang="en-US" dirty="0">
              <a:solidFill>
                <a:schemeClr val="tx1"/>
              </a:solidFill>
            </a:endParaRPr>
          </a:p>
        </p:txBody>
      </p:sp>
      <p:sp>
        <p:nvSpPr>
          <p:cNvPr id="49" name="Rectangle 48"/>
          <p:cNvSpPr/>
          <p:nvPr/>
        </p:nvSpPr>
        <p:spPr>
          <a:xfrm>
            <a:off x="627462" y="123978"/>
            <a:ext cx="6329040" cy="523220"/>
          </a:xfrm>
          <a:prstGeom prst="rect">
            <a:avLst/>
          </a:prstGeom>
        </p:spPr>
        <p:txBody>
          <a:bodyPr wrap="none">
            <a:spAutoFit/>
          </a:bodyPr>
          <a:lstStyle/>
          <a:p>
            <a:pPr algn="ctr"/>
            <a:r>
              <a:rPr lang="en-US" sz="2800" dirty="0">
                <a:solidFill>
                  <a:srgbClr val="002060"/>
                </a:solidFill>
                <a:latin typeface="Impact" panose="020B0806030902050204" pitchFamily="34" charset="0"/>
              </a:rPr>
              <a:t>5. </a:t>
            </a:r>
            <a:r>
              <a:rPr lang="en-US" sz="2800" dirty="0" err="1">
                <a:solidFill>
                  <a:srgbClr val="002060"/>
                </a:solidFill>
                <a:latin typeface="Impact" panose="020B0806030902050204" pitchFamily="34" charset="0"/>
              </a:rPr>
              <a:t>Kepemimpinan</a:t>
            </a:r>
            <a:r>
              <a:rPr lang="en-US" sz="2800" dirty="0">
                <a:solidFill>
                  <a:srgbClr val="002060"/>
                </a:solidFill>
                <a:latin typeface="Impact" panose="020B0806030902050204" pitchFamily="34" charset="0"/>
              </a:rPr>
              <a:t> dan </a:t>
            </a:r>
            <a:r>
              <a:rPr lang="en-US" sz="2800" dirty="0" err="1">
                <a:solidFill>
                  <a:srgbClr val="002060"/>
                </a:solidFill>
                <a:latin typeface="Impact" panose="020B0806030902050204" pitchFamily="34" charset="0"/>
              </a:rPr>
              <a:t>partisipasi</a:t>
            </a:r>
            <a:r>
              <a:rPr lang="en-US" sz="2800" dirty="0">
                <a:solidFill>
                  <a:srgbClr val="002060"/>
                </a:solidFill>
                <a:latin typeface="Impact" panose="020B0806030902050204" pitchFamily="34" charset="0"/>
              </a:rPr>
              <a:t> </a:t>
            </a:r>
            <a:r>
              <a:rPr lang="en-US" sz="2800" dirty="0" err="1">
                <a:solidFill>
                  <a:srgbClr val="002060"/>
                </a:solidFill>
                <a:latin typeface="Impact" panose="020B0806030902050204" pitchFamily="34" charset="0"/>
              </a:rPr>
              <a:t>pekerja</a:t>
            </a:r>
            <a:endParaRPr lang="en-US" sz="2000" dirty="0">
              <a:latin typeface="Impact" panose="020B0806030902050204" pitchFamily="34" charset="0"/>
            </a:endParaRPr>
          </a:p>
        </p:txBody>
      </p:sp>
      <p:sp>
        <p:nvSpPr>
          <p:cNvPr id="26" name="Rectangle 25"/>
          <p:cNvSpPr/>
          <p:nvPr/>
        </p:nvSpPr>
        <p:spPr>
          <a:xfrm>
            <a:off x="307652" y="705467"/>
            <a:ext cx="7920274" cy="369332"/>
          </a:xfrm>
          <a:prstGeom prst="rect">
            <a:avLst/>
          </a:prstGeom>
          <a:solidFill>
            <a:schemeClr val="bg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sz="1800" dirty="0" err="1">
                <a:solidFill>
                  <a:schemeClr val="tx1"/>
                </a:solidFill>
                <a:latin typeface="Calibri"/>
              </a:rPr>
              <a:t>Manajemen</a:t>
            </a:r>
            <a:r>
              <a:rPr lang="en-US" sz="1800" dirty="0">
                <a:solidFill>
                  <a:schemeClr val="tx1"/>
                </a:solidFill>
                <a:latin typeface="Calibri"/>
              </a:rPr>
              <a:t> </a:t>
            </a:r>
            <a:r>
              <a:rPr lang="en-US" sz="1800" dirty="0" err="1">
                <a:solidFill>
                  <a:schemeClr val="tx1"/>
                </a:solidFill>
                <a:latin typeface="Calibri"/>
              </a:rPr>
              <a:t>puncak</a:t>
            </a:r>
            <a:r>
              <a:rPr lang="en-US" sz="1800" dirty="0">
                <a:solidFill>
                  <a:schemeClr val="tx1"/>
                </a:solidFill>
                <a:latin typeface="Calibri"/>
              </a:rPr>
              <a:t> </a:t>
            </a:r>
            <a:r>
              <a:rPr lang="en-US" sz="1800" dirty="0" err="1">
                <a:solidFill>
                  <a:schemeClr val="tx1"/>
                </a:solidFill>
                <a:latin typeface="Calibri"/>
              </a:rPr>
              <a:t>harus</a:t>
            </a:r>
            <a:r>
              <a:rPr lang="en-US" sz="1800" dirty="0">
                <a:solidFill>
                  <a:schemeClr val="tx1"/>
                </a:solidFill>
                <a:latin typeface="Calibri"/>
              </a:rPr>
              <a:t> </a:t>
            </a:r>
            <a:r>
              <a:rPr lang="en-US" sz="1800" dirty="0" err="1">
                <a:solidFill>
                  <a:schemeClr val="tx1"/>
                </a:solidFill>
                <a:latin typeface="Calibri"/>
              </a:rPr>
              <a:t>memperagakan</a:t>
            </a:r>
            <a:r>
              <a:rPr lang="en-US" sz="1800" dirty="0">
                <a:solidFill>
                  <a:schemeClr val="tx1"/>
                </a:solidFill>
                <a:latin typeface="Calibri"/>
              </a:rPr>
              <a:t> KEPEMIMPINAN DAN KOMITMEN (5.1 )</a:t>
            </a:r>
            <a:endParaRPr lang="en-US" sz="1800" b="1" dirty="0">
              <a:solidFill>
                <a:schemeClr val="tx1"/>
              </a:solidFill>
              <a:latin typeface="Calibri"/>
            </a:endParaRPr>
          </a:p>
        </p:txBody>
      </p:sp>
      <p:sp>
        <p:nvSpPr>
          <p:cNvPr id="2" name="Footer Placeholder 1">
            <a:extLst>
              <a:ext uri="{FF2B5EF4-FFF2-40B4-BE49-F238E27FC236}">
                <a16:creationId xmlns:a16="http://schemas.microsoft.com/office/drawing/2014/main" id="{7C3CDC08-07DA-49EB-AC55-E4D4FA01401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7" name="Title 1">
            <a:extLst>
              <a:ext uri="{FF2B5EF4-FFF2-40B4-BE49-F238E27FC236}">
                <a16:creationId xmlns:a16="http://schemas.microsoft.com/office/drawing/2014/main" id="{A6F37ABD-9869-4982-BA51-D6652FBB8A6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927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35" grpId="0" animBg="1"/>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279" y="247428"/>
            <a:ext cx="6426195" cy="844062"/>
          </a:xfrm>
        </p:spPr>
        <p:txBody>
          <a:bodyPr>
            <a:noAutofit/>
          </a:bodyPr>
          <a:lstStyle/>
          <a:p>
            <a:r>
              <a:rPr lang="en-US" sz="2954" dirty="0" err="1"/>
              <a:t>Kepemimpinan</a:t>
            </a:r>
            <a:r>
              <a:rPr lang="en-US" sz="2954" dirty="0"/>
              <a:t> dan </a:t>
            </a:r>
            <a:r>
              <a:rPr lang="en-US" sz="2954" dirty="0" err="1"/>
              <a:t>Komitmen</a:t>
            </a:r>
            <a:endParaRPr lang="en-US" sz="2000" b="1" dirty="0">
              <a:solidFill>
                <a:srgbClr val="0000FF"/>
              </a:solidFill>
            </a:endParaRPr>
          </a:p>
        </p:txBody>
      </p:sp>
      <p:sp>
        <p:nvSpPr>
          <p:cNvPr id="6" name="TextBox 5"/>
          <p:cNvSpPr txBox="1"/>
          <p:nvPr/>
        </p:nvSpPr>
        <p:spPr>
          <a:xfrm>
            <a:off x="2046182" y="836713"/>
            <a:ext cx="5284040" cy="319639"/>
          </a:xfrm>
          <a:prstGeom prst="rect">
            <a:avLst/>
          </a:prstGeom>
          <a:noFill/>
          <a:ln>
            <a:noFill/>
          </a:ln>
        </p:spPr>
        <p:txBody>
          <a:bodyPr wrap="square" rtlCol="0">
            <a:spAutoFit/>
          </a:bodyPr>
          <a:lstStyle/>
          <a:p>
            <a:pPr algn="ctr"/>
            <a:r>
              <a:rPr lang="en-US" sz="1477" dirty="0"/>
              <a:t>Leader </a:t>
            </a:r>
            <a:r>
              <a:rPr lang="en-US" sz="1477" dirty="0">
                <a:sym typeface="Wingdings" pitchFamily="2" charset="2"/>
              </a:rPr>
              <a:t> Coach, </a:t>
            </a:r>
            <a:r>
              <a:rPr lang="en-US" sz="1477" dirty="0" err="1">
                <a:sym typeface="Wingdings" pitchFamily="2" charset="2"/>
              </a:rPr>
              <a:t>Membawa</a:t>
            </a:r>
            <a:r>
              <a:rPr lang="en-US" sz="1477" dirty="0">
                <a:sym typeface="Wingdings" pitchFamily="2" charset="2"/>
              </a:rPr>
              <a:t> team </a:t>
            </a:r>
            <a:r>
              <a:rPr lang="en-US" sz="1477" dirty="0" err="1">
                <a:sym typeface="Wingdings" pitchFamily="2" charset="2"/>
              </a:rPr>
              <a:t>mencapai</a:t>
            </a:r>
            <a:r>
              <a:rPr lang="en-US" sz="1477" dirty="0">
                <a:sym typeface="Wingdings" pitchFamily="2" charset="2"/>
              </a:rPr>
              <a:t> Goals </a:t>
            </a:r>
            <a:endParaRPr lang="en-US" sz="1477" dirty="0"/>
          </a:p>
        </p:txBody>
      </p:sp>
      <p:sp>
        <p:nvSpPr>
          <p:cNvPr id="13" name="TextBox 12"/>
          <p:cNvSpPr txBox="1"/>
          <p:nvPr/>
        </p:nvSpPr>
        <p:spPr>
          <a:xfrm>
            <a:off x="140677" y="1758880"/>
            <a:ext cx="2954215" cy="2436821"/>
          </a:xfrm>
          <a:prstGeom prst="rect">
            <a:avLst/>
          </a:prstGeom>
          <a:solidFill>
            <a:schemeClr val="bg1"/>
          </a:solidFill>
          <a:ln>
            <a:solidFill>
              <a:schemeClr val="tx2">
                <a:lumMod val="75000"/>
              </a:schemeClr>
            </a:solidFill>
          </a:ln>
        </p:spPr>
        <p:txBody>
          <a:bodyPr wrap="square" rtlCol="0">
            <a:spAutoFit/>
          </a:bodyPr>
          <a:lstStyle/>
          <a:p>
            <a:pPr marL="156801" indent="-156801">
              <a:buFont typeface="Arial" pitchFamily="34" charset="0"/>
              <a:buChar char="•"/>
            </a:pPr>
            <a:r>
              <a:rPr lang="en-US" sz="1385" dirty="0"/>
              <a:t>Customer </a:t>
            </a:r>
            <a:r>
              <a:rPr lang="en-US" sz="1385" dirty="0" err="1"/>
              <a:t>dan</a:t>
            </a:r>
            <a:r>
              <a:rPr lang="en-US" sz="1385" dirty="0"/>
              <a:t> </a:t>
            </a:r>
            <a:r>
              <a:rPr lang="en-US" sz="1385" dirty="0" err="1"/>
              <a:t>hukum</a:t>
            </a:r>
            <a:r>
              <a:rPr lang="en-US" sz="1385" dirty="0"/>
              <a:t> </a:t>
            </a:r>
            <a:r>
              <a:rPr lang="en-US" sz="1385" dirty="0" err="1"/>
              <a:t>dan</a:t>
            </a:r>
            <a:r>
              <a:rPr lang="en-US" sz="1385" dirty="0"/>
              <a:t> </a:t>
            </a:r>
            <a:r>
              <a:rPr lang="en-US" sz="1385" dirty="0" err="1"/>
              <a:t>peraturan</a:t>
            </a:r>
            <a:r>
              <a:rPr lang="en-US" sz="1385" dirty="0"/>
              <a:t> yang </a:t>
            </a:r>
            <a:r>
              <a:rPr lang="en-US" sz="1385" dirty="0" err="1"/>
              <a:t>berlaku</a:t>
            </a:r>
            <a:r>
              <a:rPr lang="en-US" sz="1385" dirty="0"/>
              <a:t> </a:t>
            </a:r>
            <a:r>
              <a:rPr lang="en-US" sz="1385" dirty="0" err="1"/>
              <a:t>ditetapkan</a:t>
            </a:r>
            <a:r>
              <a:rPr lang="en-US" sz="1385" dirty="0"/>
              <a:t>, </a:t>
            </a:r>
            <a:r>
              <a:rPr lang="en-US" sz="1385" dirty="0" err="1"/>
              <a:t>dipahami</a:t>
            </a:r>
            <a:r>
              <a:rPr lang="en-US" sz="1385" dirty="0"/>
              <a:t>, </a:t>
            </a:r>
            <a:r>
              <a:rPr lang="en-US" sz="1385" dirty="0" err="1"/>
              <a:t>dan</a:t>
            </a:r>
            <a:r>
              <a:rPr lang="en-US" sz="1385" dirty="0"/>
              <a:t> </a:t>
            </a:r>
            <a:r>
              <a:rPr lang="en-US" sz="1385" dirty="0" err="1"/>
              <a:t>dipenuhi</a:t>
            </a:r>
            <a:endParaRPr lang="en-US" sz="1385" dirty="0"/>
          </a:p>
          <a:p>
            <a:pPr marL="156801" indent="-156801">
              <a:buFont typeface="Arial" pitchFamily="34" charset="0"/>
              <a:buChar char="•"/>
            </a:pPr>
            <a:r>
              <a:rPr lang="en-US" sz="1385" b="1" u="sng" dirty="0" err="1"/>
              <a:t>Resiko</a:t>
            </a:r>
            <a:r>
              <a:rPr lang="en-US" sz="1385" b="1" u="sng" dirty="0"/>
              <a:t> </a:t>
            </a:r>
            <a:r>
              <a:rPr lang="en-US" sz="1385" b="1" u="sng" dirty="0" err="1"/>
              <a:t>dan</a:t>
            </a:r>
            <a:r>
              <a:rPr lang="en-US" sz="1385" b="1" u="sng" dirty="0"/>
              <a:t> </a:t>
            </a:r>
            <a:r>
              <a:rPr lang="en-US" sz="1385" b="1" u="sng" dirty="0" err="1"/>
              <a:t>peluang</a:t>
            </a:r>
            <a:r>
              <a:rPr lang="en-US" sz="1385" b="1" u="sng" dirty="0"/>
              <a:t> yang </a:t>
            </a:r>
            <a:r>
              <a:rPr lang="en-US" sz="1385" b="1" u="sng" dirty="0" err="1"/>
              <a:t>berpengaruh</a:t>
            </a:r>
            <a:r>
              <a:rPr lang="en-US" sz="1385" b="1" u="sng" dirty="0"/>
              <a:t> </a:t>
            </a:r>
            <a:r>
              <a:rPr lang="en-US" sz="1385" b="1" u="sng" dirty="0" err="1"/>
              <a:t>pada</a:t>
            </a:r>
            <a:r>
              <a:rPr lang="en-US" sz="1385" b="1" u="sng" dirty="0"/>
              <a:t> </a:t>
            </a:r>
            <a:r>
              <a:rPr lang="en-US" sz="1385" b="1" u="sng" dirty="0" err="1"/>
              <a:t>kesesuaian</a:t>
            </a:r>
            <a:r>
              <a:rPr lang="en-US" sz="1385" b="1" u="sng" dirty="0"/>
              <a:t> </a:t>
            </a:r>
            <a:r>
              <a:rPr lang="en-US" sz="1385" b="1" u="sng" dirty="0" err="1"/>
              <a:t>produk</a:t>
            </a:r>
            <a:r>
              <a:rPr lang="en-US" sz="1385" b="1" u="sng" dirty="0"/>
              <a:t> </a:t>
            </a:r>
            <a:r>
              <a:rPr lang="en-US" sz="1385" b="1" u="sng" dirty="0" err="1"/>
              <a:t>dan</a:t>
            </a:r>
            <a:r>
              <a:rPr lang="en-US" sz="1385" b="1" u="sng" dirty="0"/>
              <a:t> </a:t>
            </a:r>
            <a:r>
              <a:rPr lang="en-US" sz="1385" b="1" u="sng" dirty="0" err="1"/>
              <a:t>servis</a:t>
            </a:r>
            <a:r>
              <a:rPr lang="en-US" sz="1385" b="1" u="sng" dirty="0"/>
              <a:t> </a:t>
            </a:r>
            <a:r>
              <a:rPr lang="en-US" sz="1385" b="1" u="sng" dirty="0" err="1"/>
              <a:t>dan</a:t>
            </a:r>
            <a:r>
              <a:rPr lang="en-US" sz="1385" b="1" u="sng" dirty="0"/>
              <a:t> </a:t>
            </a:r>
            <a:r>
              <a:rPr lang="en-US" sz="1385" b="1" u="sng" dirty="0" err="1"/>
              <a:t>kemampuan</a:t>
            </a:r>
            <a:r>
              <a:rPr lang="en-US" sz="1385" b="1" u="sng" dirty="0"/>
              <a:t> </a:t>
            </a:r>
            <a:r>
              <a:rPr lang="en-US" sz="1385" b="1" u="sng" dirty="0" err="1"/>
              <a:t>untuk</a:t>
            </a:r>
            <a:r>
              <a:rPr lang="en-US" sz="1385" b="1" u="sng" dirty="0"/>
              <a:t> </a:t>
            </a:r>
            <a:r>
              <a:rPr lang="en-US" sz="1385" b="1" u="sng" dirty="0" err="1"/>
              <a:t>meningkatkan</a:t>
            </a:r>
            <a:r>
              <a:rPr lang="en-US" sz="1385" b="1" u="sng" dirty="0"/>
              <a:t> </a:t>
            </a:r>
            <a:r>
              <a:rPr lang="en-US" sz="1385" b="1" u="sng" dirty="0" err="1"/>
              <a:t>kepuasan</a:t>
            </a:r>
            <a:r>
              <a:rPr lang="en-US" sz="1385" b="1" u="sng" dirty="0"/>
              <a:t> </a:t>
            </a:r>
            <a:r>
              <a:rPr lang="en-US" sz="1385" b="1" u="sng" dirty="0" err="1"/>
              <a:t>pelanggan</a:t>
            </a:r>
            <a:r>
              <a:rPr lang="en-US" sz="1385" b="1" u="sng" dirty="0"/>
              <a:t> </a:t>
            </a:r>
            <a:r>
              <a:rPr lang="en-US" sz="1385" b="1" u="sng" dirty="0" err="1"/>
              <a:t>di</a:t>
            </a:r>
            <a:r>
              <a:rPr lang="en-US" sz="1385" b="1" u="sng" dirty="0"/>
              <a:t> </a:t>
            </a:r>
            <a:r>
              <a:rPr lang="en-US" sz="1385" b="1" u="sng" dirty="0" err="1"/>
              <a:t>tetapkan</a:t>
            </a:r>
            <a:r>
              <a:rPr lang="en-US" sz="1385" b="1" u="sng" dirty="0"/>
              <a:t> </a:t>
            </a:r>
            <a:r>
              <a:rPr lang="en-US" sz="1385" b="1" u="sng" dirty="0" err="1"/>
              <a:t>dan</a:t>
            </a:r>
            <a:r>
              <a:rPr lang="en-US" sz="1385" b="1" u="sng" dirty="0"/>
              <a:t> </a:t>
            </a:r>
            <a:r>
              <a:rPr lang="en-US" sz="1385" b="1" u="sng" dirty="0" err="1"/>
              <a:t>di</a:t>
            </a:r>
            <a:r>
              <a:rPr lang="en-US" sz="1385" b="1" u="sng" dirty="0"/>
              <a:t> </a:t>
            </a:r>
            <a:r>
              <a:rPr lang="en-US" sz="1385" b="1" u="sng" dirty="0" err="1"/>
              <a:t>bahas</a:t>
            </a:r>
            <a:r>
              <a:rPr lang="en-US" sz="1385" b="1" u="sng" dirty="0"/>
              <a:t> *</a:t>
            </a:r>
          </a:p>
          <a:p>
            <a:pPr marL="156801" indent="-156801">
              <a:buFont typeface="Arial" pitchFamily="34" charset="0"/>
              <a:buChar char="•"/>
            </a:pPr>
            <a:r>
              <a:rPr lang="id-ID" sz="1385" dirty="0"/>
              <a:t>Fokus pada peningkatan kepuasan pelanggan dipertahankan</a:t>
            </a:r>
            <a:endParaRPr lang="en-US" sz="1385" dirty="0"/>
          </a:p>
        </p:txBody>
      </p:sp>
      <p:sp>
        <p:nvSpPr>
          <p:cNvPr id="17" name="TextBox 16"/>
          <p:cNvSpPr txBox="1"/>
          <p:nvPr/>
        </p:nvSpPr>
        <p:spPr>
          <a:xfrm>
            <a:off x="3165231" y="1952131"/>
            <a:ext cx="2391508" cy="2223686"/>
          </a:xfrm>
          <a:prstGeom prst="rect">
            <a:avLst/>
          </a:prstGeom>
          <a:solidFill>
            <a:schemeClr val="bg1"/>
          </a:solidFill>
          <a:ln>
            <a:solidFill>
              <a:schemeClr val="accent3">
                <a:lumMod val="50000"/>
              </a:schemeClr>
            </a:solidFill>
          </a:ln>
        </p:spPr>
        <p:txBody>
          <a:bodyPr wrap="square" rtlCol="0">
            <a:spAutoFit/>
          </a:bodyPr>
          <a:lstStyle/>
          <a:p>
            <a:pPr marL="156801" indent="-156801">
              <a:buFont typeface="Arial" pitchFamily="34" charset="0"/>
              <a:buChar char="•"/>
            </a:pPr>
            <a:r>
              <a:rPr lang="en-US" sz="1385" dirty="0" err="1"/>
              <a:t>Sejalan</a:t>
            </a:r>
            <a:r>
              <a:rPr lang="en-US" sz="1385" dirty="0"/>
              <a:t> </a:t>
            </a:r>
            <a:r>
              <a:rPr lang="en-US" sz="1385" dirty="0" err="1"/>
              <a:t>dengan</a:t>
            </a:r>
            <a:r>
              <a:rPr lang="en-US" sz="1385" dirty="0"/>
              <a:t> </a:t>
            </a:r>
            <a:r>
              <a:rPr lang="en-US" sz="1385" dirty="0" err="1"/>
              <a:t>tujuan</a:t>
            </a:r>
            <a:r>
              <a:rPr lang="en-US" sz="1385" dirty="0"/>
              <a:t> </a:t>
            </a:r>
            <a:r>
              <a:rPr lang="en-US" sz="1385" dirty="0" err="1"/>
              <a:t>organisasi</a:t>
            </a:r>
            <a:r>
              <a:rPr lang="en-US" sz="1385" dirty="0"/>
              <a:t> </a:t>
            </a:r>
            <a:r>
              <a:rPr lang="en-US" sz="1385" dirty="0" err="1"/>
              <a:t>dan</a:t>
            </a:r>
            <a:r>
              <a:rPr lang="en-US" sz="1385" dirty="0"/>
              <a:t> </a:t>
            </a:r>
            <a:r>
              <a:rPr lang="en-US" sz="1385" dirty="0" err="1"/>
              <a:t>mendukung</a:t>
            </a:r>
            <a:r>
              <a:rPr lang="en-US" sz="1385" dirty="0"/>
              <a:t> </a:t>
            </a:r>
            <a:r>
              <a:rPr lang="en-US" sz="1385" dirty="0" err="1"/>
              <a:t>arahan</a:t>
            </a:r>
            <a:r>
              <a:rPr lang="en-US" sz="1385" dirty="0"/>
              <a:t> </a:t>
            </a:r>
            <a:r>
              <a:rPr lang="en-US" sz="1385" dirty="0" err="1"/>
              <a:t>strategi</a:t>
            </a:r>
            <a:r>
              <a:rPr lang="en-US" sz="1385" dirty="0"/>
              <a:t>  </a:t>
            </a:r>
          </a:p>
          <a:p>
            <a:pPr marL="156801" indent="-156801">
              <a:buFont typeface="Arial" pitchFamily="34" charset="0"/>
              <a:buChar char="•"/>
            </a:pPr>
            <a:r>
              <a:rPr lang="en-US" sz="1385" dirty="0" err="1"/>
              <a:t>Kerangka</a:t>
            </a:r>
            <a:r>
              <a:rPr lang="en-US" sz="1385" dirty="0"/>
              <a:t> </a:t>
            </a:r>
            <a:r>
              <a:rPr lang="en-US" sz="1385" dirty="0" err="1"/>
              <a:t>kerja</a:t>
            </a:r>
            <a:r>
              <a:rPr lang="en-US" sz="1385" dirty="0"/>
              <a:t> </a:t>
            </a:r>
            <a:r>
              <a:rPr lang="en-US" sz="1385" dirty="0" err="1"/>
              <a:t>untuk</a:t>
            </a:r>
            <a:r>
              <a:rPr lang="en-US" sz="1385" dirty="0"/>
              <a:t> </a:t>
            </a:r>
            <a:r>
              <a:rPr lang="en-US" sz="1385" dirty="0" err="1"/>
              <a:t>menetapkan</a:t>
            </a:r>
            <a:r>
              <a:rPr lang="en-US" sz="1385" dirty="0"/>
              <a:t> </a:t>
            </a:r>
            <a:r>
              <a:rPr lang="en-US" sz="1385" dirty="0" err="1"/>
              <a:t>sasaran</a:t>
            </a:r>
            <a:r>
              <a:rPr lang="en-US" sz="1385" dirty="0"/>
              <a:t> </a:t>
            </a:r>
            <a:r>
              <a:rPr lang="en-US" sz="1385" dirty="0" err="1"/>
              <a:t>mutu</a:t>
            </a:r>
            <a:endParaRPr lang="en-US" sz="1385" dirty="0"/>
          </a:p>
          <a:p>
            <a:pPr marL="156801" indent="-156801">
              <a:buFont typeface="Arial" pitchFamily="34" charset="0"/>
              <a:buChar char="•"/>
            </a:pPr>
            <a:r>
              <a:rPr lang="en-US" sz="1385" dirty="0" err="1"/>
              <a:t>Termasuk</a:t>
            </a:r>
            <a:r>
              <a:rPr lang="en-US" sz="1385" dirty="0"/>
              <a:t> </a:t>
            </a:r>
            <a:r>
              <a:rPr lang="en-US" sz="1385" dirty="0" err="1"/>
              <a:t>komitmen</a:t>
            </a:r>
            <a:r>
              <a:rPr lang="en-US" sz="1385" dirty="0"/>
              <a:t> </a:t>
            </a:r>
            <a:r>
              <a:rPr lang="en-US" sz="1385" dirty="0" err="1"/>
              <a:t>untuk</a:t>
            </a:r>
            <a:r>
              <a:rPr lang="en-US" sz="1385" dirty="0"/>
              <a:t> </a:t>
            </a:r>
            <a:r>
              <a:rPr lang="en-US" sz="1385" dirty="0" err="1"/>
              <a:t>memenuhi</a:t>
            </a:r>
            <a:r>
              <a:rPr lang="en-US" sz="1385" dirty="0"/>
              <a:t> </a:t>
            </a:r>
            <a:r>
              <a:rPr lang="en-US" sz="1385" dirty="0" err="1"/>
              <a:t>persyaratan</a:t>
            </a:r>
            <a:r>
              <a:rPr lang="en-US" sz="1385" dirty="0"/>
              <a:t> yang </a:t>
            </a:r>
            <a:r>
              <a:rPr lang="en-US" sz="1385" dirty="0" err="1"/>
              <a:t>berlaku</a:t>
            </a:r>
            <a:endParaRPr lang="en-US" sz="1385" dirty="0"/>
          </a:p>
          <a:p>
            <a:pPr marL="156801" indent="-156801">
              <a:buFont typeface="Arial" pitchFamily="34" charset="0"/>
              <a:buChar char="•"/>
            </a:pPr>
            <a:r>
              <a:rPr lang="en-US" sz="1385" dirty="0" err="1"/>
              <a:t>Termasuk</a:t>
            </a:r>
            <a:r>
              <a:rPr lang="en-US" sz="1385" dirty="0"/>
              <a:t> </a:t>
            </a:r>
            <a:r>
              <a:rPr lang="en-US" sz="1385" dirty="0" err="1"/>
              <a:t>komitmen</a:t>
            </a:r>
            <a:r>
              <a:rPr lang="en-US" sz="1385" dirty="0"/>
              <a:t> </a:t>
            </a:r>
            <a:r>
              <a:rPr lang="en-US" sz="1385" dirty="0" err="1"/>
              <a:t>untuk</a:t>
            </a:r>
            <a:r>
              <a:rPr lang="en-US" sz="1385" dirty="0"/>
              <a:t> </a:t>
            </a:r>
            <a:r>
              <a:rPr lang="en-US" sz="1385" dirty="0" err="1"/>
              <a:t>terus</a:t>
            </a:r>
            <a:r>
              <a:rPr lang="en-US" sz="1385" dirty="0"/>
              <a:t> </a:t>
            </a:r>
            <a:r>
              <a:rPr lang="en-US" sz="1385" dirty="0" err="1"/>
              <a:t>meningkatkan</a:t>
            </a:r>
            <a:r>
              <a:rPr lang="en-US" sz="1385" dirty="0"/>
              <a:t> SMM </a:t>
            </a:r>
          </a:p>
        </p:txBody>
      </p:sp>
      <p:sp>
        <p:nvSpPr>
          <p:cNvPr id="18" name="TextBox 17"/>
          <p:cNvSpPr txBox="1"/>
          <p:nvPr/>
        </p:nvSpPr>
        <p:spPr>
          <a:xfrm>
            <a:off x="1287709" y="5349629"/>
            <a:ext cx="4269030" cy="944874"/>
          </a:xfrm>
          <a:prstGeom prst="rect">
            <a:avLst/>
          </a:prstGeom>
          <a:solidFill>
            <a:schemeClr val="bg1"/>
          </a:solidFill>
          <a:ln>
            <a:solidFill>
              <a:srgbClr val="7030A0"/>
            </a:solidFill>
          </a:ln>
        </p:spPr>
        <p:txBody>
          <a:bodyPr wrap="square" rtlCol="0">
            <a:spAutoFit/>
          </a:bodyPr>
          <a:lstStyle/>
          <a:p>
            <a:pPr marL="156801" indent="-156801">
              <a:buFont typeface="Arial" pitchFamily="34" charset="0"/>
              <a:buChar char="•"/>
            </a:pPr>
            <a:r>
              <a:rPr lang="en-US" sz="1385" dirty="0" err="1"/>
              <a:t>Tersedia</a:t>
            </a:r>
            <a:r>
              <a:rPr lang="en-US" sz="1385" dirty="0"/>
              <a:t> </a:t>
            </a:r>
            <a:r>
              <a:rPr lang="en-US" sz="1385" dirty="0" err="1"/>
              <a:t>dan</a:t>
            </a:r>
            <a:r>
              <a:rPr lang="en-US" sz="1385" dirty="0"/>
              <a:t> </a:t>
            </a:r>
            <a:r>
              <a:rPr lang="en-US" sz="1385" dirty="0" err="1"/>
              <a:t>dijaga</a:t>
            </a:r>
            <a:r>
              <a:rPr lang="en-US" sz="1385" dirty="0"/>
              <a:t> </a:t>
            </a:r>
            <a:r>
              <a:rPr lang="en-US" sz="1385" dirty="0" err="1"/>
              <a:t>sebagai</a:t>
            </a:r>
            <a:r>
              <a:rPr lang="en-US" sz="1385" dirty="0"/>
              <a:t> “</a:t>
            </a:r>
            <a:r>
              <a:rPr lang="en-US" sz="1385" dirty="0" err="1"/>
              <a:t>Informasi</a:t>
            </a:r>
            <a:r>
              <a:rPr lang="en-US" sz="1385" dirty="0"/>
              <a:t> yang </a:t>
            </a:r>
            <a:r>
              <a:rPr lang="en-US" sz="1385" dirty="0" err="1"/>
              <a:t>terdokumentasi</a:t>
            </a:r>
            <a:r>
              <a:rPr lang="en-US" sz="1385" dirty="0"/>
              <a:t>/ Documented Information”</a:t>
            </a:r>
          </a:p>
          <a:p>
            <a:pPr marL="156801" indent="-156801">
              <a:buFont typeface="Arial" pitchFamily="34" charset="0"/>
              <a:buChar char="•"/>
            </a:pPr>
            <a:r>
              <a:rPr lang="en-US" sz="1385" dirty="0" err="1"/>
              <a:t>Dikomunikasikan</a:t>
            </a:r>
            <a:r>
              <a:rPr lang="en-US" sz="1385" dirty="0"/>
              <a:t> </a:t>
            </a:r>
            <a:r>
              <a:rPr lang="en-US" sz="1385" dirty="0" err="1"/>
              <a:t>dan</a:t>
            </a:r>
            <a:r>
              <a:rPr lang="en-US" sz="1385" dirty="0"/>
              <a:t> </a:t>
            </a:r>
            <a:r>
              <a:rPr lang="en-US" sz="1385" dirty="0" err="1"/>
              <a:t>dimengerti</a:t>
            </a:r>
            <a:r>
              <a:rPr lang="en-US" sz="1385" dirty="0"/>
              <a:t> </a:t>
            </a:r>
            <a:r>
              <a:rPr lang="en-US" sz="1385" dirty="0" err="1"/>
              <a:t>dan</a:t>
            </a:r>
            <a:r>
              <a:rPr lang="en-US" sz="1385" dirty="0"/>
              <a:t> </a:t>
            </a:r>
            <a:r>
              <a:rPr lang="en-US" sz="1385" dirty="0" err="1"/>
              <a:t>diterapkan</a:t>
            </a:r>
            <a:r>
              <a:rPr lang="en-US" sz="1385" dirty="0"/>
              <a:t> </a:t>
            </a:r>
          </a:p>
          <a:p>
            <a:pPr marL="156801" indent="-156801">
              <a:buFont typeface="Arial" pitchFamily="34" charset="0"/>
              <a:buChar char="•"/>
            </a:pPr>
            <a:r>
              <a:rPr lang="en-US" sz="1385" dirty="0" err="1"/>
              <a:t>Tersedia</a:t>
            </a:r>
            <a:r>
              <a:rPr lang="en-US" sz="1385" dirty="0"/>
              <a:t> </a:t>
            </a:r>
            <a:r>
              <a:rPr lang="en-US" sz="1385" dirty="0" err="1"/>
              <a:t>untuk</a:t>
            </a:r>
            <a:r>
              <a:rPr lang="en-US" sz="1385" dirty="0"/>
              <a:t> </a:t>
            </a:r>
            <a:r>
              <a:rPr lang="en-US" sz="1385" dirty="0" err="1"/>
              <a:t>pihak</a:t>
            </a:r>
            <a:r>
              <a:rPr lang="en-US" sz="1385" dirty="0"/>
              <a:t> </a:t>
            </a:r>
            <a:r>
              <a:rPr lang="en-US" sz="1385" dirty="0" err="1"/>
              <a:t>terkait</a:t>
            </a:r>
            <a:r>
              <a:rPr lang="en-US" sz="1385" dirty="0"/>
              <a:t> </a:t>
            </a:r>
          </a:p>
        </p:txBody>
      </p:sp>
      <p:sp>
        <p:nvSpPr>
          <p:cNvPr id="19" name="TextBox 18"/>
          <p:cNvSpPr txBox="1"/>
          <p:nvPr/>
        </p:nvSpPr>
        <p:spPr>
          <a:xfrm>
            <a:off x="5627077" y="1953574"/>
            <a:ext cx="3376246" cy="2863091"/>
          </a:xfrm>
          <a:prstGeom prst="rect">
            <a:avLst/>
          </a:prstGeom>
          <a:solidFill>
            <a:schemeClr val="bg1"/>
          </a:solidFill>
          <a:ln>
            <a:solidFill>
              <a:schemeClr val="accent2">
                <a:lumMod val="50000"/>
              </a:schemeClr>
            </a:solidFill>
          </a:ln>
        </p:spPr>
        <p:txBody>
          <a:bodyPr wrap="square" rtlCol="0">
            <a:spAutoFit/>
          </a:bodyPr>
          <a:lstStyle/>
          <a:p>
            <a:r>
              <a:rPr lang="en-US" sz="1385" dirty="0" err="1"/>
              <a:t>Menugaskan</a:t>
            </a:r>
            <a:r>
              <a:rPr lang="en-US" sz="1385" dirty="0"/>
              <a:t> </a:t>
            </a:r>
            <a:r>
              <a:rPr lang="en-US" sz="1385" dirty="0" err="1"/>
              <a:t>tanggung</a:t>
            </a:r>
            <a:r>
              <a:rPr lang="en-US" sz="1385" dirty="0"/>
              <a:t> </a:t>
            </a:r>
            <a:r>
              <a:rPr lang="en-US" sz="1385" dirty="0" err="1"/>
              <a:t>jawab</a:t>
            </a:r>
            <a:r>
              <a:rPr lang="en-US" sz="1385" dirty="0"/>
              <a:t> </a:t>
            </a:r>
            <a:r>
              <a:rPr lang="en-US" sz="1385" dirty="0" err="1"/>
              <a:t>dan</a:t>
            </a:r>
            <a:r>
              <a:rPr lang="en-US" sz="1385" dirty="0"/>
              <a:t> </a:t>
            </a:r>
            <a:r>
              <a:rPr lang="en-US" sz="1385" dirty="0" err="1"/>
              <a:t>wewenang</a:t>
            </a:r>
            <a:r>
              <a:rPr lang="en-US" sz="1385" dirty="0"/>
              <a:t> </a:t>
            </a:r>
            <a:r>
              <a:rPr lang="en-US" sz="1385" dirty="0" err="1"/>
              <a:t>untuk</a:t>
            </a:r>
            <a:endParaRPr lang="en-US" sz="1385" dirty="0"/>
          </a:p>
          <a:p>
            <a:pPr marL="156801" indent="-156801">
              <a:buFont typeface="Arial" pitchFamily="34" charset="0"/>
              <a:buChar char="•"/>
            </a:pPr>
            <a:r>
              <a:rPr lang="en-US" sz="1385" dirty="0"/>
              <a:t> </a:t>
            </a:r>
            <a:r>
              <a:rPr lang="en-US" sz="1385" dirty="0" err="1"/>
              <a:t>Menjamin</a:t>
            </a:r>
            <a:r>
              <a:rPr lang="en-US" sz="1385" dirty="0"/>
              <a:t> SMM </a:t>
            </a:r>
            <a:r>
              <a:rPr lang="en-US" sz="1385" dirty="0" err="1"/>
              <a:t>sesuai</a:t>
            </a:r>
            <a:r>
              <a:rPr lang="en-US" sz="1385" dirty="0"/>
              <a:t> </a:t>
            </a:r>
            <a:r>
              <a:rPr lang="en-US" sz="1385" dirty="0" err="1"/>
              <a:t>persyaratan</a:t>
            </a:r>
            <a:r>
              <a:rPr lang="en-US" sz="1385" dirty="0"/>
              <a:t> ISO 9001</a:t>
            </a:r>
          </a:p>
          <a:p>
            <a:pPr marL="156801" indent="-156801">
              <a:buFont typeface="Arial" pitchFamily="34" charset="0"/>
              <a:buChar char="•"/>
            </a:pPr>
            <a:r>
              <a:rPr lang="en-US" sz="1385" dirty="0" err="1"/>
              <a:t>Menjamin</a:t>
            </a:r>
            <a:r>
              <a:rPr lang="en-US" sz="1385" dirty="0"/>
              <a:t> </a:t>
            </a:r>
            <a:r>
              <a:rPr lang="en-US" sz="1385" dirty="0" err="1"/>
              <a:t>proses</a:t>
            </a:r>
            <a:r>
              <a:rPr lang="en-US" sz="1385" dirty="0"/>
              <a:t> </a:t>
            </a:r>
            <a:r>
              <a:rPr lang="en-US" sz="1385" dirty="0" err="1"/>
              <a:t>dapat</a:t>
            </a:r>
            <a:r>
              <a:rPr lang="en-US" sz="1385" dirty="0"/>
              <a:t> </a:t>
            </a:r>
            <a:r>
              <a:rPr lang="en-US" sz="1385" dirty="0" err="1"/>
              <a:t>menghasilkan</a:t>
            </a:r>
            <a:r>
              <a:rPr lang="en-US" sz="1385" dirty="0"/>
              <a:t> output yang </a:t>
            </a:r>
            <a:r>
              <a:rPr lang="en-US" sz="1385" dirty="0" err="1"/>
              <a:t>diharapkan</a:t>
            </a:r>
            <a:endParaRPr lang="en-US" sz="1385" dirty="0"/>
          </a:p>
          <a:p>
            <a:pPr marL="156801" indent="-156801">
              <a:buFont typeface="Arial" pitchFamily="34" charset="0"/>
              <a:buChar char="•"/>
            </a:pPr>
            <a:r>
              <a:rPr lang="en-US" sz="1385" dirty="0" err="1"/>
              <a:t>Melaporkan</a:t>
            </a:r>
            <a:r>
              <a:rPr lang="en-US" sz="1385" dirty="0"/>
              <a:t> </a:t>
            </a:r>
            <a:r>
              <a:rPr lang="en-US" sz="1385" dirty="0" err="1"/>
              <a:t>kinerja</a:t>
            </a:r>
            <a:r>
              <a:rPr lang="en-US" sz="1385" dirty="0"/>
              <a:t> SMM </a:t>
            </a:r>
            <a:r>
              <a:rPr lang="en-US" sz="1385" dirty="0" err="1"/>
              <a:t>dan</a:t>
            </a:r>
            <a:r>
              <a:rPr lang="en-US" sz="1385" dirty="0"/>
              <a:t> </a:t>
            </a:r>
            <a:r>
              <a:rPr lang="en-US" sz="1385" dirty="0" err="1"/>
              <a:t>peluang</a:t>
            </a:r>
            <a:r>
              <a:rPr lang="en-US" sz="1385" dirty="0"/>
              <a:t> improvement</a:t>
            </a:r>
          </a:p>
          <a:p>
            <a:pPr marL="156801" indent="-156801">
              <a:buFont typeface="Arial" pitchFamily="34" charset="0"/>
              <a:buChar char="•"/>
            </a:pPr>
            <a:r>
              <a:rPr lang="en-US" sz="1385" dirty="0" err="1"/>
              <a:t>Menjamin</a:t>
            </a:r>
            <a:r>
              <a:rPr lang="en-US" sz="1385" dirty="0"/>
              <a:t> </a:t>
            </a:r>
            <a:r>
              <a:rPr lang="en-US" sz="1385" dirty="0" err="1"/>
              <a:t>adanya</a:t>
            </a:r>
            <a:r>
              <a:rPr lang="en-US" sz="1385" dirty="0"/>
              <a:t> </a:t>
            </a:r>
            <a:r>
              <a:rPr lang="en-US" sz="1385" dirty="0" err="1"/>
              <a:t>promosi</a:t>
            </a:r>
            <a:r>
              <a:rPr lang="en-US" sz="1385" dirty="0"/>
              <a:t> </a:t>
            </a:r>
            <a:r>
              <a:rPr lang="en-US" sz="1385" dirty="0" err="1"/>
              <a:t>terkait</a:t>
            </a:r>
            <a:r>
              <a:rPr lang="en-US" sz="1385" dirty="0"/>
              <a:t> </a:t>
            </a:r>
            <a:r>
              <a:rPr lang="en-US" sz="1385" dirty="0" err="1"/>
              <a:t>fokus</a:t>
            </a:r>
            <a:r>
              <a:rPr lang="en-US" sz="1385" dirty="0"/>
              <a:t> </a:t>
            </a:r>
            <a:r>
              <a:rPr lang="en-US" sz="1385" dirty="0" err="1"/>
              <a:t>kepada</a:t>
            </a:r>
            <a:r>
              <a:rPr lang="en-US" sz="1385" dirty="0"/>
              <a:t> Customer</a:t>
            </a:r>
          </a:p>
          <a:p>
            <a:pPr marL="156801" indent="-156801">
              <a:buFont typeface="Arial" pitchFamily="34" charset="0"/>
              <a:buChar char="•"/>
            </a:pPr>
            <a:r>
              <a:rPr lang="en-US" sz="1385" dirty="0" err="1"/>
              <a:t>Menjamin</a:t>
            </a:r>
            <a:r>
              <a:rPr lang="en-US" sz="1385" dirty="0"/>
              <a:t> </a:t>
            </a:r>
            <a:r>
              <a:rPr lang="en-US" sz="1385" dirty="0" err="1"/>
              <a:t>integritas</a:t>
            </a:r>
            <a:r>
              <a:rPr lang="en-US" sz="1385" dirty="0"/>
              <a:t> </a:t>
            </a:r>
            <a:r>
              <a:rPr lang="en-US" sz="1385" dirty="0" err="1"/>
              <a:t>sistem</a:t>
            </a:r>
            <a:r>
              <a:rPr lang="en-US" sz="1385" dirty="0"/>
              <a:t> </a:t>
            </a:r>
            <a:r>
              <a:rPr lang="en-US" sz="1385" dirty="0" err="1"/>
              <a:t>terjaga</a:t>
            </a:r>
            <a:r>
              <a:rPr lang="en-US" sz="1385" dirty="0"/>
              <a:t> </a:t>
            </a:r>
            <a:r>
              <a:rPr lang="en-US" sz="1385" dirty="0" err="1"/>
              <a:t>ketika</a:t>
            </a:r>
            <a:r>
              <a:rPr lang="en-US" sz="1385" dirty="0"/>
              <a:t> </a:t>
            </a:r>
            <a:r>
              <a:rPr lang="en-US" sz="1385" dirty="0" err="1"/>
              <a:t>perubahan</a:t>
            </a:r>
            <a:r>
              <a:rPr lang="en-US" sz="1385" dirty="0"/>
              <a:t> SMM </a:t>
            </a:r>
            <a:r>
              <a:rPr lang="en-US" sz="1385" dirty="0" err="1"/>
              <a:t>di</a:t>
            </a:r>
            <a:r>
              <a:rPr lang="en-US" sz="1385" dirty="0"/>
              <a:t> </a:t>
            </a:r>
            <a:r>
              <a:rPr lang="en-US" sz="1385" dirty="0" err="1"/>
              <a:t>rencanakan</a:t>
            </a:r>
            <a:r>
              <a:rPr lang="en-US" sz="1385" dirty="0"/>
              <a:t> </a:t>
            </a:r>
            <a:r>
              <a:rPr lang="en-US" sz="1385" dirty="0" err="1"/>
              <a:t>dan</a:t>
            </a:r>
            <a:r>
              <a:rPr lang="en-US" sz="1385" dirty="0"/>
              <a:t> </a:t>
            </a:r>
            <a:r>
              <a:rPr lang="en-US" sz="1385" dirty="0" err="1"/>
              <a:t>diimplementasikan</a:t>
            </a:r>
            <a:r>
              <a:rPr lang="en-US" sz="1385" dirty="0"/>
              <a:t> </a:t>
            </a:r>
          </a:p>
        </p:txBody>
      </p:sp>
      <p:sp>
        <p:nvSpPr>
          <p:cNvPr id="20" name="TextBox 19"/>
          <p:cNvSpPr txBox="1"/>
          <p:nvPr/>
        </p:nvSpPr>
        <p:spPr>
          <a:xfrm>
            <a:off x="5635503" y="5387152"/>
            <a:ext cx="3376247" cy="774251"/>
          </a:xfrm>
          <a:prstGeom prst="rect">
            <a:avLst/>
          </a:prstGeom>
          <a:solidFill>
            <a:schemeClr val="bg1"/>
          </a:solidFill>
          <a:ln>
            <a:solidFill>
              <a:schemeClr val="accent6">
                <a:lumMod val="50000"/>
              </a:schemeClr>
            </a:solidFill>
          </a:ln>
        </p:spPr>
        <p:txBody>
          <a:bodyPr wrap="square" rtlCol="0">
            <a:spAutoFit/>
          </a:bodyPr>
          <a:lstStyle/>
          <a:p>
            <a:pPr algn="ctr"/>
            <a:r>
              <a:rPr lang="en-US" sz="1477" dirty="0" err="1"/>
              <a:t>Tanggung</a:t>
            </a:r>
            <a:r>
              <a:rPr lang="en-US" sz="1477" dirty="0"/>
              <a:t> </a:t>
            </a:r>
            <a:r>
              <a:rPr lang="en-US" sz="1477" dirty="0" err="1"/>
              <a:t>jawab</a:t>
            </a:r>
            <a:r>
              <a:rPr lang="en-US" sz="1477" dirty="0"/>
              <a:t> </a:t>
            </a:r>
            <a:r>
              <a:rPr lang="en-US" sz="1477" dirty="0" err="1"/>
              <a:t>dan</a:t>
            </a:r>
            <a:r>
              <a:rPr lang="en-US" sz="1477" dirty="0"/>
              <a:t> </a:t>
            </a:r>
            <a:r>
              <a:rPr lang="en-US" sz="1477" dirty="0" err="1"/>
              <a:t>wewenang</a:t>
            </a:r>
            <a:r>
              <a:rPr lang="en-US" sz="1477" dirty="0"/>
              <a:t> </a:t>
            </a:r>
            <a:r>
              <a:rPr lang="en-US" sz="1477" dirty="0" err="1"/>
              <a:t>ditetapkan</a:t>
            </a:r>
            <a:r>
              <a:rPr lang="en-US" sz="1477" dirty="0"/>
              <a:t>, </a:t>
            </a:r>
            <a:r>
              <a:rPr lang="en-US" sz="1477" dirty="0" err="1"/>
              <a:t>dikomunikasikan</a:t>
            </a:r>
            <a:r>
              <a:rPr lang="en-US" sz="1477" dirty="0"/>
              <a:t> </a:t>
            </a:r>
            <a:r>
              <a:rPr lang="en-US" sz="1477" dirty="0" err="1"/>
              <a:t>dan</a:t>
            </a:r>
            <a:r>
              <a:rPr lang="en-US" sz="1477" dirty="0"/>
              <a:t> </a:t>
            </a:r>
            <a:r>
              <a:rPr lang="en-US" sz="1477" dirty="0" err="1"/>
              <a:t>dipahami</a:t>
            </a:r>
            <a:r>
              <a:rPr lang="en-US" sz="1477" dirty="0"/>
              <a:t> </a:t>
            </a:r>
          </a:p>
        </p:txBody>
      </p:sp>
      <p:sp>
        <p:nvSpPr>
          <p:cNvPr id="21" name="Down Arrow 20"/>
          <p:cNvSpPr/>
          <p:nvPr/>
        </p:nvSpPr>
        <p:spPr>
          <a:xfrm>
            <a:off x="4009292" y="4649837"/>
            <a:ext cx="492369" cy="307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2" name="Down Arrow 21"/>
          <p:cNvSpPr/>
          <p:nvPr/>
        </p:nvSpPr>
        <p:spPr>
          <a:xfrm>
            <a:off x="7031350" y="4891316"/>
            <a:ext cx="422031" cy="4220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p:cNvSpPr>
            <a:spLocks noGrp="1"/>
          </p:cNvSpPr>
          <p:nvPr>
            <p:ph type="sldNum" sz="quarter" idx="12"/>
          </p:nvPr>
        </p:nvSpPr>
        <p:spPr>
          <a:xfrm>
            <a:off x="6692411" y="6216002"/>
            <a:ext cx="2133600" cy="337038"/>
          </a:xfrm>
        </p:spPr>
        <p:txBody>
          <a:bodyPr/>
          <a:lstStyle/>
          <a:p>
            <a:fld id="{8646E38D-1E4E-4D64-8D25-29F399A3900B}" type="slidenum">
              <a:rPr lang="en-US" smtClean="0"/>
              <a:pPr/>
              <a:t>33</a:t>
            </a:fld>
            <a:endParaRPr lang="en-US"/>
          </a:p>
        </p:txBody>
      </p:sp>
      <p:pic>
        <p:nvPicPr>
          <p:cNvPr id="16" name="Picture 6" descr="http://northernmichigansports.weebly.com/uploads/2/3/8/2/23824740/5143891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19" y="237831"/>
            <a:ext cx="1532520" cy="1151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8819" y="1389184"/>
            <a:ext cx="2936073" cy="348109"/>
          </a:xfrm>
          <a:prstGeom prst="rect">
            <a:avLst/>
          </a:prstGeom>
          <a:solidFill>
            <a:schemeClr val="tx2">
              <a:lumMod val="75000"/>
            </a:schemeClr>
          </a:solidFill>
          <a:ln>
            <a:solidFill>
              <a:schemeClr val="tx2">
                <a:lumMod val="50000"/>
              </a:schemeClr>
            </a:solidFill>
          </a:ln>
        </p:spPr>
        <p:txBody>
          <a:bodyPr wrap="square">
            <a:spAutoFit/>
          </a:bodyPr>
          <a:lstStyle/>
          <a:p>
            <a:pPr algn="ctr"/>
            <a:r>
              <a:rPr lang="en-US" sz="1662" dirty="0">
                <a:solidFill>
                  <a:schemeClr val="bg1"/>
                </a:solidFill>
              </a:rPr>
              <a:t>Customer Focus  5.1.2</a:t>
            </a:r>
          </a:p>
        </p:txBody>
      </p:sp>
      <p:sp>
        <p:nvSpPr>
          <p:cNvPr id="5" name="Rectangle 4"/>
          <p:cNvSpPr/>
          <p:nvPr/>
        </p:nvSpPr>
        <p:spPr>
          <a:xfrm>
            <a:off x="3165231" y="1383017"/>
            <a:ext cx="2391508" cy="546945"/>
          </a:xfrm>
          <a:prstGeom prst="rect">
            <a:avLst/>
          </a:prstGeom>
          <a:solidFill>
            <a:schemeClr val="accent3">
              <a:lumMod val="50000"/>
            </a:schemeClr>
          </a:solidFill>
          <a:ln>
            <a:solidFill>
              <a:schemeClr val="accent3">
                <a:lumMod val="50000"/>
              </a:schemeClr>
            </a:solidFill>
          </a:ln>
        </p:spPr>
        <p:txBody>
          <a:bodyPr wrap="square">
            <a:spAutoFit/>
          </a:bodyPr>
          <a:lstStyle/>
          <a:p>
            <a:pPr algn="ctr"/>
            <a:r>
              <a:rPr lang="en-US" sz="1477" dirty="0" err="1">
                <a:solidFill>
                  <a:schemeClr val="bg1"/>
                </a:solidFill>
              </a:rPr>
              <a:t>Menetapkan</a:t>
            </a:r>
            <a:r>
              <a:rPr lang="en-US" sz="1477" dirty="0">
                <a:solidFill>
                  <a:schemeClr val="bg1"/>
                </a:solidFill>
              </a:rPr>
              <a:t> </a:t>
            </a:r>
            <a:r>
              <a:rPr lang="en-US" sz="1477" dirty="0" err="1">
                <a:solidFill>
                  <a:schemeClr val="bg1"/>
                </a:solidFill>
              </a:rPr>
              <a:t>Kebijakan</a:t>
            </a:r>
            <a:r>
              <a:rPr lang="en-US" sz="1477" dirty="0">
                <a:solidFill>
                  <a:schemeClr val="bg1"/>
                </a:solidFill>
              </a:rPr>
              <a:t>  5.2.1</a:t>
            </a:r>
          </a:p>
        </p:txBody>
      </p:sp>
      <p:sp>
        <p:nvSpPr>
          <p:cNvPr id="7" name="Rectangle 6"/>
          <p:cNvSpPr/>
          <p:nvPr/>
        </p:nvSpPr>
        <p:spPr>
          <a:xfrm>
            <a:off x="5627077" y="1380669"/>
            <a:ext cx="3376246" cy="546945"/>
          </a:xfrm>
          <a:prstGeom prst="rect">
            <a:avLst/>
          </a:prstGeom>
          <a:solidFill>
            <a:schemeClr val="accent2">
              <a:lumMod val="75000"/>
            </a:schemeClr>
          </a:solidFill>
          <a:ln>
            <a:solidFill>
              <a:schemeClr val="accent2">
                <a:lumMod val="50000"/>
              </a:schemeClr>
            </a:solidFill>
          </a:ln>
        </p:spPr>
        <p:txBody>
          <a:bodyPr wrap="square">
            <a:spAutoFit/>
          </a:bodyPr>
          <a:lstStyle/>
          <a:p>
            <a:pPr algn="ctr"/>
            <a:r>
              <a:rPr lang="en-US" sz="1477" dirty="0" err="1">
                <a:solidFill>
                  <a:schemeClr val="bg1"/>
                </a:solidFill>
              </a:rPr>
              <a:t>Peran</a:t>
            </a:r>
            <a:r>
              <a:rPr lang="en-US" sz="1477" dirty="0">
                <a:solidFill>
                  <a:schemeClr val="bg1"/>
                </a:solidFill>
              </a:rPr>
              <a:t>, </a:t>
            </a:r>
            <a:r>
              <a:rPr lang="en-US" sz="1477" dirty="0" err="1">
                <a:solidFill>
                  <a:schemeClr val="bg1"/>
                </a:solidFill>
              </a:rPr>
              <a:t>Tanggung</a:t>
            </a:r>
            <a:r>
              <a:rPr lang="en-US" sz="1477" dirty="0">
                <a:solidFill>
                  <a:schemeClr val="bg1"/>
                </a:solidFill>
              </a:rPr>
              <a:t> </a:t>
            </a:r>
            <a:r>
              <a:rPr lang="en-US" sz="1477" dirty="0" err="1">
                <a:solidFill>
                  <a:schemeClr val="bg1"/>
                </a:solidFill>
              </a:rPr>
              <a:t>Jawab</a:t>
            </a:r>
            <a:r>
              <a:rPr lang="en-US" sz="1477" dirty="0">
                <a:solidFill>
                  <a:schemeClr val="bg1"/>
                </a:solidFill>
              </a:rPr>
              <a:t> </a:t>
            </a:r>
            <a:r>
              <a:rPr lang="en-US" sz="1477" dirty="0" err="1">
                <a:solidFill>
                  <a:schemeClr val="bg1"/>
                </a:solidFill>
              </a:rPr>
              <a:t>dan</a:t>
            </a:r>
            <a:r>
              <a:rPr lang="en-US" sz="1477" dirty="0">
                <a:solidFill>
                  <a:schemeClr val="bg1"/>
                </a:solidFill>
              </a:rPr>
              <a:t> </a:t>
            </a:r>
            <a:r>
              <a:rPr lang="en-US" sz="1477" dirty="0" err="1">
                <a:solidFill>
                  <a:schemeClr val="bg1"/>
                </a:solidFill>
              </a:rPr>
              <a:t>Wewenang</a:t>
            </a:r>
            <a:r>
              <a:rPr lang="en-US" sz="1477" dirty="0">
                <a:solidFill>
                  <a:schemeClr val="bg1"/>
                </a:solidFill>
              </a:rPr>
              <a:t> </a:t>
            </a:r>
            <a:r>
              <a:rPr lang="en-US" sz="1477" dirty="0" err="1">
                <a:solidFill>
                  <a:schemeClr val="bg1"/>
                </a:solidFill>
              </a:rPr>
              <a:t>Organisasi</a:t>
            </a:r>
            <a:r>
              <a:rPr lang="en-US" sz="1477" dirty="0">
                <a:solidFill>
                  <a:schemeClr val="bg1"/>
                </a:solidFill>
              </a:rPr>
              <a:t> 5.3 </a:t>
            </a:r>
          </a:p>
        </p:txBody>
      </p:sp>
      <p:sp>
        <p:nvSpPr>
          <p:cNvPr id="8" name="Rectangle 7"/>
          <p:cNvSpPr/>
          <p:nvPr/>
        </p:nvSpPr>
        <p:spPr>
          <a:xfrm>
            <a:off x="1287710" y="4991853"/>
            <a:ext cx="4269030" cy="319639"/>
          </a:xfrm>
          <a:prstGeom prst="rect">
            <a:avLst/>
          </a:prstGeom>
          <a:solidFill>
            <a:srgbClr val="7030A0"/>
          </a:solidFill>
          <a:ln>
            <a:solidFill>
              <a:srgbClr val="7030A0"/>
            </a:solidFill>
          </a:ln>
        </p:spPr>
        <p:txBody>
          <a:bodyPr wrap="square">
            <a:spAutoFit/>
          </a:bodyPr>
          <a:lstStyle/>
          <a:p>
            <a:pPr algn="ctr"/>
            <a:r>
              <a:rPr lang="en-US" sz="1477" dirty="0" err="1">
                <a:solidFill>
                  <a:schemeClr val="bg1"/>
                </a:solidFill>
              </a:rPr>
              <a:t>Komunikasikan</a:t>
            </a:r>
            <a:r>
              <a:rPr lang="en-US" sz="1477" dirty="0">
                <a:solidFill>
                  <a:schemeClr val="bg1"/>
                </a:solidFill>
              </a:rPr>
              <a:t> </a:t>
            </a:r>
            <a:r>
              <a:rPr lang="en-US" sz="1477" dirty="0" err="1">
                <a:solidFill>
                  <a:schemeClr val="bg1"/>
                </a:solidFill>
              </a:rPr>
              <a:t>Kebijakan</a:t>
            </a:r>
            <a:r>
              <a:rPr lang="en-US" sz="1477" dirty="0">
                <a:solidFill>
                  <a:schemeClr val="bg1"/>
                </a:solidFill>
              </a:rPr>
              <a:t> </a:t>
            </a:r>
            <a:r>
              <a:rPr lang="en-US" sz="1477" dirty="0" err="1">
                <a:solidFill>
                  <a:schemeClr val="bg1"/>
                </a:solidFill>
              </a:rPr>
              <a:t>mutu</a:t>
            </a:r>
            <a:r>
              <a:rPr lang="en-US" sz="1477" dirty="0">
                <a:solidFill>
                  <a:schemeClr val="bg1"/>
                </a:solidFill>
              </a:rPr>
              <a:t> 5.2.1.</a:t>
            </a:r>
          </a:p>
        </p:txBody>
      </p:sp>
      <p:sp>
        <p:nvSpPr>
          <p:cNvPr id="23" name="Title 1">
            <a:extLst>
              <a:ext uri="{FF2B5EF4-FFF2-40B4-BE49-F238E27FC236}">
                <a16:creationId xmlns:a16="http://schemas.microsoft.com/office/drawing/2014/main" id="{BF958BF9-80DD-43F8-BC20-2FF1F45ADE01}"/>
              </a:ext>
            </a:extLst>
          </p:cNvPr>
          <p:cNvSpPr txBox="1">
            <a:spLocks/>
          </p:cNvSpPr>
          <p:nvPr/>
        </p:nvSpPr>
        <p:spPr bwMode="auto">
          <a:xfrm>
            <a:off x="8284414" y="-4940"/>
            <a:ext cx="846395"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9" name="Footer Placeholder 8">
            <a:extLst>
              <a:ext uri="{FF2B5EF4-FFF2-40B4-BE49-F238E27FC236}">
                <a16:creationId xmlns:a16="http://schemas.microsoft.com/office/drawing/2014/main" id="{78C99B77-999A-44BA-B2FA-9D889003200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269099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6B483EA-79FC-4CFB-9D49-A6CB5216843E}" type="slidenum">
              <a:rPr lang="en-US" smtClean="0"/>
              <a:pPr>
                <a:defRPr/>
              </a:pPr>
              <a:t>34</a:t>
            </a:fld>
            <a:endParaRPr lang="en-US"/>
          </a:p>
        </p:txBody>
      </p:sp>
      <p:sp>
        <p:nvSpPr>
          <p:cNvPr id="8" name="TextBox 7"/>
          <p:cNvSpPr txBox="1"/>
          <p:nvPr/>
        </p:nvSpPr>
        <p:spPr>
          <a:xfrm>
            <a:off x="4513456" y="2142652"/>
            <a:ext cx="4469180" cy="4278094"/>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Sejalan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tujuan</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sifat</a:t>
            </a:r>
            <a:r>
              <a:rPr lang="en-US" sz="1600" dirty="0">
                <a:solidFill>
                  <a:prstClr val="black"/>
                </a:solidFill>
                <a:latin typeface="Calibri"/>
              </a:rPr>
              <a:t>, </a:t>
            </a:r>
            <a:r>
              <a:rPr lang="en-US" sz="1600" dirty="0" err="1">
                <a:solidFill>
                  <a:prstClr val="black"/>
                </a:solidFill>
                <a:latin typeface="Calibri"/>
              </a:rPr>
              <a:t>skala</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dampak</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dari</a:t>
            </a:r>
            <a:r>
              <a:rPr lang="en-US" sz="1600" dirty="0">
                <a:solidFill>
                  <a:prstClr val="black"/>
                </a:solidFill>
                <a:latin typeface="Calibri"/>
              </a:rPr>
              <a:t> </a:t>
            </a:r>
            <a:r>
              <a:rPr lang="en-US" sz="1600" dirty="0" err="1">
                <a:solidFill>
                  <a:prstClr val="black"/>
                </a:solidFill>
                <a:latin typeface="Calibri"/>
              </a:rPr>
              <a:t>kegiatan</a:t>
            </a:r>
            <a:r>
              <a:rPr lang="en-US" sz="1600" dirty="0">
                <a:solidFill>
                  <a:prstClr val="black"/>
                </a:solidFill>
                <a:latin typeface="Calibri"/>
              </a:rPr>
              <a:t>, </a:t>
            </a:r>
            <a:r>
              <a:rPr lang="en-US" sz="1600" dirty="0" err="1">
                <a:solidFill>
                  <a:prstClr val="black"/>
                </a:solidFill>
                <a:latin typeface="Calibri"/>
              </a:rPr>
              <a:t>produk</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jasa</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Menyediakan</a:t>
            </a:r>
            <a:r>
              <a:rPr lang="en-US" sz="1600" dirty="0">
                <a:solidFill>
                  <a:prstClr val="black"/>
                </a:solidFill>
                <a:latin typeface="Calibri"/>
              </a:rPr>
              <a:t> </a:t>
            </a:r>
            <a:r>
              <a:rPr lang="en-US" sz="1600" dirty="0" err="1">
                <a:solidFill>
                  <a:prstClr val="black"/>
                </a:solidFill>
                <a:latin typeface="Calibri"/>
              </a:rPr>
              <a:t>kerangka</a:t>
            </a:r>
            <a:r>
              <a:rPr lang="en-US" sz="1600" dirty="0">
                <a:solidFill>
                  <a:prstClr val="black"/>
                </a:solidFill>
                <a:latin typeface="Calibri"/>
              </a:rPr>
              <a:t> </a:t>
            </a:r>
            <a:r>
              <a:rPr lang="en-US" sz="1600" dirty="0" err="1">
                <a:solidFill>
                  <a:prstClr val="black"/>
                </a:solidFill>
                <a:latin typeface="Calibri"/>
              </a:rPr>
              <a:t>kerja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menetapkan</a:t>
            </a:r>
            <a:r>
              <a:rPr lang="en-US" sz="1600" dirty="0">
                <a:solidFill>
                  <a:prstClr val="black"/>
                </a:solidFill>
                <a:latin typeface="Calibri"/>
              </a:rPr>
              <a:t> </a:t>
            </a:r>
            <a:r>
              <a:rPr lang="en-US" sz="1600" dirty="0" err="1">
                <a:solidFill>
                  <a:prstClr val="black"/>
                </a:solidFill>
                <a:latin typeface="Calibri"/>
              </a:rPr>
              <a:t>sasaran</a:t>
            </a:r>
            <a:r>
              <a:rPr lang="en-US" sz="1600" dirty="0">
                <a:solidFill>
                  <a:prstClr val="black"/>
                </a:solidFill>
                <a:latin typeface="Calibri"/>
              </a:rPr>
              <a:t> </a:t>
            </a:r>
            <a:r>
              <a:rPr lang="en-US" sz="1600" dirty="0" err="1">
                <a:solidFill>
                  <a:prstClr val="black"/>
                </a:solidFill>
                <a:latin typeface="Calibri"/>
              </a:rPr>
              <a:t>lingkungan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pencegahan</a:t>
            </a:r>
            <a:r>
              <a:rPr lang="en-US" sz="1600" dirty="0">
                <a:solidFill>
                  <a:prstClr val="black"/>
                </a:solidFill>
                <a:latin typeface="Calibri"/>
              </a:rPr>
              <a:t> </a:t>
            </a:r>
            <a:r>
              <a:rPr lang="en-US" sz="1600" dirty="0" err="1">
                <a:solidFill>
                  <a:prstClr val="black"/>
                </a:solidFill>
                <a:latin typeface="Calibri"/>
              </a:rPr>
              <a:t>pencemaran</a:t>
            </a:r>
            <a:r>
              <a:rPr lang="en-US" sz="1600" dirty="0">
                <a:solidFill>
                  <a:prstClr val="black"/>
                </a:solidFill>
                <a:latin typeface="Calibri"/>
              </a:rPr>
              <a:t>) &amp;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khusus</a:t>
            </a:r>
            <a:r>
              <a:rPr lang="en-US" sz="1600" dirty="0">
                <a:solidFill>
                  <a:prstClr val="black"/>
                </a:solidFill>
                <a:latin typeface="Calibri"/>
              </a:rPr>
              <a:t> </a:t>
            </a:r>
            <a:r>
              <a:rPr lang="en-US" sz="1600" dirty="0" err="1">
                <a:solidFill>
                  <a:prstClr val="black"/>
                </a:solidFill>
                <a:latin typeface="Calibri"/>
              </a:rPr>
              <a:t>lainnya</a:t>
            </a:r>
            <a:r>
              <a:rPr lang="en-US" sz="1600" dirty="0">
                <a:solidFill>
                  <a:prstClr val="black"/>
                </a:solidFill>
                <a:latin typeface="Calibri"/>
              </a:rPr>
              <a:t> yang </a:t>
            </a:r>
            <a:r>
              <a:rPr lang="en-US" sz="1600" dirty="0" err="1">
                <a:solidFill>
                  <a:prstClr val="black"/>
                </a:solidFill>
                <a:latin typeface="Calibri"/>
              </a:rPr>
              <a:t>relevan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seperti</a:t>
            </a:r>
            <a:r>
              <a:rPr lang="en-US" sz="1600" dirty="0">
                <a:solidFill>
                  <a:prstClr val="black"/>
                </a:solidFill>
                <a:latin typeface="Calibri"/>
              </a:rPr>
              <a:t> : </a:t>
            </a:r>
            <a:r>
              <a:rPr lang="en-US" sz="1600" dirty="0" err="1">
                <a:solidFill>
                  <a:prstClr val="black"/>
                </a:solidFill>
                <a:latin typeface="Calibri"/>
              </a:rPr>
              <a:t>adaptasi</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mitigasi</a:t>
            </a:r>
            <a:r>
              <a:rPr lang="en-US" sz="1600" dirty="0">
                <a:solidFill>
                  <a:prstClr val="black"/>
                </a:solidFill>
                <a:latin typeface="Calibri"/>
              </a:rPr>
              <a:t> </a:t>
            </a:r>
            <a:r>
              <a:rPr lang="en-US" sz="1600" dirty="0" err="1">
                <a:solidFill>
                  <a:prstClr val="black"/>
                </a:solidFill>
                <a:latin typeface="Calibri"/>
              </a:rPr>
              <a:t>perubahan</a:t>
            </a:r>
            <a:r>
              <a:rPr lang="en-US" sz="1600" dirty="0">
                <a:solidFill>
                  <a:prstClr val="black"/>
                </a:solidFill>
                <a:latin typeface="Calibri"/>
              </a:rPr>
              <a:t> </a:t>
            </a:r>
            <a:r>
              <a:rPr lang="en-US" sz="1600" dirty="0" err="1">
                <a:solidFill>
                  <a:prstClr val="black"/>
                </a:solidFill>
                <a:latin typeface="Calibri"/>
              </a:rPr>
              <a:t>iklim</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keanekaragaman</a:t>
            </a:r>
            <a:r>
              <a:rPr lang="en-US" sz="1600" dirty="0">
                <a:solidFill>
                  <a:prstClr val="black"/>
                </a:solidFill>
                <a:latin typeface="Calibri"/>
              </a:rPr>
              <a:t> </a:t>
            </a:r>
            <a:r>
              <a:rPr lang="en-US" sz="1600" dirty="0" err="1">
                <a:solidFill>
                  <a:prstClr val="black"/>
                </a:solidFill>
                <a:latin typeface="Calibri"/>
              </a:rPr>
              <a:t>hayati</a:t>
            </a:r>
            <a:r>
              <a:rPr lang="en-US" sz="1600" dirty="0">
                <a:solidFill>
                  <a:prstClr val="black"/>
                </a:solidFill>
                <a:latin typeface="Calibri"/>
              </a:rPr>
              <a:t>, </a:t>
            </a:r>
            <a:r>
              <a:rPr lang="en-US" sz="1600" dirty="0" err="1">
                <a:solidFill>
                  <a:prstClr val="black"/>
                </a:solidFill>
                <a:latin typeface="Calibri"/>
              </a:rPr>
              <a:t>pemakaian</a:t>
            </a:r>
            <a:r>
              <a:rPr lang="en-US" sz="1600" dirty="0">
                <a:solidFill>
                  <a:prstClr val="black"/>
                </a:solidFill>
                <a:latin typeface="Calibri"/>
              </a:rPr>
              <a:t> </a:t>
            </a:r>
            <a:r>
              <a:rPr lang="en-US" sz="1600" dirty="0" err="1">
                <a:solidFill>
                  <a:prstClr val="black"/>
                </a:solidFill>
                <a:latin typeface="Calibri"/>
              </a:rPr>
              <a:t>sumberdaya</a:t>
            </a:r>
            <a:r>
              <a:rPr lang="en-US" sz="1600" dirty="0">
                <a:solidFill>
                  <a:prstClr val="black"/>
                </a:solidFill>
                <a:latin typeface="Calibri"/>
              </a:rPr>
              <a:t> yang </a:t>
            </a:r>
            <a:r>
              <a:rPr lang="en-US" sz="1600" dirty="0" err="1">
                <a:solidFill>
                  <a:prstClr val="black"/>
                </a:solidFill>
                <a:latin typeface="Calibri"/>
              </a:rPr>
              <a:t>berkelanjutan</a:t>
            </a:r>
            <a:r>
              <a:rPr lang="en-US" sz="1600" dirty="0">
                <a:solidFill>
                  <a:prstClr val="black"/>
                </a:solidFill>
                <a:latin typeface="Calibri"/>
              </a:rPr>
              <a:t>.</a:t>
            </a: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memenuhi</a:t>
            </a:r>
            <a:r>
              <a:rPr lang="en-US" sz="1600" dirty="0">
                <a:solidFill>
                  <a:prstClr val="black"/>
                </a:solidFill>
                <a:latin typeface="Calibri"/>
              </a:rPr>
              <a:t> </a:t>
            </a:r>
            <a:r>
              <a:rPr lang="en-US" sz="1600" dirty="0" err="1">
                <a:solidFill>
                  <a:prstClr val="black"/>
                </a:solidFill>
                <a:latin typeface="Calibri"/>
              </a:rPr>
              <a:t>kewajiban</a:t>
            </a:r>
            <a:r>
              <a:rPr lang="en-US" sz="1600" dirty="0">
                <a:solidFill>
                  <a:prstClr val="black"/>
                </a:solidFill>
                <a:latin typeface="Calibri"/>
              </a:rPr>
              <a:t> </a:t>
            </a:r>
            <a:r>
              <a:rPr lang="en-US" sz="1600" dirty="0" err="1">
                <a:solidFill>
                  <a:prstClr val="black"/>
                </a:solidFill>
                <a:latin typeface="Calibri"/>
              </a:rPr>
              <a:t>penaatan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terus</a:t>
            </a:r>
            <a:r>
              <a:rPr lang="en-US" sz="1600" dirty="0">
                <a:solidFill>
                  <a:prstClr val="black"/>
                </a:solidFill>
                <a:latin typeface="Calibri"/>
              </a:rPr>
              <a:t> </a:t>
            </a:r>
            <a:r>
              <a:rPr lang="en-US" sz="1600" dirty="0" err="1">
                <a:solidFill>
                  <a:prstClr val="black"/>
                </a:solidFill>
                <a:latin typeface="Calibri"/>
              </a:rPr>
              <a:t>meningkatkan</a:t>
            </a:r>
            <a:r>
              <a:rPr lang="en-US" sz="1600" dirty="0">
                <a:solidFill>
                  <a:prstClr val="black"/>
                </a:solidFill>
                <a:latin typeface="Calibri"/>
              </a:rPr>
              <a:t> SML </a:t>
            </a:r>
            <a:r>
              <a:rPr lang="en-US" sz="1600" dirty="0" err="1">
                <a:solidFill>
                  <a:prstClr val="black"/>
                </a:solidFill>
                <a:latin typeface="Calibri"/>
              </a:rPr>
              <a:t>sesuai</a:t>
            </a:r>
            <a:r>
              <a:rPr lang="en-US" sz="1600" dirty="0">
                <a:solidFill>
                  <a:prstClr val="black"/>
                </a:solidFill>
                <a:latin typeface="Calibri"/>
              </a:rPr>
              <a:t> </a:t>
            </a:r>
            <a:r>
              <a:rPr lang="en-US" sz="1600" dirty="0" err="1">
                <a:solidFill>
                  <a:prstClr val="black"/>
                </a:solidFill>
                <a:latin typeface="Calibri"/>
              </a:rPr>
              <a:t>kinerja</a:t>
            </a:r>
            <a:r>
              <a:rPr lang="en-US" sz="1600" dirty="0">
                <a:solidFill>
                  <a:prstClr val="black"/>
                </a:solidFill>
                <a:latin typeface="Calibri"/>
              </a:rPr>
              <a:t> yang </a:t>
            </a:r>
            <a:r>
              <a:rPr lang="en-US" sz="1600" dirty="0" err="1">
                <a:solidFill>
                  <a:prstClr val="black"/>
                </a:solidFill>
                <a:latin typeface="Calibri"/>
              </a:rPr>
              <a:t>diharapkan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endParaRPr lang="en-US" sz="1600" dirty="0">
              <a:solidFill>
                <a:prstClr val="black"/>
              </a:solidFill>
              <a:latin typeface="Calibri"/>
            </a:endParaRPr>
          </a:p>
        </p:txBody>
      </p:sp>
      <p:pic>
        <p:nvPicPr>
          <p:cNvPr id="4" name="Picture 3">
            <a:extLst>
              <a:ext uri="{FF2B5EF4-FFF2-40B4-BE49-F238E27FC236}">
                <a16:creationId xmlns:a16="http://schemas.microsoft.com/office/drawing/2014/main" id="{919EC513-B22F-48B1-AB94-FF5F3804E9F7}"/>
              </a:ext>
            </a:extLst>
          </p:cNvPr>
          <p:cNvPicPr>
            <a:picLocks noChangeAspect="1"/>
          </p:cNvPicPr>
          <p:nvPr/>
        </p:nvPicPr>
        <p:blipFill>
          <a:blip r:embed="rId2"/>
          <a:stretch>
            <a:fillRect/>
          </a:stretch>
        </p:blipFill>
        <p:spPr>
          <a:xfrm>
            <a:off x="4513456" y="696854"/>
            <a:ext cx="4469180" cy="1392078"/>
          </a:xfrm>
          <a:prstGeom prst="rect">
            <a:avLst/>
          </a:prstGeom>
          <a:ln w="19050">
            <a:solidFill>
              <a:schemeClr val="tx1"/>
            </a:solidFill>
          </a:ln>
        </p:spPr>
      </p:pic>
      <p:sp>
        <p:nvSpPr>
          <p:cNvPr id="13" name="TextBox 12">
            <a:extLst>
              <a:ext uri="{FF2B5EF4-FFF2-40B4-BE49-F238E27FC236}">
                <a16:creationId xmlns:a16="http://schemas.microsoft.com/office/drawing/2014/main" id="{68C1D3C1-8E3C-44F0-B37A-AE53CE3A69AA}"/>
              </a:ext>
            </a:extLst>
          </p:cNvPr>
          <p:cNvSpPr txBox="1"/>
          <p:nvPr/>
        </p:nvSpPr>
        <p:spPr>
          <a:xfrm>
            <a:off x="6773722" y="1100505"/>
            <a:ext cx="2165786"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latin typeface="Bernard MT Condensed" panose="02050806060905020404" pitchFamily="18" charset="0"/>
              </a:rPr>
              <a:t>Environment</a:t>
            </a:r>
          </a:p>
        </p:txBody>
      </p:sp>
      <p:sp>
        <p:nvSpPr>
          <p:cNvPr id="14" name="Arrow: Left-Right 13">
            <a:extLst>
              <a:ext uri="{FF2B5EF4-FFF2-40B4-BE49-F238E27FC236}">
                <a16:creationId xmlns:a16="http://schemas.microsoft.com/office/drawing/2014/main" id="{EF84D27D-3EC1-4CA6-A7B4-5C887789B7DD}"/>
              </a:ext>
            </a:extLst>
          </p:cNvPr>
          <p:cNvSpPr/>
          <p:nvPr/>
        </p:nvSpPr>
        <p:spPr>
          <a:xfrm>
            <a:off x="1725430" y="2455526"/>
            <a:ext cx="2308303" cy="1100505"/>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KEBIJAKAN</a:t>
            </a:r>
            <a:endParaRPr lang="en-US" sz="2400" b="1" dirty="0"/>
          </a:p>
        </p:txBody>
      </p:sp>
      <p:sp>
        <p:nvSpPr>
          <p:cNvPr id="15" name="Footer Placeholder 14">
            <a:extLst>
              <a:ext uri="{FF2B5EF4-FFF2-40B4-BE49-F238E27FC236}">
                <a16:creationId xmlns:a16="http://schemas.microsoft.com/office/drawing/2014/main" id="{BA2490EF-EF18-4D17-A62F-6C38DA1571D4}"/>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1" name="Title 1">
            <a:extLst>
              <a:ext uri="{FF2B5EF4-FFF2-40B4-BE49-F238E27FC236}">
                <a16:creationId xmlns:a16="http://schemas.microsoft.com/office/drawing/2014/main" id="{C074015D-F206-40A9-A2FF-01A92FF12E22}"/>
              </a:ext>
            </a:extLst>
          </p:cNvPr>
          <p:cNvSpPr txBox="1">
            <a:spLocks/>
          </p:cNvSpPr>
          <p:nvPr/>
        </p:nvSpPr>
        <p:spPr bwMode="auto">
          <a:xfrm>
            <a:off x="8329196" y="0"/>
            <a:ext cx="834900"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000" b="1" u="sng" dirty="0">
                <a:solidFill>
                  <a:srgbClr val="00B050"/>
                </a:solidFill>
              </a:rPr>
              <a:t>SML</a:t>
            </a:r>
          </a:p>
        </p:txBody>
      </p:sp>
    </p:spTree>
    <p:extLst>
      <p:ext uri="{BB962C8B-B14F-4D97-AF65-F5344CB8AC3E}">
        <p14:creationId xmlns:p14="http://schemas.microsoft.com/office/powerpoint/2010/main" val="2302294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1A8E78-1734-4571-896F-DA6CF45C5023}"/>
              </a:ext>
            </a:extLst>
          </p:cNvPr>
          <p:cNvPicPr>
            <a:picLocks noChangeAspect="1"/>
          </p:cNvPicPr>
          <p:nvPr/>
        </p:nvPicPr>
        <p:blipFill rotWithShape="1">
          <a:blip r:embed="rId2"/>
          <a:srcRect t="14316" b="32618"/>
          <a:stretch/>
        </p:blipFill>
        <p:spPr>
          <a:xfrm>
            <a:off x="-1" y="0"/>
            <a:ext cx="9144001" cy="3100040"/>
          </a:xfrm>
          <a:prstGeom prst="rect">
            <a:avLst/>
          </a:prstGeom>
        </p:spPr>
      </p:pic>
      <p:sp>
        <p:nvSpPr>
          <p:cNvPr id="7" name="Rectangle 6"/>
          <p:cNvSpPr/>
          <p:nvPr/>
        </p:nvSpPr>
        <p:spPr>
          <a:xfrm>
            <a:off x="-1" y="3292814"/>
            <a:ext cx="9144001" cy="707886"/>
          </a:xfrm>
          <a:prstGeom prst="rect">
            <a:avLst/>
          </a:prstGeom>
          <a:solidFill>
            <a:schemeClr val="accent3">
              <a:lumMod val="50000"/>
            </a:schemeClr>
          </a:solidFill>
          <a:ln>
            <a:solidFill>
              <a:schemeClr val="accent3">
                <a:lumMod val="50000"/>
              </a:schemeClr>
            </a:solidFill>
          </a:ln>
        </p:spPr>
        <p:txBody>
          <a:bodyPr wrap="square">
            <a:spAutoFit/>
          </a:bodyPr>
          <a:lstStyle/>
          <a:p>
            <a:pPr marL="357188" fontAlgn="auto">
              <a:spcBef>
                <a:spcPts val="0"/>
              </a:spcBef>
              <a:spcAft>
                <a:spcPts val="0"/>
              </a:spcAft>
            </a:pPr>
            <a:r>
              <a:rPr lang="en-US" sz="2000" dirty="0" err="1">
                <a:solidFill>
                  <a:prstClr val="white"/>
                </a:solidFill>
                <a:latin typeface="Calibri"/>
              </a:rPr>
              <a:t>Manajemen</a:t>
            </a:r>
            <a:r>
              <a:rPr lang="en-US" sz="2000" dirty="0">
                <a:solidFill>
                  <a:prstClr val="white"/>
                </a:solidFill>
                <a:latin typeface="Calibri"/>
              </a:rPr>
              <a:t> </a:t>
            </a:r>
            <a:r>
              <a:rPr lang="en-US" sz="2000" dirty="0" err="1">
                <a:solidFill>
                  <a:prstClr val="white"/>
                </a:solidFill>
                <a:latin typeface="Calibri"/>
              </a:rPr>
              <a:t>puncak</a:t>
            </a:r>
            <a:r>
              <a:rPr lang="en-US" sz="2000" dirty="0">
                <a:solidFill>
                  <a:prstClr val="white"/>
                </a:solidFill>
                <a:latin typeface="Calibri"/>
              </a:rPr>
              <a:t> </a:t>
            </a:r>
            <a:r>
              <a:rPr lang="en-US" sz="2000" dirty="0" err="1">
                <a:solidFill>
                  <a:prstClr val="white"/>
                </a:solidFill>
                <a:latin typeface="Calibri"/>
              </a:rPr>
              <a:t>harus</a:t>
            </a:r>
            <a:r>
              <a:rPr lang="en-US" sz="2000" dirty="0">
                <a:solidFill>
                  <a:prstClr val="white"/>
                </a:solidFill>
                <a:latin typeface="Calibri"/>
              </a:rPr>
              <a:t> </a:t>
            </a:r>
            <a:r>
              <a:rPr lang="en-US" sz="2000" dirty="0" err="1">
                <a:solidFill>
                  <a:prstClr val="white"/>
                </a:solidFill>
                <a:latin typeface="Calibri"/>
              </a:rPr>
              <a:t>memastikan</a:t>
            </a:r>
            <a:r>
              <a:rPr lang="en-US" sz="2000" dirty="0">
                <a:solidFill>
                  <a:prstClr val="white"/>
                </a:solidFill>
                <a:latin typeface="Calibri"/>
              </a:rPr>
              <a:t> PERAN, TANGGUNGJAWAB DAN KEWENANGAN (5.3)</a:t>
            </a:r>
          </a:p>
        </p:txBody>
      </p:sp>
      <p:sp>
        <p:nvSpPr>
          <p:cNvPr id="15" name="TextBox 14"/>
          <p:cNvSpPr txBox="1"/>
          <p:nvPr/>
        </p:nvSpPr>
        <p:spPr>
          <a:xfrm>
            <a:off x="0" y="4109581"/>
            <a:ext cx="9144000" cy="2554545"/>
          </a:xfrm>
          <a:prstGeom prst="rect">
            <a:avLst/>
          </a:prstGeom>
          <a:solidFill>
            <a:schemeClr val="accent2">
              <a:lumMod val="40000"/>
              <a:lumOff val="60000"/>
            </a:schemeClr>
          </a:solidFill>
          <a:ln>
            <a:solidFill>
              <a:schemeClr val="accent2">
                <a:lumMod val="50000"/>
              </a:schemeClr>
            </a:solidFill>
          </a:ln>
        </p:spPr>
        <p:txBody>
          <a:bodyPr wrap="square" rtlCol="0">
            <a:spAutoFit/>
          </a:bodyPr>
          <a:lstStyle/>
          <a:p>
            <a:pPr marL="357188" fontAlgn="auto">
              <a:spcBef>
                <a:spcPts val="0"/>
              </a:spcBef>
              <a:spcAft>
                <a:spcPts val="0"/>
              </a:spcAft>
            </a:pPr>
            <a:endParaRPr lang="en-US" sz="2000" dirty="0">
              <a:solidFill>
                <a:prstClr val="black"/>
              </a:solidFill>
              <a:latin typeface="Calibri"/>
            </a:endParaRPr>
          </a:p>
          <a:p>
            <a:pPr marL="357188" fontAlgn="auto">
              <a:spcBef>
                <a:spcPts val="0"/>
              </a:spcBef>
              <a:spcAft>
                <a:spcPts val="0"/>
              </a:spcAft>
            </a:pPr>
            <a:r>
              <a:rPr lang="en-US" sz="2000" dirty="0" err="1">
                <a:solidFill>
                  <a:prstClr val="black"/>
                </a:solidFill>
                <a:latin typeface="Calibri"/>
              </a:rPr>
              <a:t>Menetapkan</a:t>
            </a:r>
            <a:r>
              <a:rPr lang="en-US" sz="2000" dirty="0">
                <a:solidFill>
                  <a:prstClr val="black"/>
                </a:solidFill>
                <a:latin typeface="Calibri"/>
              </a:rPr>
              <a:t> </a:t>
            </a:r>
            <a:r>
              <a:rPr lang="en-US" sz="2000" dirty="0" err="1">
                <a:solidFill>
                  <a:prstClr val="black"/>
                </a:solidFill>
                <a:latin typeface="Calibri"/>
              </a:rPr>
              <a:t>tanggung</a:t>
            </a:r>
            <a:r>
              <a:rPr lang="en-US" sz="2000" dirty="0">
                <a:solidFill>
                  <a:prstClr val="black"/>
                </a:solidFill>
                <a:latin typeface="Calibri"/>
              </a:rPr>
              <a:t> </a:t>
            </a:r>
            <a:r>
              <a:rPr lang="en-US" sz="2000" dirty="0" err="1">
                <a:solidFill>
                  <a:prstClr val="black"/>
                </a:solidFill>
                <a:latin typeface="Calibri"/>
              </a:rPr>
              <a:t>jawab</a:t>
            </a:r>
            <a:r>
              <a:rPr lang="en-US" sz="2000" dirty="0">
                <a:solidFill>
                  <a:prstClr val="black"/>
                </a:solidFill>
                <a:latin typeface="Calibri"/>
              </a:rPr>
              <a:t> dan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peran</a:t>
            </a:r>
            <a:r>
              <a:rPr lang="en-US" sz="2000" dirty="0">
                <a:solidFill>
                  <a:prstClr val="black"/>
                </a:solidFill>
                <a:latin typeface="Calibri"/>
              </a:rPr>
              <a:t> yang </a:t>
            </a:r>
            <a:r>
              <a:rPr lang="en-US" sz="2000" dirty="0" err="1">
                <a:solidFill>
                  <a:prstClr val="black"/>
                </a:solidFill>
                <a:latin typeface="Calibri"/>
              </a:rPr>
              <a:t>relevan</a:t>
            </a:r>
            <a:r>
              <a:rPr lang="en-US" sz="2000" dirty="0">
                <a:solidFill>
                  <a:prstClr val="black"/>
                </a:solidFill>
                <a:latin typeface="Calibri"/>
              </a:rPr>
              <a:t> </a:t>
            </a:r>
            <a:r>
              <a:rPr lang="en-US" sz="2000" dirty="0" err="1">
                <a:solidFill>
                  <a:prstClr val="black"/>
                </a:solidFill>
                <a:latin typeface="Calibri"/>
              </a:rPr>
              <a:t>dengan</a:t>
            </a:r>
            <a:r>
              <a:rPr lang="en-US" sz="2000" dirty="0">
                <a:solidFill>
                  <a:prstClr val="black"/>
                </a:solidFill>
                <a:latin typeface="Calibri"/>
              </a:rPr>
              <a:t> </a:t>
            </a:r>
            <a:r>
              <a:rPr lang="en-US" sz="2000" dirty="0" err="1">
                <a:solidFill>
                  <a:prstClr val="black"/>
                </a:solidFill>
                <a:latin typeface="Calibri"/>
              </a:rPr>
              <a:t>sistem</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MK3L dan </a:t>
            </a:r>
            <a:r>
              <a:rPr lang="en-US" sz="2000" dirty="0" err="1">
                <a:solidFill>
                  <a:prstClr val="black"/>
                </a:solidFill>
                <a:latin typeface="Calibri"/>
              </a:rPr>
              <a:t>telah</a:t>
            </a:r>
            <a:r>
              <a:rPr lang="en-US" sz="2000" dirty="0">
                <a:solidFill>
                  <a:prstClr val="black"/>
                </a:solidFill>
                <a:latin typeface="Calibri"/>
              </a:rPr>
              <a:t> </a:t>
            </a:r>
            <a:r>
              <a:rPr lang="en-US" sz="2000" dirty="0" err="1">
                <a:solidFill>
                  <a:prstClr val="black"/>
                </a:solidFill>
                <a:latin typeface="Calibri"/>
              </a:rPr>
              <a:t>dikomunikasikan</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r>
              <a:rPr lang="en-US" sz="2000" dirty="0">
                <a:solidFill>
                  <a:prstClr val="black"/>
                </a:solidFill>
                <a:latin typeface="Calibri"/>
              </a:rPr>
              <a:t> </a:t>
            </a:r>
            <a:r>
              <a:rPr lang="en-US" sz="2000" dirty="0" err="1">
                <a:solidFill>
                  <a:prstClr val="black"/>
                </a:solidFill>
                <a:latin typeface="Calibri"/>
              </a:rPr>
              <a:t>harus</a:t>
            </a:r>
            <a:r>
              <a:rPr lang="en-US" sz="2000" dirty="0">
                <a:solidFill>
                  <a:prstClr val="black"/>
                </a:solidFill>
                <a:latin typeface="Calibri"/>
              </a:rPr>
              <a:t> </a:t>
            </a:r>
            <a:r>
              <a:rPr lang="en-US" sz="2000" dirty="0" err="1">
                <a:solidFill>
                  <a:prstClr val="black"/>
                </a:solidFill>
                <a:latin typeface="Calibri"/>
              </a:rPr>
              <a:t>menunjuk</a:t>
            </a:r>
            <a:r>
              <a:rPr lang="en-US" sz="2000" dirty="0">
                <a:solidFill>
                  <a:prstClr val="black"/>
                </a:solidFill>
                <a:latin typeface="Calibri"/>
              </a:rPr>
              <a:t> </a:t>
            </a:r>
            <a:r>
              <a:rPr lang="en-US" sz="2000" dirty="0" err="1">
                <a:solidFill>
                  <a:prstClr val="black"/>
                </a:solidFill>
                <a:latin typeface="Calibri"/>
              </a:rPr>
              <a:t>tanggung</a:t>
            </a:r>
            <a:r>
              <a:rPr lang="en-US" sz="2000" dirty="0">
                <a:solidFill>
                  <a:prstClr val="black"/>
                </a:solidFill>
                <a:latin typeface="Calibri"/>
              </a:rPr>
              <a:t> </a:t>
            </a:r>
            <a:r>
              <a:rPr lang="en-US" sz="2000" dirty="0" err="1">
                <a:solidFill>
                  <a:prstClr val="black"/>
                </a:solidFill>
                <a:latin typeface="Calibri"/>
              </a:rPr>
              <a:t>jawab</a:t>
            </a:r>
            <a:r>
              <a:rPr lang="en-US" sz="2000" dirty="0">
                <a:solidFill>
                  <a:prstClr val="black"/>
                </a:solidFill>
                <a:latin typeface="Calibri"/>
              </a:rPr>
              <a:t> dan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untuk</a:t>
            </a:r>
            <a:r>
              <a:rPr lang="en-US" sz="2000" dirty="0">
                <a:solidFill>
                  <a:prstClr val="black"/>
                </a:solidFill>
                <a:latin typeface="Calibri"/>
              </a:rPr>
              <a:t> :</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Memastikan</a:t>
            </a:r>
            <a:r>
              <a:rPr lang="en-US" sz="2000" dirty="0">
                <a:solidFill>
                  <a:prstClr val="black"/>
                </a:solidFill>
                <a:latin typeface="Calibri"/>
              </a:rPr>
              <a:t> </a:t>
            </a:r>
            <a:r>
              <a:rPr lang="en-US" sz="2000" dirty="0" err="1">
                <a:solidFill>
                  <a:prstClr val="black"/>
                </a:solidFill>
                <a:latin typeface="Calibri"/>
              </a:rPr>
              <a:t>bahwa</a:t>
            </a:r>
            <a:r>
              <a:rPr lang="en-US" sz="2000" dirty="0">
                <a:solidFill>
                  <a:prstClr val="black"/>
                </a:solidFill>
                <a:latin typeface="Calibri"/>
              </a:rPr>
              <a:t> Sistem </a:t>
            </a:r>
            <a:r>
              <a:rPr lang="en-US" sz="2000" dirty="0" err="1">
                <a:solidFill>
                  <a:prstClr val="black"/>
                </a:solidFill>
                <a:latin typeface="Calibri"/>
              </a:rPr>
              <a:t>Manajemen</a:t>
            </a:r>
            <a:r>
              <a:rPr lang="en-US" sz="2000" dirty="0">
                <a:solidFill>
                  <a:prstClr val="black"/>
                </a:solidFill>
                <a:latin typeface="Calibri"/>
              </a:rPr>
              <a:t> ML </a:t>
            </a:r>
            <a:r>
              <a:rPr lang="en-US" sz="2000" dirty="0" err="1">
                <a:solidFill>
                  <a:prstClr val="black"/>
                </a:solidFill>
                <a:latin typeface="Calibri"/>
              </a:rPr>
              <a:t>memenuhi</a:t>
            </a:r>
            <a:r>
              <a:rPr lang="en-US" sz="2000" dirty="0">
                <a:solidFill>
                  <a:prstClr val="black"/>
                </a:solidFill>
                <a:latin typeface="Calibri"/>
              </a:rPr>
              <a:t> </a:t>
            </a:r>
            <a:r>
              <a:rPr lang="en-US" sz="2000" dirty="0" err="1">
                <a:solidFill>
                  <a:prstClr val="black"/>
                </a:solidFill>
                <a:latin typeface="Calibri"/>
              </a:rPr>
              <a:t>persyaratan</a:t>
            </a:r>
            <a:r>
              <a:rPr lang="en-US" sz="2000" dirty="0">
                <a:solidFill>
                  <a:prstClr val="black"/>
                </a:solidFill>
                <a:latin typeface="Calibri"/>
              </a:rPr>
              <a:t> </a:t>
            </a:r>
            <a:r>
              <a:rPr lang="en-US" sz="2000" dirty="0" err="1">
                <a:solidFill>
                  <a:prstClr val="black"/>
                </a:solidFill>
                <a:latin typeface="Calibri"/>
              </a:rPr>
              <a:t>Standar</a:t>
            </a:r>
            <a:r>
              <a:rPr lang="en-US" sz="2000" dirty="0">
                <a:solidFill>
                  <a:prstClr val="black"/>
                </a:solidFill>
                <a:latin typeface="Calibri"/>
              </a:rPr>
              <a:t> ISO 9001:2015 &amp; iso 14001:2015</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Melaporkan</a:t>
            </a:r>
            <a:r>
              <a:rPr lang="en-US" sz="2000" dirty="0">
                <a:solidFill>
                  <a:prstClr val="black"/>
                </a:solidFill>
                <a:latin typeface="Calibri"/>
              </a:rPr>
              <a:t> </a:t>
            </a:r>
            <a:r>
              <a:rPr lang="en-US" sz="2000" dirty="0" err="1">
                <a:solidFill>
                  <a:prstClr val="black"/>
                </a:solidFill>
                <a:latin typeface="Calibri"/>
              </a:rPr>
              <a:t>kinerja</a:t>
            </a:r>
            <a:r>
              <a:rPr lang="en-US" sz="2000" dirty="0">
                <a:solidFill>
                  <a:prstClr val="black"/>
                </a:solidFill>
                <a:latin typeface="Calibri"/>
              </a:rPr>
              <a:t> ML dan Sistem </a:t>
            </a:r>
            <a:r>
              <a:rPr lang="en-US" sz="2000" dirty="0" err="1">
                <a:solidFill>
                  <a:prstClr val="black"/>
                </a:solidFill>
                <a:latin typeface="Calibri"/>
              </a:rPr>
              <a:t>Manajemen</a:t>
            </a:r>
            <a:r>
              <a:rPr lang="en-US" sz="2000" dirty="0">
                <a:solidFill>
                  <a:prstClr val="black"/>
                </a:solidFill>
                <a:latin typeface="Calibri"/>
              </a:rPr>
              <a:t> ML </a:t>
            </a:r>
            <a:r>
              <a:rPr lang="en-US" sz="2000" dirty="0" err="1">
                <a:solidFill>
                  <a:prstClr val="black"/>
                </a:solidFill>
                <a:latin typeface="Calibri"/>
              </a:rPr>
              <a:t>kepada</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endParaRPr lang="en-US" sz="2000" dirty="0">
              <a:solidFill>
                <a:prstClr val="black"/>
              </a:solidFill>
              <a:latin typeface="Calibri"/>
            </a:endParaRPr>
          </a:p>
          <a:p>
            <a:pPr marL="156801" indent="-156801" fontAlgn="auto">
              <a:spcBef>
                <a:spcPts val="0"/>
              </a:spcBef>
              <a:spcAft>
                <a:spcPts val="0"/>
              </a:spcAft>
              <a:buFont typeface="Arial" pitchFamily="34" charset="0"/>
              <a:buChar char="•"/>
            </a:pPr>
            <a:endParaRPr lang="en-US" sz="2000" dirty="0">
              <a:solidFill>
                <a:prstClr val="black"/>
              </a:solidFill>
              <a:latin typeface="Calibri"/>
            </a:endParaRPr>
          </a:p>
        </p:txBody>
      </p:sp>
      <p:sp>
        <p:nvSpPr>
          <p:cNvPr id="3" name="Slide Number Placeholder 2">
            <a:extLst>
              <a:ext uri="{FF2B5EF4-FFF2-40B4-BE49-F238E27FC236}">
                <a16:creationId xmlns:a16="http://schemas.microsoft.com/office/drawing/2014/main" id="{4EED7C13-B354-4FB3-B30C-19390232F325}"/>
              </a:ext>
            </a:extLst>
          </p:cNvPr>
          <p:cNvSpPr>
            <a:spLocks noGrp="1"/>
          </p:cNvSpPr>
          <p:nvPr>
            <p:ph type="sldNum" sz="quarter" idx="12"/>
          </p:nvPr>
        </p:nvSpPr>
        <p:spPr/>
        <p:txBody>
          <a:bodyPr/>
          <a:lstStyle/>
          <a:p>
            <a:pPr>
              <a:defRPr/>
            </a:pPr>
            <a:fld id="{76B483EA-79FC-4CFB-9D49-A6CB5216843E}" type="slidenum">
              <a:rPr lang="en-US" smtClean="0"/>
              <a:pPr>
                <a:defRPr/>
              </a:pPr>
              <a:t>35</a:t>
            </a:fld>
            <a:endParaRPr lang="en-US"/>
          </a:p>
        </p:txBody>
      </p:sp>
      <p:sp>
        <p:nvSpPr>
          <p:cNvPr id="11" name="Rectangle 10"/>
          <p:cNvSpPr/>
          <p:nvPr/>
        </p:nvSpPr>
        <p:spPr>
          <a:xfrm>
            <a:off x="950947" y="333974"/>
            <a:ext cx="6954533" cy="584775"/>
          </a:xfrm>
          <a:prstGeom prst="rect">
            <a:avLst/>
          </a:prstGeom>
        </p:spPr>
        <p:txBody>
          <a:bodyPr wrap="none">
            <a:spAutoFit/>
          </a:bodyPr>
          <a:lstStyle/>
          <a:p>
            <a:pPr algn="ctr"/>
            <a:r>
              <a:rPr lang="en-US" sz="3200" dirty="0" err="1">
                <a:solidFill>
                  <a:srgbClr val="002060"/>
                </a:solidFill>
                <a:latin typeface="Impact" panose="020B0806030902050204" pitchFamily="34" charset="0"/>
              </a:rPr>
              <a:t>Peran</a:t>
            </a:r>
            <a:r>
              <a:rPr lang="en-US" sz="3200" dirty="0">
                <a:solidFill>
                  <a:srgbClr val="002060"/>
                </a:solidFill>
                <a:latin typeface="Impact" panose="020B0806030902050204" pitchFamily="34" charset="0"/>
              </a:rPr>
              <a:t>, </a:t>
            </a:r>
            <a:r>
              <a:rPr lang="en-US" sz="3200" dirty="0" err="1">
                <a:solidFill>
                  <a:srgbClr val="002060"/>
                </a:solidFill>
                <a:latin typeface="Impact" panose="020B0806030902050204" pitchFamily="34" charset="0"/>
              </a:rPr>
              <a:t>Tanggungjawab</a:t>
            </a:r>
            <a:r>
              <a:rPr lang="en-US" sz="3200" dirty="0">
                <a:solidFill>
                  <a:srgbClr val="002060"/>
                </a:solidFill>
                <a:latin typeface="Impact" panose="020B0806030902050204" pitchFamily="34" charset="0"/>
              </a:rPr>
              <a:t> dan </a:t>
            </a:r>
            <a:r>
              <a:rPr lang="en-US" sz="3200" dirty="0" err="1">
                <a:solidFill>
                  <a:srgbClr val="002060"/>
                </a:solidFill>
                <a:latin typeface="Impact" panose="020B0806030902050204" pitchFamily="34" charset="0"/>
              </a:rPr>
              <a:t>Kewenangan</a:t>
            </a:r>
            <a:endParaRPr lang="en-US" sz="3200" dirty="0">
              <a:solidFill>
                <a:srgbClr val="002060"/>
              </a:solidFill>
              <a:latin typeface="Impact" panose="020B0806030902050204" pitchFamily="34" charset="0"/>
            </a:endParaRPr>
          </a:p>
        </p:txBody>
      </p:sp>
      <p:sp>
        <p:nvSpPr>
          <p:cNvPr id="4" name="Footer Placeholder 3">
            <a:extLst>
              <a:ext uri="{FF2B5EF4-FFF2-40B4-BE49-F238E27FC236}">
                <a16:creationId xmlns:a16="http://schemas.microsoft.com/office/drawing/2014/main" id="{020BD1D0-3002-43FC-9F78-92536459212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8" name="Title 1">
            <a:extLst>
              <a:ext uri="{FF2B5EF4-FFF2-40B4-BE49-F238E27FC236}">
                <a16:creationId xmlns:a16="http://schemas.microsoft.com/office/drawing/2014/main" id="{A5BF0F2B-6F35-481E-A91A-E9AD3079E9DE}"/>
              </a:ext>
            </a:extLst>
          </p:cNvPr>
          <p:cNvSpPr txBox="1">
            <a:spLocks/>
          </p:cNvSpPr>
          <p:nvPr/>
        </p:nvSpPr>
        <p:spPr>
          <a:xfrm>
            <a:off x="7898473" y="7150"/>
            <a:ext cx="1246712"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99339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6178"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6</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36</a:t>
            </a:fld>
            <a:endParaRPr lang="en-US"/>
          </a:p>
        </p:txBody>
      </p:sp>
    </p:spTree>
    <p:extLst>
      <p:ext uri="{BB962C8B-B14F-4D97-AF65-F5344CB8AC3E}">
        <p14:creationId xmlns:p14="http://schemas.microsoft.com/office/powerpoint/2010/main" val="15032647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FFAC94-CF16-42E8-85B9-E8F9683B3213}"/>
              </a:ext>
            </a:extLst>
          </p:cNvPr>
          <p:cNvPicPr>
            <a:picLocks noChangeAspect="1"/>
          </p:cNvPicPr>
          <p:nvPr/>
        </p:nvPicPr>
        <p:blipFill rotWithShape="1">
          <a:blip r:embed="rId2"/>
          <a:srcRect l="8584"/>
          <a:stretch/>
        </p:blipFill>
        <p:spPr>
          <a:xfrm>
            <a:off x="11149" y="1161736"/>
            <a:ext cx="9144001" cy="5628241"/>
          </a:xfrm>
          <a:prstGeom prst="rect">
            <a:avLst/>
          </a:prstGeom>
        </p:spPr>
      </p:pic>
      <p:sp>
        <p:nvSpPr>
          <p:cNvPr id="5" name="Rectangle 4"/>
          <p:cNvSpPr/>
          <p:nvPr/>
        </p:nvSpPr>
        <p:spPr>
          <a:xfrm>
            <a:off x="2141035" y="164743"/>
            <a:ext cx="5633782" cy="823894"/>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r>
              <a:rPr lang="en-US" sz="4800" dirty="0">
                <a:ln/>
                <a:solidFill>
                  <a:srgbClr val="002060"/>
                </a:solidFill>
                <a:cs typeface="Impact"/>
              </a:rPr>
              <a:t>6. PERENCANAAN</a:t>
            </a:r>
          </a:p>
        </p:txBody>
      </p:sp>
      <p:sp>
        <p:nvSpPr>
          <p:cNvPr id="7" name="TextBox 6"/>
          <p:cNvSpPr txBox="1"/>
          <p:nvPr/>
        </p:nvSpPr>
        <p:spPr>
          <a:xfrm>
            <a:off x="2955073" y="1312868"/>
            <a:ext cx="5731727" cy="4524315"/>
          </a:xfrm>
          <a:prstGeom prst="rect">
            <a:avLst/>
          </a:prstGeom>
          <a:noFill/>
        </p:spPr>
        <p:txBody>
          <a:bodyPr wrap="square" rtlCol="0">
            <a:spAutoFit/>
          </a:bodyPr>
          <a:lstStyle/>
          <a:p>
            <a:pPr marL="263776" indent="-263776">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menangani</a:t>
            </a:r>
            <a:r>
              <a:rPr lang="en-US" sz="1600" b="1" dirty="0"/>
              <a:t> RISIKO &amp;PELUANG</a:t>
            </a:r>
          </a:p>
          <a:p>
            <a:pPr marL="260845" lvl="1"/>
            <a:r>
              <a:rPr lang="en-US" sz="1600" dirty="0"/>
              <a:t>Goal : </a:t>
            </a:r>
            <a:r>
              <a:rPr lang="en-US" sz="1600" dirty="0" err="1"/>
              <a:t>membuat</a:t>
            </a:r>
            <a:r>
              <a:rPr lang="en-US" sz="1600" dirty="0"/>
              <a:t> </a:t>
            </a:r>
            <a:r>
              <a:rPr lang="en-US" sz="1600" dirty="0" err="1"/>
              <a:t>sistem</a:t>
            </a:r>
            <a:r>
              <a:rPr lang="en-US" sz="1600" dirty="0"/>
              <a:t> </a:t>
            </a:r>
            <a:r>
              <a:rPr lang="en-US" sz="1600" dirty="0" err="1"/>
              <a:t>manajemen</a:t>
            </a:r>
            <a:r>
              <a:rPr lang="en-US" sz="1600" dirty="0"/>
              <a:t> K3L </a:t>
            </a:r>
            <a:r>
              <a:rPr lang="en-US" sz="1600" dirty="0" err="1"/>
              <a:t>berbasis</a:t>
            </a:r>
            <a:r>
              <a:rPr lang="en-US" sz="1600" dirty="0"/>
              <a:t> PENCEGAHAN </a:t>
            </a:r>
            <a:r>
              <a:rPr lang="en-US" sz="1600" dirty="0" err="1"/>
              <a:t>dan</a:t>
            </a:r>
            <a:r>
              <a:rPr lang="en-US" sz="1600" dirty="0"/>
              <a:t> </a:t>
            </a:r>
            <a:r>
              <a:rPr lang="en-US" sz="1600" dirty="0" err="1"/>
              <a:t>meningkatkan</a:t>
            </a:r>
            <a:r>
              <a:rPr lang="en-US" sz="1600" dirty="0"/>
              <a:t> KINERJA K3L</a:t>
            </a:r>
          </a:p>
          <a:p>
            <a:pPr marL="260845" lvl="1"/>
            <a:endParaRPr lang="en-US" sz="1600" dirty="0"/>
          </a:p>
          <a:p>
            <a:pPr marL="316531" indent="-316531">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menjadi</a:t>
            </a:r>
            <a:r>
              <a:rPr lang="en-US" sz="1600" b="1" dirty="0"/>
              <a:t> </a:t>
            </a:r>
            <a:r>
              <a:rPr lang="en-US" sz="1600" b="1" dirty="0" err="1"/>
              <a:t>lebih</a:t>
            </a:r>
            <a:r>
              <a:rPr lang="en-US" sz="1600" b="1" dirty="0"/>
              <a:t> </a:t>
            </a:r>
            <a:r>
              <a:rPr lang="en-US" sz="1600" b="1" dirty="0" err="1"/>
              <a:t>baik</a:t>
            </a:r>
            <a:endParaRPr lang="en-US" sz="1600" b="1" dirty="0"/>
          </a:p>
          <a:p>
            <a:pPr marL="527552" indent="-263776">
              <a:buFont typeface="Wingdings" charset="2"/>
              <a:buChar char="§"/>
            </a:pPr>
            <a:r>
              <a:rPr lang="en-US" sz="1600" dirty="0" err="1"/>
              <a:t>Mengidentifikasi</a:t>
            </a:r>
            <a:r>
              <a:rPr lang="en-US" sz="1600" dirty="0"/>
              <a:t> RISIKO &amp; PELUANG</a:t>
            </a:r>
          </a:p>
          <a:p>
            <a:pPr marL="527552" indent="-263776">
              <a:buFont typeface="Wingdings" charset="2"/>
              <a:buChar char="§"/>
            </a:pPr>
            <a:r>
              <a:rPr lang="en-US" sz="1600" dirty="0" err="1"/>
              <a:t>Mengidentifikasi</a:t>
            </a:r>
            <a:r>
              <a:rPr lang="en-US" sz="1600" dirty="0"/>
              <a:t> BAHAYA &amp; ASPEK LINGKUNGAN</a:t>
            </a:r>
          </a:p>
          <a:p>
            <a:pPr marL="527552" indent="-263776">
              <a:buFont typeface="Wingdings" charset="2"/>
              <a:buChar char="§"/>
            </a:pPr>
            <a:r>
              <a:rPr lang="en-US" sz="1600" dirty="0" err="1"/>
              <a:t>Menilai</a:t>
            </a:r>
            <a:r>
              <a:rPr lang="en-US" sz="1600" dirty="0"/>
              <a:t> DAMPAK, RISIKO &amp; PELUANG</a:t>
            </a:r>
          </a:p>
          <a:p>
            <a:pPr marL="527552" indent="-263776">
              <a:buFont typeface="Wingdings" charset="2"/>
              <a:buChar char="§"/>
            </a:pPr>
            <a:r>
              <a:rPr lang="en-US" sz="1600" dirty="0" err="1"/>
              <a:t>Menetapkan</a:t>
            </a:r>
            <a:r>
              <a:rPr lang="en-US" sz="1600" dirty="0"/>
              <a:t> PERSYARATAN HUKUM &amp; PERSYARATAN LAIN</a:t>
            </a:r>
          </a:p>
          <a:p>
            <a:pPr marL="527552" indent="-263776">
              <a:buFont typeface="Wingdings" charset="2"/>
              <a:buChar char="§"/>
            </a:pPr>
            <a:r>
              <a:rPr lang="en-US" sz="1600" dirty="0" err="1"/>
              <a:t>Membuat</a:t>
            </a:r>
            <a:r>
              <a:rPr lang="en-US" sz="1600" dirty="0"/>
              <a:t> PROGRAM PENGENDALIAN BAHAYA &amp; DAMPAK</a:t>
            </a:r>
          </a:p>
          <a:p>
            <a:pPr marL="527552" indent="-263776">
              <a:buFont typeface="Wingdings" charset="2"/>
              <a:buChar char="§"/>
            </a:pPr>
            <a:r>
              <a:rPr lang="en-US" sz="1600" dirty="0" err="1"/>
              <a:t>Menetapkan</a:t>
            </a:r>
            <a:r>
              <a:rPr lang="en-US" sz="1600" dirty="0"/>
              <a:t> SASARAN K3L </a:t>
            </a:r>
            <a:r>
              <a:rPr lang="en-US" sz="1600" dirty="0" err="1"/>
              <a:t>pada</a:t>
            </a:r>
            <a:r>
              <a:rPr lang="en-US" sz="1600" dirty="0"/>
              <a:t> </a:t>
            </a:r>
            <a:r>
              <a:rPr lang="en-US" sz="1600" dirty="0" err="1"/>
              <a:t>fungsi</a:t>
            </a:r>
            <a:r>
              <a:rPr lang="en-US" sz="1600" dirty="0"/>
              <a:t> </a:t>
            </a:r>
            <a:r>
              <a:rPr lang="en-US" sz="1600" dirty="0" err="1"/>
              <a:t>dan</a:t>
            </a:r>
            <a:r>
              <a:rPr lang="en-US" sz="1600" dirty="0"/>
              <a:t> </a:t>
            </a:r>
            <a:r>
              <a:rPr lang="en-US" sz="1600" dirty="0" err="1"/>
              <a:t>tingkatan</a:t>
            </a:r>
            <a:r>
              <a:rPr lang="en-US" sz="1600" dirty="0"/>
              <a:t> </a:t>
            </a:r>
            <a:r>
              <a:rPr lang="en-US" sz="1600" dirty="0" err="1"/>
              <a:t>terkait</a:t>
            </a:r>
            <a:r>
              <a:rPr lang="en-US" sz="1600" dirty="0"/>
              <a:t> (</a:t>
            </a:r>
            <a:r>
              <a:rPr lang="en-US" sz="1600" dirty="0" err="1"/>
              <a:t>Fokus</a:t>
            </a:r>
            <a:r>
              <a:rPr lang="en-US" sz="1600" dirty="0"/>
              <a:t> </a:t>
            </a:r>
            <a:r>
              <a:rPr lang="en-US" sz="1600" dirty="0" err="1"/>
              <a:t>pada</a:t>
            </a:r>
            <a:r>
              <a:rPr lang="en-US" sz="1600" dirty="0"/>
              <a:t> IMPROVEMENT)</a:t>
            </a:r>
          </a:p>
          <a:p>
            <a:pPr marL="527552" indent="-263776">
              <a:buFont typeface="Wingdings" charset="2"/>
              <a:buChar char="§"/>
            </a:pPr>
            <a:r>
              <a:rPr lang="en-US" sz="1600" dirty="0" err="1"/>
              <a:t>Membuat</a:t>
            </a:r>
            <a:r>
              <a:rPr lang="en-US" sz="1600" dirty="0"/>
              <a:t> PROGRAM KERJA </a:t>
            </a:r>
            <a:r>
              <a:rPr lang="en-US" sz="1600" dirty="0" err="1"/>
              <a:t>untuk</a:t>
            </a:r>
            <a:r>
              <a:rPr lang="en-US" sz="1600" dirty="0"/>
              <a:t> </a:t>
            </a:r>
            <a:r>
              <a:rPr lang="en-US" sz="1600" dirty="0" err="1"/>
              <a:t>sasaran</a:t>
            </a:r>
            <a:r>
              <a:rPr lang="en-US" sz="1600" dirty="0"/>
              <a:t> K3L</a:t>
            </a:r>
          </a:p>
          <a:p>
            <a:pPr marL="263776"/>
            <a:endParaRPr lang="en-US" sz="1600" dirty="0"/>
          </a:p>
          <a:p>
            <a:pPr marL="263776" indent="-263776">
              <a:buFont typeface="+mj-lt"/>
              <a:buAutoNum type="arabicPeriod" startAt="3"/>
            </a:pPr>
            <a:r>
              <a:rPr lang="en-US" sz="1600" b="1" dirty="0" err="1"/>
              <a:t>Rencana</a:t>
            </a:r>
            <a:r>
              <a:rPr lang="en-US" sz="1600" b="1" dirty="0"/>
              <a:t> </a:t>
            </a:r>
            <a:r>
              <a:rPr lang="en-US" sz="1600" b="1" dirty="0" err="1"/>
              <a:t>tindakan</a:t>
            </a:r>
            <a:r>
              <a:rPr lang="en-US" sz="1600" b="1" dirty="0"/>
              <a:t> </a:t>
            </a:r>
            <a:r>
              <a:rPr lang="en-US" sz="1600" b="1" dirty="0" err="1"/>
              <a:t>untuk</a:t>
            </a:r>
            <a:r>
              <a:rPr lang="en-US" sz="1600" b="1" dirty="0"/>
              <a:t> </a:t>
            </a:r>
            <a:r>
              <a:rPr lang="en-US" sz="1600" b="1" dirty="0" err="1"/>
              <a:t>mengatasi</a:t>
            </a:r>
            <a:r>
              <a:rPr lang="en-US" sz="1600" b="1" dirty="0"/>
              <a:t> :</a:t>
            </a:r>
          </a:p>
          <a:p>
            <a:pPr marL="586169" lvl="1" indent="-316531">
              <a:buFont typeface="Wingdings" panose="05000000000000000000" pitchFamily="2" charset="2"/>
              <a:buChar char="§"/>
            </a:pPr>
            <a:r>
              <a:rPr lang="en-US" sz="1600" dirty="0" err="1"/>
              <a:t>Risiko</a:t>
            </a:r>
            <a:r>
              <a:rPr lang="en-US" sz="1600" dirty="0"/>
              <a:t> </a:t>
            </a:r>
            <a:r>
              <a:rPr lang="en-US" sz="1600" dirty="0" err="1"/>
              <a:t>dan</a:t>
            </a:r>
            <a:r>
              <a:rPr lang="en-US" sz="1600" dirty="0"/>
              <a:t> </a:t>
            </a:r>
            <a:r>
              <a:rPr lang="en-US" sz="1600" dirty="0" err="1"/>
              <a:t>Peluang</a:t>
            </a:r>
            <a:endParaRPr lang="en-US" sz="1600" dirty="0"/>
          </a:p>
          <a:p>
            <a:pPr marL="586169" lvl="1" indent="-316531">
              <a:buFont typeface="Wingdings" panose="05000000000000000000" pitchFamily="2" charset="2"/>
              <a:buChar char="§"/>
            </a:pPr>
            <a:r>
              <a:rPr lang="en-US" sz="1600" dirty="0" err="1"/>
              <a:t>Bahaya</a:t>
            </a:r>
            <a:r>
              <a:rPr lang="en-US" sz="1600" dirty="0"/>
              <a:t> &amp; </a:t>
            </a:r>
            <a:r>
              <a:rPr lang="en-US" sz="1600" dirty="0" err="1"/>
              <a:t>Aspek</a:t>
            </a:r>
            <a:r>
              <a:rPr lang="en-US" sz="1600" dirty="0"/>
              <a:t> </a:t>
            </a:r>
            <a:r>
              <a:rPr lang="en-US" sz="1600" dirty="0" err="1"/>
              <a:t>Penting</a:t>
            </a:r>
            <a:r>
              <a:rPr lang="en-US" sz="1600" dirty="0"/>
              <a:t> </a:t>
            </a:r>
            <a:r>
              <a:rPr lang="en-US" sz="1600" dirty="0" err="1"/>
              <a:t>Lingkungan</a:t>
            </a:r>
            <a:endParaRPr lang="en-US" sz="1600" dirty="0"/>
          </a:p>
          <a:p>
            <a:pPr marL="586169" lvl="1" indent="-316531">
              <a:buFont typeface="Wingdings" panose="05000000000000000000" pitchFamily="2" charset="2"/>
              <a:buChar char="§"/>
            </a:pPr>
            <a:r>
              <a:rPr lang="en-US" sz="1600" dirty="0" err="1"/>
              <a:t>Pemenuhan</a:t>
            </a:r>
            <a:r>
              <a:rPr lang="en-US" sz="1600" dirty="0"/>
              <a:t> </a:t>
            </a:r>
            <a:r>
              <a:rPr lang="en-US" sz="1600" dirty="0" err="1"/>
              <a:t>Persyaratan</a:t>
            </a:r>
            <a:r>
              <a:rPr lang="en-US" sz="1600" dirty="0"/>
              <a:t> </a:t>
            </a:r>
            <a:r>
              <a:rPr lang="en-US" sz="1600" dirty="0" err="1"/>
              <a:t>Hukum</a:t>
            </a:r>
            <a:r>
              <a:rPr lang="en-US" sz="1600" dirty="0"/>
              <a:t> </a:t>
            </a:r>
            <a:r>
              <a:rPr lang="en-US" sz="1600" dirty="0" err="1"/>
              <a:t>dan</a:t>
            </a:r>
            <a:r>
              <a:rPr lang="en-US" sz="1600" dirty="0"/>
              <a:t> </a:t>
            </a:r>
            <a:r>
              <a:rPr lang="en-US" sz="1600" dirty="0" err="1"/>
              <a:t>Persyaratan</a:t>
            </a:r>
            <a:r>
              <a:rPr lang="en-US" sz="1600" dirty="0"/>
              <a:t> Lain</a:t>
            </a:r>
          </a:p>
        </p:txBody>
      </p:sp>
      <p:sp>
        <p:nvSpPr>
          <p:cNvPr id="3" name="Rectangle 2">
            <a:extLst>
              <a:ext uri="{FF2B5EF4-FFF2-40B4-BE49-F238E27FC236}">
                <a16:creationId xmlns:a16="http://schemas.microsoft.com/office/drawing/2014/main" id="{D479197A-4B00-496B-874E-EBB97DBD412A}"/>
              </a:ext>
            </a:extLst>
          </p:cNvPr>
          <p:cNvSpPr/>
          <p:nvPr/>
        </p:nvSpPr>
        <p:spPr>
          <a:xfrm>
            <a:off x="0" y="1127893"/>
            <a:ext cx="9144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4A3170-835E-4096-8222-428862213A30}"/>
              </a:ext>
            </a:extLst>
          </p:cNvPr>
          <p:cNvSpPr>
            <a:spLocks noGrp="1"/>
          </p:cNvSpPr>
          <p:nvPr>
            <p:ph type="sldNum" sz="quarter" idx="12"/>
          </p:nvPr>
        </p:nvSpPr>
        <p:spPr/>
        <p:txBody>
          <a:bodyPr/>
          <a:lstStyle/>
          <a:p>
            <a:pPr>
              <a:defRPr/>
            </a:pPr>
            <a:fld id="{2E3D3CF9-A8F0-446F-8AA4-23D2A19D86A0}" type="slidenum">
              <a:rPr lang="en-US" smtClean="0"/>
              <a:pPr>
                <a:defRPr/>
              </a:pPr>
              <a:t>37</a:t>
            </a:fld>
            <a:endParaRPr lang="en-US"/>
          </a:p>
        </p:txBody>
      </p:sp>
      <p:sp>
        <p:nvSpPr>
          <p:cNvPr id="8" name="Footer Placeholder 7">
            <a:extLst>
              <a:ext uri="{FF2B5EF4-FFF2-40B4-BE49-F238E27FC236}">
                <a16:creationId xmlns:a16="http://schemas.microsoft.com/office/drawing/2014/main" id="{A2A290C4-EB65-403E-BE03-CC2338978B97}"/>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9" name="Title 1">
            <a:extLst>
              <a:ext uri="{FF2B5EF4-FFF2-40B4-BE49-F238E27FC236}">
                <a16:creationId xmlns:a16="http://schemas.microsoft.com/office/drawing/2014/main" id="{7A73855B-423B-4B91-B782-66EF836A4973}"/>
              </a:ext>
            </a:extLst>
          </p:cNvPr>
          <p:cNvSpPr txBox="1">
            <a:spLocks/>
          </p:cNvSpPr>
          <p:nvPr/>
        </p:nvSpPr>
        <p:spPr>
          <a:xfrm>
            <a:off x="7893582" y="8344"/>
            <a:ext cx="1261568"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951337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C34104-CD71-4571-B7B2-EC3FC06ED01B}"/>
              </a:ext>
            </a:extLst>
          </p:cNvPr>
          <p:cNvSpPr/>
          <p:nvPr/>
        </p:nvSpPr>
        <p:spPr>
          <a:xfrm>
            <a:off x="0" y="0"/>
            <a:ext cx="9144000" cy="192079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0926" y="481714"/>
            <a:ext cx="7596554" cy="973917"/>
          </a:xfrm>
        </p:spPr>
        <p:txBody>
          <a:bodyPr>
            <a:noAutofit/>
          </a:bodyPr>
          <a:lstStyle/>
          <a:p>
            <a:pPr algn="ctr"/>
            <a:r>
              <a:rPr lang="en-US" sz="3200" u="sng" dirty="0" err="1">
                <a:solidFill>
                  <a:schemeClr val="bg1"/>
                </a:solidFill>
              </a:rPr>
              <a:t>Konsep</a:t>
            </a:r>
            <a:r>
              <a:rPr lang="en-US" sz="3200" u="sng" dirty="0">
                <a:solidFill>
                  <a:schemeClr val="bg1"/>
                </a:solidFill>
              </a:rPr>
              <a:t> SISTEM PENCEGAHAN:  </a:t>
            </a:r>
            <a:br>
              <a:rPr lang="en-US" sz="3200" u="sng" dirty="0">
                <a:solidFill>
                  <a:schemeClr val="bg1"/>
                </a:solidFill>
              </a:rPr>
            </a:br>
            <a:r>
              <a:rPr lang="en-US" sz="3200" u="sng" dirty="0" err="1">
                <a:solidFill>
                  <a:schemeClr val="bg1"/>
                </a:solidFill>
              </a:rPr>
              <a:t>dari</a:t>
            </a:r>
            <a:r>
              <a:rPr lang="en-US" sz="3200" u="sng" dirty="0">
                <a:solidFill>
                  <a:schemeClr val="bg1"/>
                </a:solidFill>
              </a:rPr>
              <a:t> </a:t>
            </a:r>
            <a:r>
              <a:rPr lang="en-US" sz="3200" u="sng" dirty="0" err="1">
                <a:solidFill>
                  <a:schemeClr val="bg1"/>
                </a:solidFill>
              </a:rPr>
              <a:t>tindakan</a:t>
            </a:r>
            <a:r>
              <a:rPr lang="en-US" sz="3200" u="sng" dirty="0">
                <a:solidFill>
                  <a:schemeClr val="bg1"/>
                </a:solidFill>
              </a:rPr>
              <a:t> </a:t>
            </a:r>
            <a:r>
              <a:rPr lang="en-US" sz="3200" u="sng" dirty="0" err="1">
                <a:solidFill>
                  <a:schemeClr val="bg1"/>
                </a:solidFill>
              </a:rPr>
              <a:t>setelah</a:t>
            </a:r>
            <a:r>
              <a:rPr lang="en-US" sz="3200" u="sng" dirty="0">
                <a:solidFill>
                  <a:schemeClr val="bg1"/>
                </a:solidFill>
              </a:rPr>
              <a:t> </a:t>
            </a:r>
            <a:r>
              <a:rPr lang="en-US" sz="3200" u="sng" dirty="0" err="1">
                <a:solidFill>
                  <a:schemeClr val="bg1"/>
                </a:solidFill>
              </a:rPr>
              <a:t>kejadian</a:t>
            </a:r>
            <a:r>
              <a:rPr lang="en-US" sz="3200" u="sng" dirty="0">
                <a:solidFill>
                  <a:schemeClr val="bg1"/>
                </a:solidFill>
              </a:rPr>
              <a:t>, </a:t>
            </a:r>
            <a:r>
              <a:rPr lang="en-US" sz="3200" u="sng" dirty="0" err="1">
                <a:solidFill>
                  <a:schemeClr val="bg1"/>
                </a:solidFill>
              </a:rPr>
              <a:t>menjadi</a:t>
            </a:r>
            <a:r>
              <a:rPr lang="en-US" sz="3200" u="sng" dirty="0">
                <a:solidFill>
                  <a:schemeClr val="bg1"/>
                </a:solidFill>
              </a:rPr>
              <a:t> </a:t>
            </a:r>
            <a:r>
              <a:rPr lang="en-US" sz="3200" b="1" u="sng" dirty="0" err="1">
                <a:solidFill>
                  <a:schemeClr val="bg1"/>
                </a:solidFill>
              </a:rPr>
              <a:t>tindakan</a:t>
            </a:r>
            <a:r>
              <a:rPr lang="en-US" sz="3200" b="1" u="sng" dirty="0">
                <a:solidFill>
                  <a:schemeClr val="bg1"/>
                </a:solidFill>
              </a:rPr>
              <a:t> </a:t>
            </a:r>
            <a:r>
              <a:rPr lang="en-US" sz="3200" b="1" u="sng" dirty="0" err="1">
                <a:solidFill>
                  <a:schemeClr val="bg1"/>
                </a:solidFill>
              </a:rPr>
              <a:t>sebelum</a:t>
            </a:r>
            <a:r>
              <a:rPr lang="en-US" sz="3200" b="1" u="sng" dirty="0">
                <a:solidFill>
                  <a:schemeClr val="bg1"/>
                </a:solidFill>
              </a:rPr>
              <a:t> </a:t>
            </a:r>
            <a:r>
              <a:rPr lang="en-US" sz="3200" b="1" u="sng" dirty="0" err="1">
                <a:solidFill>
                  <a:schemeClr val="bg1"/>
                </a:solidFill>
              </a:rPr>
              <a:t>kejadian</a:t>
            </a:r>
            <a:r>
              <a:rPr lang="en-US" sz="3200" b="1" u="sng" dirty="0">
                <a:solidFill>
                  <a:schemeClr val="bg1"/>
                </a:solidFill>
              </a:rPr>
              <a:t> </a:t>
            </a:r>
          </a:p>
        </p:txBody>
      </p:sp>
      <p:grpSp>
        <p:nvGrpSpPr>
          <p:cNvPr id="3" name="Group 24"/>
          <p:cNvGrpSpPr>
            <a:grpSpLocks/>
          </p:cNvGrpSpPr>
          <p:nvPr/>
        </p:nvGrpSpPr>
        <p:grpSpPr bwMode="auto">
          <a:xfrm>
            <a:off x="1548804" y="4245291"/>
            <a:ext cx="5182051" cy="60870"/>
            <a:chOff x="1371600" y="4341079"/>
            <a:chExt cx="6172200" cy="131428"/>
          </a:xfrm>
        </p:grpSpPr>
        <p:cxnSp>
          <p:nvCxnSpPr>
            <p:cNvPr id="5" name="Straight Connector 4"/>
            <p:cNvCxnSpPr/>
            <p:nvPr/>
          </p:nvCxnSpPr>
          <p:spPr>
            <a:xfrm>
              <a:off x="1371600" y="4343999"/>
              <a:ext cx="6172200"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75501" y="4343999"/>
              <a:ext cx="16111"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850814" y="4343192"/>
              <a:ext cx="0" cy="1611"/>
            </a:xfrm>
            <a:prstGeom prst="line">
              <a:avLst/>
            </a:prstGeom>
            <a:ln w="73025">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090911" y="4406794"/>
              <a:ext cx="131428" cy="0"/>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 name="TextBox 43"/>
          <p:cNvSpPr txBox="1">
            <a:spLocks noChangeArrowheads="1"/>
          </p:cNvSpPr>
          <p:nvPr/>
        </p:nvSpPr>
        <p:spPr bwMode="auto">
          <a:xfrm>
            <a:off x="3926541" y="4621337"/>
            <a:ext cx="1317812" cy="564514"/>
          </a:xfrm>
          <a:prstGeom prst="rect">
            <a:avLst/>
          </a:prstGeom>
          <a:noFill/>
          <a:ln w="9525">
            <a:noFill/>
            <a:miter lim="800000"/>
            <a:headEnd/>
            <a:tailEnd/>
          </a:ln>
        </p:spPr>
        <p:txBody>
          <a:bodyPr wrap="square">
            <a:spAutoFit/>
          </a:bodyPr>
          <a:lstStyle/>
          <a:p>
            <a:r>
              <a:rPr lang="en-US" sz="1534" dirty="0" err="1">
                <a:latin typeface="Berlin Sans FB" pitchFamily="34" charset="0"/>
              </a:rPr>
              <a:t>Kecelakaan</a:t>
            </a:r>
            <a:r>
              <a:rPr lang="en-US" sz="1534" dirty="0">
                <a:latin typeface="Berlin Sans FB" pitchFamily="34" charset="0"/>
              </a:rPr>
              <a:t> / </a:t>
            </a:r>
            <a:r>
              <a:rPr lang="en-US" sz="1534" dirty="0" err="1">
                <a:latin typeface="Berlin Sans FB" pitchFamily="34" charset="0"/>
              </a:rPr>
              <a:t>Pencemaran</a:t>
            </a:r>
            <a:endParaRPr lang="en-US" sz="1534" dirty="0">
              <a:latin typeface="Berlin Sans FB" pitchFamily="34" charset="0"/>
            </a:endParaRPr>
          </a:p>
        </p:txBody>
      </p:sp>
      <p:sp>
        <p:nvSpPr>
          <p:cNvPr id="10" name="TextBox 43"/>
          <p:cNvSpPr txBox="1">
            <a:spLocks noChangeArrowheads="1"/>
          </p:cNvSpPr>
          <p:nvPr/>
        </p:nvSpPr>
        <p:spPr bwMode="auto">
          <a:xfrm>
            <a:off x="6783603" y="4123557"/>
            <a:ext cx="1034788" cy="328423"/>
          </a:xfrm>
          <a:prstGeom prst="rect">
            <a:avLst/>
          </a:prstGeom>
          <a:noFill/>
          <a:ln w="9525">
            <a:noFill/>
            <a:miter lim="800000"/>
            <a:headEnd/>
            <a:tailEnd/>
          </a:ln>
        </p:spPr>
        <p:txBody>
          <a:bodyPr>
            <a:spAutoFit/>
          </a:bodyPr>
          <a:lstStyle/>
          <a:p>
            <a:r>
              <a:rPr lang="id-ID" sz="1534" dirty="0">
                <a:latin typeface="Berlin Sans FB" pitchFamily="34" charset="0"/>
              </a:rPr>
              <a:t>Waktu</a:t>
            </a:r>
            <a:endParaRPr lang="en-US" sz="1534" dirty="0">
              <a:latin typeface="Berlin Sans FB" pitchFamily="34" charset="0"/>
            </a:endParaRPr>
          </a:p>
        </p:txBody>
      </p:sp>
      <p:sp>
        <p:nvSpPr>
          <p:cNvPr id="11" name="TextBox 43"/>
          <p:cNvSpPr txBox="1">
            <a:spLocks noChangeArrowheads="1"/>
          </p:cNvSpPr>
          <p:nvPr/>
        </p:nvSpPr>
        <p:spPr bwMode="auto">
          <a:xfrm>
            <a:off x="4592294" y="3543065"/>
            <a:ext cx="2008705"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Perbaikan</a:t>
            </a:r>
          </a:p>
          <a:p>
            <a:pPr algn="ctr"/>
            <a:r>
              <a:rPr lang="id-ID" sz="1534" dirty="0">
                <a:latin typeface="Berlin Sans FB" pitchFamily="34" charset="0"/>
              </a:rPr>
              <a:t>(Corrective Action)</a:t>
            </a:r>
            <a:endParaRPr lang="en-US" sz="1534" dirty="0">
              <a:latin typeface="Berlin Sans FB" pitchFamily="34" charset="0"/>
            </a:endParaRPr>
          </a:p>
        </p:txBody>
      </p:sp>
      <p:sp>
        <p:nvSpPr>
          <p:cNvPr id="12" name="TextBox 43"/>
          <p:cNvSpPr txBox="1">
            <a:spLocks noChangeArrowheads="1"/>
          </p:cNvSpPr>
          <p:nvPr/>
        </p:nvSpPr>
        <p:spPr bwMode="auto">
          <a:xfrm>
            <a:off x="2461851" y="3509435"/>
            <a:ext cx="2191314"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Pencegahan</a:t>
            </a:r>
          </a:p>
          <a:p>
            <a:pPr algn="ctr"/>
            <a:r>
              <a:rPr lang="id-ID" sz="1534" dirty="0">
                <a:latin typeface="Berlin Sans FB" pitchFamily="34" charset="0"/>
              </a:rPr>
              <a:t>(Preventive Action)</a:t>
            </a:r>
            <a:endParaRPr lang="en-US" sz="1534" dirty="0">
              <a:latin typeface="Berlin Sans FB" pitchFamily="34" charset="0"/>
            </a:endParaRPr>
          </a:p>
        </p:txBody>
      </p:sp>
      <p:sp>
        <p:nvSpPr>
          <p:cNvPr id="13" name="Text Box 20"/>
          <p:cNvSpPr txBox="1">
            <a:spLocks noChangeArrowheads="1"/>
          </p:cNvSpPr>
          <p:nvPr/>
        </p:nvSpPr>
        <p:spPr bwMode="auto">
          <a:xfrm>
            <a:off x="6454912" y="2971083"/>
            <a:ext cx="2142618" cy="1136208"/>
          </a:xfrm>
          <a:prstGeom prst="rect">
            <a:avLst/>
          </a:prstGeom>
          <a:noFill/>
          <a:ln w="9525">
            <a:noFill/>
            <a:miter lim="800000"/>
            <a:headEnd/>
            <a:tailEnd/>
          </a:ln>
        </p:spPr>
        <p:txBody>
          <a:bodyPr wrap="square">
            <a:spAutoFit/>
          </a:bodyPr>
          <a:lstStyle/>
          <a:p>
            <a:pPr>
              <a:lnSpc>
                <a:spcPct val="105000"/>
              </a:lnSpc>
            </a:pPr>
            <a:r>
              <a:rPr lang="en-US" sz="1292" i="1" dirty="0" err="1">
                <a:solidFill>
                  <a:srgbClr val="000000"/>
                </a:solidFill>
                <a:latin typeface="Tahoma" pitchFamily="34" charset="0"/>
              </a:rPr>
              <a:t>Melakukan</a:t>
            </a:r>
            <a:r>
              <a:rPr lang="en-US" sz="1292" i="1" dirty="0">
                <a:solidFill>
                  <a:srgbClr val="000000"/>
                </a:solidFill>
                <a:latin typeface="Tahoma" pitchFamily="34" charset="0"/>
              </a:rPr>
              <a:t> </a:t>
            </a:r>
            <a:r>
              <a:rPr lang="en-US" sz="1292" i="1" dirty="0" err="1">
                <a:solidFill>
                  <a:srgbClr val="000000"/>
                </a:solidFill>
                <a:latin typeface="Tahoma" pitchFamily="34" charset="0"/>
              </a:rPr>
              <a:t>tindakan</a:t>
            </a:r>
            <a:r>
              <a:rPr lang="en-US" sz="1292" i="1" dirty="0">
                <a:solidFill>
                  <a:srgbClr val="000000"/>
                </a:solidFill>
                <a:latin typeface="Tahoma" pitchFamily="34" charset="0"/>
              </a:rPr>
              <a:t> </a:t>
            </a:r>
            <a:r>
              <a:rPr lang="en-US" sz="1292" i="1" dirty="0" err="1">
                <a:solidFill>
                  <a:srgbClr val="000000"/>
                </a:solidFill>
                <a:latin typeface="Tahoma" pitchFamily="34" charset="0"/>
              </a:rPr>
              <a:t>untuk</a:t>
            </a:r>
            <a:r>
              <a:rPr lang="en-US" sz="1292" i="1" dirty="0">
                <a:solidFill>
                  <a:srgbClr val="000000"/>
                </a:solidFill>
                <a:latin typeface="Tahoma" pitchFamily="34" charset="0"/>
              </a:rPr>
              <a:t> </a:t>
            </a:r>
            <a:r>
              <a:rPr lang="en-US" sz="1292" i="1" dirty="0" err="1">
                <a:solidFill>
                  <a:srgbClr val="000000"/>
                </a:solidFill>
                <a:latin typeface="Tahoma" pitchFamily="34" charset="0"/>
              </a:rPr>
              <a:t>menghilangkan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penyebab</a:t>
            </a:r>
            <a:r>
              <a:rPr lang="en-US"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 /</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en-US" sz="1292" i="1" dirty="0">
                <a:solidFill>
                  <a:srgbClr val="000000"/>
                </a:solidFill>
                <a:latin typeface="Tahoma" pitchFamily="34" charset="0"/>
              </a:rPr>
              <a:t> </a:t>
            </a:r>
            <a:r>
              <a:rPr lang="en-US" sz="1292" i="1" dirty="0" err="1">
                <a:solidFill>
                  <a:srgbClr val="000000"/>
                </a:solidFill>
                <a:latin typeface="Tahoma" pitchFamily="34" charset="0"/>
              </a:rPr>
              <a:t>kasus</a:t>
            </a:r>
            <a:r>
              <a:rPr lang="en-US" sz="1292" i="1" dirty="0">
                <a:solidFill>
                  <a:srgbClr val="000000"/>
                </a:solidFill>
                <a:latin typeface="Tahoma" pitchFamily="34" charset="0"/>
              </a:rPr>
              <a:t> yang </a:t>
            </a:r>
            <a:r>
              <a:rPr lang="en-US" sz="1292" i="1" dirty="0" err="1">
                <a:solidFill>
                  <a:srgbClr val="000000"/>
                </a:solidFill>
                <a:latin typeface="Tahoma" pitchFamily="34" charset="0"/>
              </a:rPr>
              <a:t>sama</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terulang</a:t>
            </a:r>
            <a:endParaRPr lang="en-US" sz="1292" i="1" dirty="0">
              <a:solidFill>
                <a:srgbClr val="000000"/>
              </a:solidFill>
              <a:latin typeface="Tahoma" pitchFamily="34" charset="0"/>
            </a:endParaRPr>
          </a:p>
        </p:txBody>
      </p:sp>
      <p:sp>
        <p:nvSpPr>
          <p:cNvPr id="14" name="Text Box 20"/>
          <p:cNvSpPr txBox="1">
            <a:spLocks noChangeArrowheads="1"/>
          </p:cNvSpPr>
          <p:nvPr/>
        </p:nvSpPr>
        <p:spPr bwMode="auto">
          <a:xfrm>
            <a:off x="351693" y="3295721"/>
            <a:ext cx="2142622" cy="927433"/>
          </a:xfrm>
          <a:prstGeom prst="rect">
            <a:avLst/>
          </a:prstGeom>
          <a:noFill/>
          <a:ln w="9525">
            <a:noFill/>
            <a:miter lim="800000"/>
            <a:headEnd/>
            <a:tailEnd/>
          </a:ln>
        </p:spPr>
        <p:txBody>
          <a:bodyPr wrap="square">
            <a:spAutoFit/>
          </a:bodyPr>
          <a:lstStyle/>
          <a:p>
            <a:pPr>
              <a:lnSpc>
                <a:spcPct val="105000"/>
              </a:lnSpc>
            </a:pPr>
            <a:r>
              <a:rPr lang="id-ID" sz="1292" i="1" dirty="0">
                <a:solidFill>
                  <a:srgbClr val="000000"/>
                </a:solidFill>
                <a:latin typeface="Tahoma" pitchFamily="34" charset="0"/>
              </a:rPr>
              <a:t>M</a:t>
            </a:r>
            <a:r>
              <a:rPr lang="en-US" sz="1292" i="1" dirty="0" err="1">
                <a:solidFill>
                  <a:srgbClr val="000000"/>
                </a:solidFill>
                <a:latin typeface="Tahoma" pitchFamily="34" charset="0"/>
              </a:rPr>
              <a:t>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potensi</a:t>
            </a:r>
            <a:r>
              <a:rPr lang="en-US" sz="1292" i="1" dirty="0">
                <a:solidFill>
                  <a:srgbClr val="000000"/>
                </a:solidFill>
                <a:latin typeface="Tahoma" pitchFamily="34" charset="0"/>
              </a:rPr>
              <a:t> </a:t>
            </a:r>
            <a:r>
              <a:rPr lang="en-US" sz="1292" i="1" dirty="0" err="1">
                <a:solidFill>
                  <a:srgbClr val="000000"/>
                </a:solidFill>
                <a:latin typeface="Tahoma" pitchFamily="34" charset="0"/>
              </a:rPr>
              <a:t>bahaya</a:t>
            </a:r>
            <a:r>
              <a:rPr lang="en-US" sz="1292" i="1" dirty="0">
                <a:solidFill>
                  <a:srgbClr val="000000"/>
                </a:solidFill>
                <a:latin typeface="Tahoma" pitchFamily="34" charset="0"/>
              </a:rPr>
              <a:t> /</a:t>
            </a:r>
            <a:r>
              <a:rPr lang="en-US" sz="1292" i="1" dirty="0" err="1">
                <a:solidFill>
                  <a:srgbClr val="000000"/>
                </a:solidFill>
                <a:latin typeface="Tahoma" pitchFamily="34" charset="0"/>
              </a:rPr>
              <a:t>aspek</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id-ID"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terjadi</a:t>
            </a:r>
            <a:endParaRPr lang="en-US" sz="1292" i="1" dirty="0">
              <a:solidFill>
                <a:srgbClr val="000000"/>
              </a:solidFill>
              <a:latin typeface="Tahoma" pitchFamily="34" charset="0"/>
            </a:endParaRPr>
          </a:p>
        </p:txBody>
      </p:sp>
      <p:sp>
        <p:nvSpPr>
          <p:cNvPr id="15" name="Text Box 20"/>
          <p:cNvSpPr txBox="1">
            <a:spLocks noChangeArrowheads="1"/>
          </p:cNvSpPr>
          <p:nvPr/>
        </p:nvSpPr>
        <p:spPr bwMode="auto">
          <a:xfrm>
            <a:off x="3643685" y="5869167"/>
            <a:ext cx="1704355" cy="509883"/>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Problem Solving</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(Investigation)</a:t>
            </a:r>
          </a:p>
        </p:txBody>
      </p:sp>
      <p:cxnSp>
        <p:nvCxnSpPr>
          <p:cNvPr id="16" name="Straight Connector 15"/>
          <p:cNvCxnSpPr/>
          <p:nvPr/>
        </p:nvCxnSpPr>
        <p:spPr bwMode="auto">
          <a:xfrm>
            <a:off x="2509189" y="4256112"/>
            <a:ext cx="13527"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1654311" y="4621337"/>
            <a:ext cx="2008705" cy="564514"/>
          </a:xfrm>
          <a:prstGeom prst="rect">
            <a:avLst/>
          </a:prstGeom>
          <a:noFill/>
          <a:ln w="9525">
            <a:noFill/>
            <a:miter lim="800000"/>
            <a:headEnd/>
            <a:tailEnd/>
          </a:ln>
        </p:spPr>
        <p:txBody>
          <a:bodyPr>
            <a:spAutoFit/>
          </a:bodyPr>
          <a:lstStyle/>
          <a:p>
            <a:r>
              <a:rPr lang="id-ID" sz="1534" dirty="0">
                <a:latin typeface="Berlin Sans FB" pitchFamily="34" charset="0"/>
              </a:rPr>
              <a:t>“Potensi” </a:t>
            </a:r>
            <a:r>
              <a:rPr lang="en-US" sz="1534" dirty="0" err="1">
                <a:latin typeface="Berlin Sans FB" pitchFamily="34" charset="0"/>
              </a:rPr>
              <a:t>Bahaya</a:t>
            </a:r>
            <a:r>
              <a:rPr lang="en-US" sz="1534" dirty="0">
                <a:latin typeface="Berlin Sans FB" pitchFamily="34" charset="0"/>
              </a:rPr>
              <a:t> / </a:t>
            </a:r>
            <a:r>
              <a:rPr lang="en-US" sz="1534" dirty="0" err="1">
                <a:latin typeface="Berlin Sans FB" pitchFamily="34" charset="0"/>
              </a:rPr>
              <a:t>Aspek</a:t>
            </a:r>
            <a:endParaRPr lang="en-US" sz="1534" dirty="0">
              <a:latin typeface="Berlin Sans FB" pitchFamily="34" charset="0"/>
            </a:endParaRPr>
          </a:p>
        </p:txBody>
      </p:sp>
      <p:sp>
        <p:nvSpPr>
          <p:cNvPr id="18" name="Down Arrow 17"/>
          <p:cNvSpPr/>
          <p:nvPr/>
        </p:nvSpPr>
        <p:spPr>
          <a:xfrm>
            <a:off x="2340106" y="5321339"/>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sp>
        <p:nvSpPr>
          <p:cNvPr id="19" name="Text Box 20"/>
          <p:cNvSpPr txBox="1">
            <a:spLocks noChangeArrowheads="1"/>
          </p:cNvSpPr>
          <p:nvPr/>
        </p:nvSpPr>
        <p:spPr bwMode="auto">
          <a:xfrm>
            <a:off x="1244454" y="5869167"/>
            <a:ext cx="2313054" cy="718658"/>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Management RISIKO, </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HIRADC, IAD, FMEA, HAZOP, </a:t>
            </a:r>
            <a:r>
              <a:rPr lang="en-US" sz="1292" dirty="0" err="1">
                <a:solidFill>
                  <a:srgbClr val="000000"/>
                </a:solidFill>
                <a:latin typeface="Tahoma" pitchFamily="34" charset="0"/>
              </a:rPr>
              <a:t>dll</a:t>
            </a:r>
            <a:endParaRPr lang="en-US" sz="1292" dirty="0">
              <a:solidFill>
                <a:srgbClr val="000000"/>
              </a:solidFill>
              <a:latin typeface="Tahoma" pitchFamily="34" charset="0"/>
            </a:endParaRPr>
          </a:p>
        </p:txBody>
      </p:sp>
      <p:sp>
        <p:nvSpPr>
          <p:cNvPr id="20" name="Down Arrow 19"/>
          <p:cNvSpPr/>
          <p:nvPr/>
        </p:nvSpPr>
        <p:spPr>
          <a:xfrm>
            <a:off x="4348815" y="5216292"/>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cxnSp>
        <p:nvCxnSpPr>
          <p:cNvPr id="21" name="Straight Arrow Connector 20"/>
          <p:cNvCxnSpPr/>
          <p:nvPr/>
        </p:nvCxnSpPr>
        <p:spPr>
          <a:xfrm rot="5400000">
            <a:off x="2319140" y="4439397"/>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288617" y="4498915"/>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Curved Right Arrow 26"/>
          <p:cNvSpPr/>
          <p:nvPr/>
        </p:nvSpPr>
        <p:spPr>
          <a:xfrm rot="5400000">
            <a:off x="4360985" y="2097255"/>
            <a:ext cx="389566" cy="2564648"/>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4">
              <a:solidFill>
                <a:schemeClr val="tx1"/>
              </a:solidFill>
            </a:endParaRPr>
          </a:p>
        </p:txBody>
      </p:sp>
      <p:sp>
        <p:nvSpPr>
          <p:cNvPr id="35" name="TextBox 34"/>
          <p:cNvSpPr txBox="1"/>
          <p:nvPr/>
        </p:nvSpPr>
        <p:spPr>
          <a:xfrm>
            <a:off x="3218593" y="2372516"/>
            <a:ext cx="2781724" cy="774058"/>
          </a:xfrm>
          <a:prstGeom prst="rect">
            <a:avLst/>
          </a:prstGeom>
          <a:noFill/>
        </p:spPr>
        <p:txBody>
          <a:bodyPr wrap="none" rtlCol="0">
            <a:spAutoFit/>
          </a:bodyPr>
          <a:lstStyle/>
          <a:p>
            <a:pPr algn="ctr"/>
            <a:r>
              <a:rPr lang="en-US" sz="2215" b="1" dirty="0" err="1">
                <a:solidFill>
                  <a:srgbClr val="FF0000"/>
                </a:solidFill>
              </a:rPr>
              <a:t>Beralih</a:t>
            </a:r>
            <a:r>
              <a:rPr lang="en-US" sz="2215" b="1" dirty="0">
                <a:solidFill>
                  <a:srgbClr val="FF0000"/>
                </a:solidFill>
              </a:rPr>
              <a:t> </a:t>
            </a:r>
            <a:r>
              <a:rPr lang="en-US" sz="2215" b="1" dirty="0" err="1">
                <a:solidFill>
                  <a:srgbClr val="FF0000"/>
                </a:solidFill>
              </a:rPr>
              <a:t>dari</a:t>
            </a:r>
            <a:r>
              <a:rPr lang="en-US" sz="2215" b="1" dirty="0">
                <a:solidFill>
                  <a:srgbClr val="FF0000"/>
                </a:solidFill>
              </a:rPr>
              <a:t> </a:t>
            </a:r>
            <a:r>
              <a:rPr lang="en-US" sz="2215" b="1" dirty="0" err="1">
                <a:solidFill>
                  <a:srgbClr val="FF0000"/>
                </a:solidFill>
              </a:rPr>
              <a:t>Perbaikan</a:t>
            </a:r>
            <a:endParaRPr lang="en-US" sz="2215" b="1" dirty="0">
              <a:solidFill>
                <a:srgbClr val="FF0000"/>
              </a:solidFill>
            </a:endParaRPr>
          </a:p>
          <a:p>
            <a:pPr algn="ctr"/>
            <a:r>
              <a:rPr lang="en-US" sz="2215" b="1" dirty="0">
                <a:solidFill>
                  <a:srgbClr val="FF0000"/>
                </a:solidFill>
              </a:rPr>
              <a:t> </a:t>
            </a:r>
            <a:r>
              <a:rPr lang="en-US" sz="2215" b="1" dirty="0" err="1">
                <a:solidFill>
                  <a:srgbClr val="FF0000"/>
                </a:solidFill>
              </a:rPr>
              <a:t>ke</a:t>
            </a:r>
            <a:r>
              <a:rPr lang="en-US" sz="2215" b="1" dirty="0">
                <a:solidFill>
                  <a:srgbClr val="FF0000"/>
                </a:solidFill>
              </a:rPr>
              <a:t> </a:t>
            </a:r>
            <a:r>
              <a:rPr lang="en-US" sz="2215" b="1" dirty="0" err="1">
                <a:solidFill>
                  <a:srgbClr val="FF0000"/>
                </a:solidFill>
              </a:rPr>
              <a:t>Pencegahan</a:t>
            </a:r>
            <a:r>
              <a:rPr lang="en-US" sz="2215" b="1" dirty="0">
                <a:solidFill>
                  <a:srgbClr val="FF0000"/>
                </a:solidFill>
              </a:rPr>
              <a:t> !!</a:t>
            </a:r>
          </a:p>
        </p:txBody>
      </p:sp>
      <p:sp>
        <p:nvSpPr>
          <p:cNvPr id="24" name="Slide Number Placeholder 23">
            <a:extLst>
              <a:ext uri="{FF2B5EF4-FFF2-40B4-BE49-F238E27FC236}">
                <a16:creationId xmlns:a16="http://schemas.microsoft.com/office/drawing/2014/main" id="{B87CF817-E37B-44CF-BD5A-894FB6DD3D50}"/>
              </a:ext>
            </a:extLst>
          </p:cNvPr>
          <p:cNvSpPr>
            <a:spLocks noGrp="1"/>
          </p:cNvSpPr>
          <p:nvPr>
            <p:ph type="sldNum" sz="quarter" idx="12"/>
          </p:nvPr>
        </p:nvSpPr>
        <p:spPr/>
        <p:txBody>
          <a:bodyPr/>
          <a:lstStyle/>
          <a:p>
            <a:pPr>
              <a:defRPr/>
            </a:pPr>
            <a:fld id="{76B483EA-79FC-4CFB-9D49-A6CB5216843E}" type="slidenum">
              <a:rPr lang="en-US" smtClean="0"/>
              <a:pPr>
                <a:defRPr/>
              </a:pPr>
              <a:t>38</a:t>
            </a:fld>
            <a:endParaRPr lang="en-US"/>
          </a:p>
        </p:txBody>
      </p:sp>
      <p:sp>
        <p:nvSpPr>
          <p:cNvPr id="23" name="Footer Placeholder 22">
            <a:extLst>
              <a:ext uri="{FF2B5EF4-FFF2-40B4-BE49-F238E27FC236}">
                <a16:creationId xmlns:a16="http://schemas.microsoft.com/office/drawing/2014/main" id="{A220DE87-E7BF-48F3-AC6D-250AD3440FD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9" name="Title 1">
            <a:extLst>
              <a:ext uri="{FF2B5EF4-FFF2-40B4-BE49-F238E27FC236}">
                <a16:creationId xmlns:a16="http://schemas.microsoft.com/office/drawing/2014/main" id="{AAD58F16-0AEE-4A95-82D1-34F50DD1F852}"/>
              </a:ext>
            </a:extLst>
          </p:cNvPr>
          <p:cNvSpPr txBox="1">
            <a:spLocks/>
          </p:cNvSpPr>
          <p:nvPr/>
        </p:nvSpPr>
        <p:spPr>
          <a:xfrm>
            <a:off x="7893582" y="8344"/>
            <a:ext cx="1261568"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653910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92"/>
            <a:ext cx="9144000" cy="1143000"/>
          </a:xfrm>
        </p:spPr>
        <p:txBody>
          <a:bodyPr>
            <a:normAutofit/>
          </a:bodyPr>
          <a:lstStyle/>
          <a:p>
            <a:pPr algn="l"/>
            <a:r>
              <a:rPr lang="en-US" sz="2800" b="1" u="sng" dirty="0"/>
              <a:t>T</a:t>
            </a:r>
            <a:r>
              <a:rPr lang="id-ID" sz="2800" b="1" u="sng" dirty="0"/>
              <a:t>indakan untuk mengatasi </a:t>
            </a:r>
            <a:r>
              <a:rPr lang="en-US" sz="2800" b="1" u="sng" dirty="0"/>
              <a:t>Re</a:t>
            </a:r>
            <a:r>
              <a:rPr lang="id-ID" sz="2800" b="1" u="sng" dirty="0"/>
              <a:t>siko dan </a:t>
            </a:r>
            <a:r>
              <a:rPr lang="en-US" sz="2800" b="1" u="sng" dirty="0"/>
              <a:t>P</a:t>
            </a:r>
            <a:r>
              <a:rPr lang="id-ID" sz="2800" b="1" u="sng" dirty="0"/>
              <a:t>eluang</a:t>
            </a:r>
            <a:r>
              <a:rPr lang="en-US" sz="2800" b="1" u="sng" dirty="0"/>
              <a:t> (</a:t>
            </a:r>
            <a:r>
              <a:rPr lang="en-US" sz="2000" b="1" u="sng" dirty="0">
                <a:solidFill>
                  <a:srgbClr val="0000FF"/>
                </a:solidFill>
              </a:rPr>
              <a:t>SMM  </a:t>
            </a:r>
            <a:r>
              <a:rPr lang="en-US" sz="2800" b="1" u="sng" dirty="0"/>
              <a:t>6.1)</a:t>
            </a:r>
          </a:p>
        </p:txBody>
      </p:sp>
      <p:sp>
        <p:nvSpPr>
          <p:cNvPr id="5" name="TextBox 4"/>
          <p:cNvSpPr txBox="1"/>
          <p:nvPr/>
        </p:nvSpPr>
        <p:spPr>
          <a:xfrm>
            <a:off x="1248554" y="1268761"/>
            <a:ext cx="8302342" cy="830997"/>
          </a:xfrm>
          <a:prstGeom prst="rect">
            <a:avLst/>
          </a:prstGeom>
          <a:noFill/>
        </p:spPr>
        <p:txBody>
          <a:bodyPr wrap="square" rtlCol="0">
            <a:spAutoFit/>
          </a:bodyPr>
          <a:lstStyle/>
          <a:p>
            <a:r>
              <a:rPr lang="en-US" sz="1600" b="1" u="sng" dirty="0" err="1">
                <a:solidFill>
                  <a:schemeClr val="accent2">
                    <a:lumMod val="50000"/>
                  </a:schemeClr>
                </a:solidFill>
              </a:rPr>
              <a:t>Memahami</a:t>
            </a:r>
            <a:r>
              <a:rPr lang="en-US" sz="1600" b="1" u="sng" dirty="0">
                <a:solidFill>
                  <a:schemeClr val="accent2">
                    <a:lumMod val="50000"/>
                  </a:schemeClr>
                </a:solidFill>
              </a:rPr>
              <a:t> </a:t>
            </a:r>
            <a:r>
              <a:rPr lang="en-US" sz="1600" b="1" u="sng" dirty="0" err="1">
                <a:solidFill>
                  <a:schemeClr val="accent2">
                    <a:lumMod val="50000"/>
                  </a:schemeClr>
                </a:solidFill>
              </a:rPr>
              <a:t>situasi</a:t>
            </a:r>
            <a:r>
              <a:rPr lang="en-US" sz="1600" b="1" u="sng" dirty="0">
                <a:solidFill>
                  <a:schemeClr val="accent2">
                    <a:lumMod val="50000"/>
                  </a:schemeClr>
                </a:solidFill>
              </a:rPr>
              <a:t> </a:t>
            </a:r>
            <a:r>
              <a:rPr lang="en-US" sz="1600" b="1" u="sng" dirty="0" err="1">
                <a:solidFill>
                  <a:schemeClr val="accent2">
                    <a:lumMod val="50000"/>
                  </a:schemeClr>
                </a:solidFill>
              </a:rPr>
              <a:t>saat</a:t>
            </a:r>
            <a:r>
              <a:rPr lang="en-US" sz="1600" b="1" u="sng" dirty="0">
                <a:solidFill>
                  <a:schemeClr val="accent2">
                    <a:lumMod val="50000"/>
                  </a:schemeClr>
                </a:solidFill>
              </a:rPr>
              <a:t> </a:t>
            </a:r>
            <a:r>
              <a:rPr lang="en-US" sz="1600" b="1" u="sng" dirty="0" err="1">
                <a:solidFill>
                  <a:schemeClr val="accent2">
                    <a:lumMod val="50000"/>
                  </a:schemeClr>
                </a:solidFill>
              </a:rPr>
              <a:t>merencanakan</a:t>
            </a:r>
            <a:r>
              <a:rPr lang="en-US" sz="1600" b="1" u="sng" dirty="0">
                <a:solidFill>
                  <a:schemeClr val="accent2">
                    <a:lumMod val="50000"/>
                  </a:schemeClr>
                </a:solidFill>
              </a:rPr>
              <a:t> SMM *</a:t>
            </a:r>
          </a:p>
          <a:p>
            <a:pPr marL="169863" indent="-169863">
              <a:buFont typeface="Arial" pitchFamily="34" charset="0"/>
              <a:buChar char="•"/>
            </a:pPr>
            <a:r>
              <a:rPr lang="en-US" sz="1600" dirty="0" err="1">
                <a:solidFill>
                  <a:schemeClr val="accent2">
                    <a:lumMod val="50000"/>
                  </a:schemeClr>
                </a:solidFill>
              </a:rPr>
              <a:t>Organisasi</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keterkaitannya</a:t>
            </a:r>
            <a:r>
              <a:rPr lang="en-US" sz="1600" dirty="0">
                <a:solidFill>
                  <a:schemeClr val="accent2">
                    <a:lumMod val="50000"/>
                  </a:schemeClr>
                </a:solidFill>
              </a:rPr>
              <a:t> (4.1)</a:t>
            </a:r>
          </a:p>
          <a:p>
            <a:pPr marL="169863" indent="-169863">
              <a:buFont typeface="Arial" pitchFamily="34" charset="0"/>
              <a:buChar char="•"/>
            </a:pPr>
            <a:r>
              <a:rPr lang="en-US" sz="1600" dirty="0" err="1">
                <a:solidFill>
                  <a:schemeClr val="accent2">
                    <a:lumMod val="50000"/>
                  </a:schemeClr>
                </a:solidFill>
              </a:rPr>
              <a:t>Persyaratan</a:t>
            </a:r>
            <a:r>
              <a:rPr lang="en-US" sz="1600" dirty="0">
                <a:solidFill>
                  <a:schemeClr val="accent2">
                    <a:lumMod val="50000"/>
                  </a:schemeClr>
                </a:solidFill>
              </a:rPr>
              <a:t>, </a:t>
            </a:r>
            <a:r>
              <a:rPr lang="en-US" sz="1600" dirty="0" err="1">
                <a:solidFill>
                  <a:schemeClr val="accent2">
                    <a:lumMod val="50000"/>
                  </a:schemeClr>
                </a:solidFill>
              </a:rPr>
              <a:t>kebutuhan</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harapan</a:t>
            </a:r>
            <a:r>
              <a:rPr lang="en-US" sz="1600" dirty="0">
                <a:solidFill>
                  <a:schemeClr val="accent2">
                    <a:lumMod val="50000"/>
                  </a:schemeClr>
                </a:solidFill>
              </a:rPr>
              <a:t>  </a:t>
            </a:r>
            <a:r>
              <a:rPr lang="en-US" sz="1600" dirty="0" err="1">
                <a:solidFill>
                  <a:schemeClr val="accent2">
                    <a:lumMod val="50000"/>
                  </a:schemeClr>
                </a:solidFill>
              </a:rPr>
              <a:t>kebutuhan</a:t>
            </a:r>
            <a:r>
              <a:rPr lang="en-US" sz="1600" dirty="0">
                <a:solidFill>
                  <a:schemeClr val="accent2">
                    <a:lumMod val="50000"/>
                  </a:schemeClr>
                </a:solidFill>
              </a:rPr>
              <a:t> </a:t>
            </a:r>
            <a:r>
              <a:rPr lang="en-US" sz="1600" dirty="0" err="1">
                <a:solidFill>
                  <a:schemeClr val="accent2">
                    <a:lumMod val="50000"/>
                  </a:schemeClr>
                </a:solidFill>
              </a:rPr>
              <a:t>Pelanggan</a:t>
            </a:r>
            <a:r>
              <a:rPr lang="en-US" sz="1600" dirty="0">
                <a:solidFill>
                  <a:schemeClr val="accent2">
                    <a:lumMod val="50000"/>
                  </a:schemeClr>
                </a:solidFill>
              </a:rPr>
              <a:t> </a:t>
            </a:r>
            <a:r>
              <a:rPr lang="en-US" sz="1600" dirty="0" err="1">
                <a:solidFill>
                  <a:schemeClr val="accent2">
                    <a:lumMod val="50000"/>
                  </a:schemeClr>
                </a:solidFill>
              </a:rPr>
              <a:t>dan</a:t>
            </a:r>
            <a:r>
              <a:rPr lang="en-US" sz="1600" dirty="0">
                <a:solidFill>
                  <a:schemeClr val="accent2">
                    <a:lumMod val="50000"/>
                  </a:schemeClr>
                </a:solidFill>
              </a:rPr>
              <a:t> </a:t>
            </a:r>
            <a:r>
              <a:rPr lang="en-US" sz="1600" dirty="0" err="1">
                <a:solidFill>
                  <a:schemeClr val="accent2">
                    <a:lumMod val="50000"/>
                  </a:schemeClr>
                </a:solidFill>
              </a:rPr>
              <a:t>pihak</a:t>
            </a:r>
            <a:r>
              <a:rPr lang="en-US" sz="1600" dirty="0">
                <a:solidFill>
                  <a:schemeClr val="accent2">
                    <a:lumMod val="50000"/>
                  </a:schemeClr>
                </a:solidFill>
              </a:rPr>
              <a:t> </a:t>
            </a:r>
            <a:r>
              <a:rPr lang="en-US" sz="1600" dirty="0" err="1">
                <a:solidFill>
                  <a:schemeClr val="accent2">
                    <a:lumMod val="50000"/>
                  </a:schemeClr>
                </a:solidFill>
              </a:rPr>
              <a:t>terkait</a:t>
            </a:r>
            <a:r>
              <a:rPr lang="en-US" sz="1600" dirty="0">
                <a:solidFill>
                  <a:schemeClr val="accent2">
                    <a:lumMod val="50000"/>
                  </a:schemeClr>
                </a:solidFill>
              </a:rPr>
              <a:t> </a:t>
            </a:r>
            <a:r>
              <a:rPr lang="en-US" sz="1600" dirty="0" err="1">
                <a:solidFill>
                  <a:schemeClr val="accent2">
                    <a:lumMod val="50000"/>
                  </a:schemeClr>
                </a:solidFill>
              </a:rPr>
              <a:t>lainnya</a:t>
            </a:r>
            <a:r>
              <a:rPr lang="en-US" sz="1600" dirty="0">
                <a:solidFill>
                  <a:schemeClr val="accent2">
                    <a:lumMod val="50000"/>
                  </a:schemeClr>
                </a:solidFill>
              </a:rPr>
              <a:t> (4.2)</a:t>
            </a:r>
          </a:p>
        </p:txBody>
      </p:sp>
      <p:sp>
        <p:nvSpPr>
          <p:cNvPr id="6" name="TextBox 5"/>
          <p:cNvSpPr txBox="1"/>
          <p:nvPr/>
        </p:nvSpPr>
        <p:spPr>
          <a:xfrm>
            <a:off x="1873098" y="2171766"/>
            <a:ext cx="6409575" cy="1569660"/>
          </a:xfrm>
          <a:prstGeom prst="rect">
            <a:avLst/>
          </a:prstGeom>
          <a:noFill/>
        </p:spPr>
        <p:txBody>
          <a:bodyPr wrap="none" rtlCol="0">
            <a:spAutoFit/>
          </a:bodyPr>
          <a:lstStyle/>
          <a:p>
            <a:r>
              <a:rPr lang="en-US" sz="1600" b="1" u="sng" dirty="0" err="1">
                <a:solidFill>
                  <a:schemeClr val="accent1">
                    <a:lumMod val="50000"/>
                  </a:schemeClr>
                </a:solidFill>
              </a:rPr>
              <a:t>Mempertimbangkan</a:t>
            </a:r>
            <a:r>
              <a:rPr lang="en-US" sz="1600" b="1" u="sng" dirty="0">
                <a:solidFill>
                  <a:schemeClr val="accent1">
                    <a:lumMod val="50000"/>
                  </a:schemeClr>
                </a:solidFill>
              </a:rPr>
              <a:t> </a:t>
            </a:r>
            <a:r>
              <a:rPr lang="en-US" sz="1600" b="1" u="sng" dirty="0" err="1">
                <a:solidFill>
                  <a:schemeClr val="accent1">
                    <a:lumMod val="50000"/>
                  </a:schemeClr>
                </a:solidFill>
              </a:rPr>
              <a:t>Resiko</a:t>
            </a:r>
            <a:r>
              <a:rPr lang="en-US" sz="1600" b="1" u="sng" dirty="0">
                <a:solidFill>
                  <a:schemeClr val="accent1">
                    <a:lumMod val="50000"/>
                  </a:schemeClr>
                </a:solidFill>
              </a:rPr>
              <a:t> </a:t>
            </a:r>
            <a:r>
              <a:rPr lang="en-US" sz="1600" b="1" u="sng" dirty="0" err="1">
                <a:solidFill>
                  <a:schemeClr val="accent1">
                    <a:lumMod val="50000"/>
                  </a:schemeClr>
                </a:solidFill>
              </a:rPr>
              <a:t>dan</a:t>
            </a:r>
            <a:r>
              <a:rPr lang="en-US" sz="1600" b="1" u="sng" dirty="0">
                <a:solidFill>
                  <a:schemeClr val="accent1">
                    <a:lumMod val="50000"/>
                  </a:schemeClr>
                </a:solidFill>
              </a:rPr>
              <a:t> </a:t>
            </a:r>
            <a:r>
              <a:rPr lang="en-US" sz="1600" b="1" u="sng" dirty="0" err="1">
                <a:solidFill>
                  <a:schemeClr val="accent1">
                    <a:lumMod val="50000"/>
                  </a:schemeClr>
                </a:solidFill>
              </a:rPr>
              <a:t>Peluang</a:t>
            </a:r>
            <a:r>
              <a:rPr lang="en-US" sz="1600" b="1" u="sng" dirty="0">
                <a:solidFill>
                  <a:schemeClr val="accent1">
                    <a:lumMod val="50000"/>
                  </a:schemeClr>
                </a:solidFill>
              </a:rPr>
              <a:t>  yang </a:t>
            </a:r>
            <a:r>
              <a:rPr lang="en-US" sz="1600" b="1" u="sng" dirty="0" err="1">
                <a:solidFill>
                  <a:schemeClr val="accent1">
                    <a:lumMod val="50000"/>
                  </a:schemeClr>
                </a:solidFill>
              </a:rPr>
              <a:t>perlu</a:t>
            </a:r>
            <a:r>
              <a:rPr lang="en-US" sz="1600" b="1" u="sng" dirty="0">
                <a:solidFill>
                  <a:schemeClr val="accent1">
                    <a:lumMod val="50000"/>
                  </a:schemeClr>
                </a:solidFill>
              </a:rPr>
              <a:t> </a:t>
            </a:r>
            <a:r>
              <a:rPr lang="en-US" sz="1600" b="1" u="sng" dirty="0" err="1">
                <a:solidFill>
                  <a:schemeClr val="accent1">
                    <a:lumMod val="50000"/>
                  </a:schemeClr>
                </a:solidFill>
              </a:rPr>
              <a:t>ditujukan</a:t>
            </a:r>
            <a:r>
              <a:rPr lang="en-US" sz="1600" b="1" u="sng" dirty="0">
                <a:solidFill>
                  <a:schemeClr val="accent1">
                    <a:lumMod val="50000"/>
                  </a:schemeClr>
                </a:solidFill>
              </a:rPr>
              <a:t> </a:t>
            </a:r>
            <a:r>
              <a:rPr lang="en-US" sz="1600" b="1" u="sng" dirty="0" err="1">
                <a:solidFill>
                  <a:schemeClr val="accent1">
                    <a:lumMod val="50000"/>
                  </a:schemeClr>
                </a:solidFill>
              </a:rPr>
              <a:t>untuk</a:t>
            </a:r>
            <a:r>
              <a:rPr lang="en-US" sz="1600" b="1" u="sng" dirty="0">
                <a:solidFill>
                  <a:schemeClr val="accent1">
                    <a:lumMod val="50000"/>
                  </a:schemeClr>
                </a:solidFill>
              </a:rPr>
              <a:t>  *</a:t>
            </a:r>
          </a:p>
          <a:p>
            <a:pPr marL="457200" indent="-169863">
              <a:buFont typeface="Arial" pitchFamily="34" charset="0"/>
              <a:buChar char="•"/>
            </a:pPr>
            <a:r>
              <a:rPr lang="en-US" sz="1600" dirty="0" err="1">
                <a:solidFill>
                  <a:schemeClr val="accent1">
                    <a:lumMod val="50000"/>
                  </a:schemeClr>
                </a:solidFill>
              </a:rPr>
              <a:t>Memberi</a:t>
            </a:r>
            <a:r>
              <a:rPr lang="en-US" sz="1600" dirty="0">
                <a:solidFill>
                  <a:schemeClr val="accent1">
                    <a:lumMod val="50000"/>
                  </a:schemeClr>
                </a:solidFill>
              </a:rPr>
              <a:t> </a:t>
            </a:r>
            <a:r>
              <a:rPr lang="en-US" sz="1600" dirty="0" err="1">
                <a:solidFill>
                  <a:schemeClr val="accent1">
                    <a:lumMod val="50000"/>
                  </a:schemeClr>
                </a:solidFill>
              </a:rPr>
              <a:t>jaminan</a:t>
            </a:r>
            <a:r>
              <a:rPr lang="en-US" sz="1600" dirty="0">
                <a:solidFill>
                  <a:schemeClr val="accent1">
                    <a:lumMod val="50000"/>
                  </a:schemeClr>
                </a:solidFill>
              </a:rPr>
              <a:t> </a:t>
            </a:r>
            <a:r>
              <a:rPr lang="en-US" sz="1600" dirty="0" err="1">
                <a:solidFill>
                  <a:schemeClr val="accent1">
                    <a:lumMod val="50000"/>
                  </a:schemeClr>
                </a:solidFill>
              </a:rPr>
              <a:t>bahwa</a:t>
            </a:r>
            <a:r>
              <a:rPr lang="en-US" sz="1600" dirty="0">
                <a:solidFill>
                  <a:schemeClr val="accent1">
                    <a:lumMod val="50000"/>
                  </a:schemeClr>
                </a:solidFill>
              </a:rPr>
              <a:t> SMM </a:t>
            </a:r>
            <a:r>
              <a:rPr lang="en-US" sz="1600" dirty="0" err="1">
                <a:solidFill>
                  <a:schemeClr val="accent1">
                    <a:lumMod val="50000"/>
                  </a:schemeClr>
                </a:solidFill>
              </a:rPr>
              <a:t>dapat</a:t>
            </a:r>
            <a:r>
              <a:rPr lang="en-US" sz="1600" dirty="0">
                <a:solidFill>
                  <a:schemeClr val="accent1">
                    <a:lumMod val="50000"/>
                  </a:schemeClr>
                </a:solidFill>
              </a:rPr>
              <a:t> </a:t>
            </a:r>
            <a:r>
              <a:rPr lang="en-US" sz="1600" dirty="0" err="1">
                <a:solidFill>
                  <a:schemeClr val="accent1">
                    <a:lumMod val="50000"/>
                  </a:schemeClr>
                </a:solidFill>
              </a:rPr>
              <a:t>mencapai</a:t>
            </a:r>
            <a:r>
              <a:rPr lang="en-US" sz="1600" dirty="0">
                <a:solidFill>
                  <a:schemeClr val="accent1">
                    <a:lumMod val="50000"/>
                  </a:schemeClr>
                </a:solidFill>
              </a:rPr>
              <a:t> </a:t>
            </a:r>
            <a:r>
              <a:rPr lang="en-US" sz="1600" dirty="0" err="1">
                <a:solidFill>
                  <a:schemeClr val="accent1">
                    <a:lumMod val="50000"/>
                  </a:schemeClr>
                </a:solidFill>
              </a:rPr>
              <a:t>hasil</a:t>
            </a:r>
            <a:r>
              <a:rPr lang="en-US" sz="1600" dirty="0">
                <a:solidFill>
                  <a:schemeClr val="accent1">
                    <a:lumMod val="50000"/>
                  </a:schemeClr>
                </a:solidFill>
              </a:rPr>
              <a:t> yang </a:t>
            </a:r>
            <a:r>
              <a:rPr lang="en-US" sz="1600" dirty="0" err="1">
                <a:solidFill>
                  <a:schemeClr val="accent1">
                    <a:lumMod val="50000"/>
                  </a:schemeClr>
                </a:solidFill>
              </a:rPr>
              <a:t>diinginkan</a:t>
            </a:r>
            <a:r>
              <a:rPr lang="en-US" sz="1600" dirty="0">
                <a:solidFill>
                  <a:schemeClr val="accent1">
                    <a:lumMod val="50000"/>
                  </a:schemeClr>
                </a:solidFill>
              </a:rPr>
              <a:t> </a:t>
            </a:r>
          </a:p>
          <a:p>
            <a:pPr marL="457200" indent="-169863">
              <a:buFont typeface="Arial" pitchFamily="34" charset="0"/>
              <a:buChar char="•"/>
            </a:pPr>
            <a:r>
              <a:rPr lang="en-US" sz="1600" dirty="0" err="1">
                <a:solidFill>
                  <a:schemeClr val="accent1">
                    <a:lumMod val="50000"/>
                  </a:schemeClr>
                </a:solidFill>
              </a:rPr>
              <a:t>Meningkatkan</a:t>
            </a:r>
            <a:r>
              <a:rPr lang="en-US" sz="1600" dirty="0">
                <a:solidFill>
                  <a:schemeClr val="accent1">
                    <a:lumMod val="50000"/>
                  </a:schemeClr>
                </a:solidFill>
              </a:rPr>
              <a:t> </a:t>
            </a:r>
            <a:r>
              <a:rPr lang="en-US" sz="1600" dirty="0" err="1">
                <a:solidFill>
                  <a:schemeClr val="accent1">
                    <a:lumMod val="50000"/>
                  </a:schemeClr>
                </a:solidFill>
              </a:rPr>
              <a:t>dampak</a:t>
            </a:r>
            <a:r>
              <a:rPr lang="en-US" sz="1600" dirty="0">
                <a:solidFill>
                  <a:schemeClr val="accent1">
                    <a:lumMod val="50000"/>
                  </a:schemeClr>
                </a:solidFill>
              </a:rPr>
              <a:t> yang </a:t>
            </a:r>
            <a:r>
              <a:rPr lang="en-US" sz="1600" dirty="0" err="1">
                <a:solidFill>
                  <a:schemeClr val="accent1">
                    <a:lumMod val="50000"/>
                  </a:schemeClr>
                </a:solidFill>
              </a:rPr>
              <a:t>diharapkan</a:t>
            </a:r>
            <a:endParaRPr lang="en-US" sz="1600" dirty="0">
              <a:solidFill>
                <a:schemeClr val="accent1">
                  <a:lumMod val="50000"/>
                </a:schemeClr>
              </a:solidFill>
            </a:endParaRPr>
          </a:p>
          <a:p>
            <a:pPr marL="465138" indent="-182563">
              <a:buFont typeface="Arial"/>
              <a:buChar char="•"/>
            </a:pPr>
            <a:r>
              <a:rPr lang="en-US" sz="1600" dirty="0" err="1">
                <a:solidFill>
                  <a:schemeClr val="accent1">
                    <a:lumMod val="50000"/>
                  </a:schemeClr>
                </a:solidFill>
              </a:rPr>
              <a:t>Isu</a:t>
            </a:r>
            <a:r>
              <a:rPr lang="en-US" sz="1600" dirty="0">
                <a:solidFill>
                  <a:schemeClr val="accent1">
                    <a:lumMod val="50000"/>
                  </a:schemeClr>
                </a:solidFill>
              </a:rPr>
              <a:t> </a:t>
            </a:r>
            <a:r>
              <a:rPr lang="en-US" sz="1600" dirty="0" err="1">
                <a:solidFill>
                  <a:schemeClr val="accent1">
                    <a:lumMod val="50000"/>
                  </a:schemeClr>
                </a:solidFill>
              </a:rPr>
              <a:t>lingkungan</a:t>
            </a:r>
            <a:r>
              <a:rPr lang="en-US" sz="1600" dirty="0">
                <a:solidFill>
                  <a:schemeClr val="accent1">
                    <a:lumMod val="50000"/>
                  </a:schemeClr>
                </a:solidFill>
              </a:rPr>
              <a:t> </a:t>
            </a:r>
            <a:r>
              <a:rPr lang="en-US" sz="1600" dirty="0" err="1">
                <a:solidFill>
                  <a:schemeClr val="accent1">
                    <a:lumMod val="50000"/>
                  </a:schemeClr>
                </a:solidFill>
              </a:rPr>
              <a:t>dan</a:t>
            </a:r>
            <a:r>
              <a:rPr lang="en-US" sz="1600" dirty="0">
                <a:solidFill>
                  <a:schemeClr val="accent1">
                    <a:lumMod val="50000"/>
                  </a:schemeClr>
                </a:solidFill>
              </a:rPr>
              <a:t> </a:t>
            </a:r>
            <a:r>
              <a:rPr lang="en-US" sz="1600" dirty="0" err="1">
                <a:solidFill>
                  <a:schemeClr val="accent1">
                    <a:lumMod val="50000"/>
                  </a:schemeClr>
                </a:solidFill>
              </a:rPr>
              <a:t>potensi</a:t>
            </a:r>
            <a:r>
              <a:rPr lang="en-US" sz="1600" dirty="0">
                <a:solidFill>
                  <a:schemeClr val="accent1">
                    <a:lumMod val="50000"/>
                  </a:schemeClr>
                </a:solidFill>
              </a:rPr>
              <a:t> </a:t>
            </a:r>
            <a:r>
              <a:rPr lang="en-US" sz="1600" dirty="0" err="1">
                <a:solidFill>
                  <a:schemeClr val="accent1">
                    <a:lumMod val="50000"/>
                  </a:schemeClr>
                </a:solidFill>
              </a:rPr>
              <a:t>kondisi</a:t>
            </a:r>
            <a:r>
              <a:rPr lang="en-US" sz="1600" dirty="0">
                <a:solidFill>
                  <a:schemeClr val="accent1">
                    <a:lumMod val="50000"/>
                  </a:schemeClr>
                </a:solidFill>
              </a:rPr>
              <a:t> </a:t>
            </a:r>
            <a:r>
              <a:rPr lang="en-US" sz="1600" dirty="0" err="1">
                <a:solidFill>
                  <a:schemeClr val="accent1">
                    <a:lumMod val="50000"/>
                  </a:schemeClr>
                </a:solidFill>
              </a:rPr>
              <a:t>darurat</a:t>
            </a:r>
            <a:endParaRPr lang="en-US" sz="1600" dirty="0">
              <a:solidFill>
                <a:schemeClr val="accent1">
                  <a:lumMod val="50000"/>
                </a:schemeClr>
              </a:solidFill>
            </a:endParaRPr>
          </a:p>
          <a:p>
            <a:pPr marL="457200" indent="-169863">
              <a:buFont typeface="Arial" pitchFamily="34" charset="0"/>
              <a:buChar char="•"/>
            </a:pPr>
            <a:r>
              <a:rPr lang="en-US" sz="1600" dirty="0" err="1">
                <a:solidFill>
                  <a:schemeClr val="accent1">
                    <a:lumMod val="50000"/>
                  </a:schemeClr>
                </a:solidFill>
              </a:rPr>
              <a:t>Mencegah</a:t>
            </a:r>
            <a:r>
              <a:rPr lang="en-US" sz="1600" dirty="0">
                <a:solidFill>
                  <a:schemeClr val="accent1">
                    <a:lumMod val="50000"/>
                  </a:schemeClr>
                </a:solidFill>
              </a:rPr>
              <a:t> </a:t>
            </a:r>
            <a:r>
              <a:rPr lang="en-US" sz="1600" dirty="0" err="1">
                <a:solidFill>
                  <a:schemeClr val="accent1">
                    <a:lumMod val="50000"/>
                  </a:schemeClr>
                </a:solidFill>
              </a:rPr>
              <a:t>atau</a:t>
            </a:r>
            <a:r>
              <a:rPr lang="en-US" sz="1600" dirty="0">
                <a:solidFill>
                  <a:schemeClr val="accent1">
                    <a:lumMod val="50000"/>
                  </a:schemeClr>
                </a:solidFill>
              </a:rPr>
              <a:t> </a:t>
            </a:r>
            <a:r>
              <a:rPr lang="en-US" sz="1600" dirty="0" err="1">
                <a:solidFill>
                  <a:schemeClr val="accent1">
                    <a:lumMod val="50000"/>
                  </a:schemeClr>
                </a:solidFill>
              </a:rPr>
              <a:t>mengurangi</a:t>
            </a:r>
            <a:r>
              <a:rPr lang="en-US" sz="1600" dirty="0">
                <a:solidFill>
                  <a:schemeClr val="accent1">
                    <a:lumMod val="50000"/>
                  </a:schemeClr>
                </a:solidFill>
              </a:rPr>
              <a:t> </a:t>
            </a:r>
            <a:r>
              <a:rPr lang="en-US" sz="1600" dirty="0" err="1">
                <a:solidFill>
                  <a:schemeClr val="accent1">
                    <a:lumMod val="50000"/>
                  </a:schemeClr>
                </a:solidFill>
              </a:rPr>
              <a:t>dampak</a:t>
            </a:r>
            <a:r>
              <a:rPr lang="en-US" sz="1600" dirty="0">
                <a:solidFill>
                  <a:schemeClr val="accent1">
                    <a:lumMod val="50000"/>
                  </a:schemeClr>
                </a:solidFill>
              </a:rPr>
              <a:t> yang </a:t>
            </a:r>
            <a:r>
              <a:rPr lang="en-US" sz="1600" dirty="0" err="1">
                <a:solidFill>
                  <a:schemeClr val="accent1">
                    <a:lumMod val="50000"/>
                  </a:schemeClr>
                </a:solidFill>
              </a:rPr>
              <a:t>tidak</a:t>
            </a:r>
            <a:r>
              <a:rPr lang="en-US" sz="1600" dirty="0">
                <a:solidFill>
                  <a:schemeClr val="accent1">
                    <a:lumMod val="50000"/>
                  </a:schemeClr>
                </a:solidFill>
              </a:rPr>
              <a:t> </a:t>
            </a:r>
            <a:r>
              <a:rPr lang="en-US" sz="1600" dirty="0" err="1">
                <a:solidFill>
                  <a:schemeClr val="accent1">
                    <a:lumMod val="50000"/>
                  </a:schemeClr>
                </a:solidFill>
              </a:rPr>
              <a:t>diharapkan</a:t>
            </a:r>
            <a:endParaRPr lang="en-US" sz="1600" dirty="0">
              <a:solidFill>
                <a:schemeClr val="accent1">
                  <a:lumMod val="50000"/>
                </a:schemeClr>
              </a:solidFill>
            </a:endParaRPr>
          </a:p>
          <a:p>
            <a:pPr marL="457200" indent="-169863">
              <a:buFont typeface="Arial" pitchFamily="34" charset="0"/>
              <a:buChar char="•"/>
            </a:pPr>
            <a:r>
              <a:rPr lang="en-US" sz="1600" dirty="0" err="1">
                <a:solidFill>
                  <a:schemeClr val="accent1">
                    <a:lumMod val="50000"/>
                  </a:schemeClr>
                </a:solidFill>
              </a:rPr>
              <a:t>Mencapai</a:t>
            </a:r>
            <a:r>
              <a:rPr lang="en-US" sz="1600" dirty="0">
                <a:solidFill>
                  <a:schemeClr val="accent1">
                    <a:lumMod val="50000"/>
                  </a:schemeClr>
                </a:solidFill>
              </a:rPr>
              <a:t> </a:t>
            </a:r>
            <a:r>
              <a:rPr lang="en-US" sz="1600" dirty="0" err="1">
                <a:solidFill>
                  <a:schemeClr val="accent1">
                    <a:lumMod val="50000"/>
                  </a:schemeClr>
                </a:solidFill>
              </a:rPr>
              <a:t>peningkatan</a:t>
            </a:r>
            <a:r>
              <a:rPr lang="en-US" sz="1600" dirty="0">
                <a:solidFill>
                  <a:schemeClr val="accent1">
                    <a:lumMod val="50000"/>
                  </a:schemeClr>
                </a:solidFill>
              </a:rPr>
              <a:t>  </a:t>
            </a:r>
          </a:p>
        </p:txBody>
      </p:sp>
      <p:sp>
        <p:nvSpPr>
          <p:cNvPr id="7" name="TextBox 6"/>
          <p:cNvSpPr txBox="1"/>
          <p:nvPr/>
        </p:nvSpPr>
        <p:spPr>
          <a:xfrm>
            <a:off x="2625794" y="3857979"/>
            <a:ext cx="6333155" cy="861774"/>
          </a:xfrm>
          <a:prstGeom prst="rect">
            <a:avLst/>
          </a:prstGeom>
          <a:noFill/>
        </p:spPr>
        <p:txBody>
          <a:bodyPr wrap="square" rtlCol="0">
            <a:spAutoFit/>
          </a:bodyPr>
          <a:lstStyle/>
          <a:p>
            <a:r>
              <a:rPr lang="en-US" sz="1600" b="1" u="sng" dirty="0" err="1">
                <a:solidFill>
                  <a:schemeClr val="accent3">
                    <a:lumMod val="50000"/>
                  </a:schemeClr>
                </a:solidFill>
              </a:rPr>
              <a:t>Menetapkan</a:t>
            </a:r>
            <a:r>
              <a:rPr lang="en-US" sz="1600" b="1" u="sng" dirty="0">
                <a:solidFill>
                  <a:schemeClr val="accent3">
                    <a:lumMod val="50000"/>
                  </a:schemeClr>
                </a:solidFill>
              </a:rPr>
              <a:t> </a:t>
            </a:r>
            <a:r>
              <a:rPr lang="en-US" sz="1600" b="1" u="sng" dirty="0" err="1">
                <a:solidFill>
                  <a:schemeClr val="accent3">
                    <a:lumMod val="50000"/>
                  </a:schemeClr>
                </a:solidFill>
              </a:rPr>
              <a:t>tindakan</a:t>
            </a:r>
            <a:r>
              <a:rPr lang="en-US" sz="1600" b="1" u="sng" dirty="0">
                <a:solidFill>
                  <a:schemeClr val="accent3">
                    <a:lumMod val="50000"/>
                  </a:schemeClr>
                </a:solidFill>
              </a:rPr>
              <a:t> </a:t>
            </a:r>
            <a:r>
              <a:rPr lang="en-US" sz="1600" b="1" u="sng" dirty="0" err="1">
                <a:solidFill>
                  <a:schemeClr val="accent3">
                    <a:lumMod val="50000"/>
                  </a:schemeClr>
                </a:solidFill>
              </a:rPr>
              <a:t>terhadap</a:t>
            </a:r>
            <a:r>
              <a:rPr lang="en-US" sz="1600" b="1" u="sng" dirty="0">
                <a:solidFill>
                  <a:schemeClr val="accent3">
                    <a:lumMod val="50000"/>
                  </a:schemeClr>
                </a:solidFill>
              </a:rPr>
              <a:t> </a:t>
            </a:r>
            <a:r>
              <a:rPr lang="en-US" sz="1600" b="1" u="sng" dirty="0" err="1">
                <a:solidFill>
                  <a:schemeClr val="accent3">
                    <a:lumMod val="50000"/>
                  </a:schemeClr>
                </a:solidFill>
              </a:rPr>
              <a:t>resiko</a:t>
            </a:r>
            <a:r>
              <a:rPr lang="en-US" sz="1600" b="1" u="sng" dirty="0">
                <a:solidFill>
                  <a:schemeClr val="accent3">
                    <a:lumMod val="50000"/>
                  </a:schemeClr>
                </a:solidFill>
              </a:rPr>
              <a:t> </a:t>
            </a:r>
            <a:r>
              <a:rPr lang="en-US" sz="1600" b="1" u="sng" dirty="0" err="1">
                <a:solidFill>
                  <a:schemeClr val="accent3">
                    <a:lumMod val="50000"/>
                  </a:schemeClr>
                </a:solidFill>
              </a:rPr>
              <a:t>dan</a:t>
            </a:r>
            <a:r>
              <a:rPr lang="en-US" sz="1600" b="1" u="sng" dirty="0">
                <a:solidFill>
                  <a:schemeClr val="accent3">
                    <a:lumMod val="50000"/>
                  </a:schemeClr>
                </a:solidFill>
              </a:rPr>
              <a:t> </a:t>
            </a:r>
            <a:r>
              <a:rPr lang="en-US" sz="1600" b="1" u="sng" dirty="0" err="1">
                <a:solidFill>
                  <a:schemeClr val="accent3">
                    <a:lumMod val="50000"/>
                  </a:schemeClr>
                </a:solidFill>
              </a:rPr>
              <a:t>peluang</a:t>
            </a:r>
            <a:r>
              <a:rPr lang="en-US" sz="1600" b="1" u="sng" dirty="0">
                <a:solidFill>
                  <a:schemeClr val="accent3">
                    <a:lumMod val="50000"/>
                  </a:schemeClr>
                </a:solidFill>
              </a:rPr>
              <a:t> *</a:t>
            </a:r>
          </a:p>
          <a:p>
            <a:r>
              <a:rPr lang="en-US" sz="1600" dirty="0" err="1">
                <a:solidFill>
                  <a:schemeClr val="accent3">
                    <a:lumMod val="50000"/>
                  </a:schemeClr>
                </a:solidFill>
              </a:rPr>
              <a:t>Tindakan</a:t>
            </a:r>
            <a:r>
              <a:rPr lang="en-US" sz="1600" dirty="0">
                <a:solidFill>
                  <a:schemeClr val="accent3">
                    <a:lumMod val="50000"/>
                  </a:schemeClr>
                </a:solidFill>
              </a:rPr>
              <a:t> yang </a:t>
            </a:r>
            <a:r>
              <a:rPr lang="en-US" sz="1600" dirty="0" err="1">
                <a:solidFill>
                  <a:schemeClr val="accent3">
                    <a:lumMod val="50000"/>
                  </a:schemeClr>
                </a:solidFill>
              </a:rPr>
              <a:t>diambil</a:t>
            </a:r>
            <a:r>
              <a:rPr lang="en-US" sz="1600" dirty="0">
                <a:solidFill>
                  <a:schemeClr val="accent3">
                    <a:lumMod val="50000"/>
                  </a:schemeClr>
                </a:solidFill>
              </a:rPr>
              <a:t> </a:t>
            </a:r>
            <a:r>
              <a:rPr lang="en-US" sz="1600" dirty="0" err="1">
                <a:solidFill>
                  <a:schemeClr val="accent3">
                    <a:lumMod val="50000"/>
                  </a:schemeClr>
                </a:solidFill>
              </a:rPr>
              <a:t>proporsional</a:t>
            </a:r>
            <a:r>
              <a:rPr lang="en-US" sz="1600" dirty="0">
                <a:solidFill>
                  <a:schemeClr val="accent3">
                    <a:lumMod val="50000"/>
                  </a:schemeClr>
                </a:solidFill>
              </a:rPr>
              <a:t> </a:t>
            </a:r>
            <a:r>
              <a:rPr lang="en-US" sz="1600" dirty="0" err="1">
                <a:solidFill>
                  <a:schemeClr val="accent3">
                    <a:lumMod val="50000"/>
                  </a:schemeClr>
                </a:solidFill>
              </a:rPr>
              <a:t>sesuai</a:t>
            </a:r>
            <a:r>
              <a:rPr lang="en-US" sz="1600" dirty="0">
                <a:solidFill>
                  <a:schemeClr val="accent3">
                    <a:lumMod val="50000"/>
                  </a:schemeClr>
                </a:solidFill>
              </a:rPr>
              <a:t> </a:t>
            </a:r>
            <a:r>
              <a:rPr lang="en-US" sz="1600" dirty="0" err="1">
                <a:solidFill>
                  <a:schemeClr val="accent3">
                    <a:lumMod val="50000"/>
                  </a:schemeClr>
                </a:solidFill>
              </a:rPr>
              <a:t>potensi</a:t>
            </a:r>
            <a:r>
              <a:rPr lang="en-US" sz="1600" dirty="0">
                <a:solidFill>
                  <a:schemeClr val="accent3">
                    <a:lumMod val="50000"/>
                  </a:schemeClr>
                </a:solidFill>
              </a:rPr>
              <a:t> </a:t>
            </a:r>
            <a:r>
              <a:rPr lang="en-US" sz="1600" dirty="0" err="1">
                <a:solidFill>
                  <a:schemeClr val="accent3">
                    <a:lumMod val="50000"/>
                  </a:schemeClr>
                </a:solidFill>
              </a:rPr>
              <a:t>dampaknya</a:t>
            </a:r>
            <a:r>
              <a:rPr lang="en-US" sz="1600" dirty="0">
                <a:solidFill>
                  <a:schemeClr val="accent3">
                    <a:lumMod val="50000"/>
                  </a:schemeClr>
                </a:solidFill>
              </a:rPr>
              <a:t> </a:t>
            </a:r>
          </a:p>
          <a:p>
            <a:r>
              <a:rPr lang="en-US" sz="1600" dirty="0" err="1">
                <a:solidFill>
                  <a:schemeClr val="accent3">
                    <a:lumMod val="50000"/>
                  </a:schemeClr>
                </a:solidFill>
              </a:rPr>
              <a:t>terhadap</a:t>
            </a:r>
            <a:r>
              <a:rPr lang="en-US" sz="1600" dirty="0">
                <a:solidFill>
                  <a:schemeClr val="accent3">
                    <a:lumMod val="50000"/>
                  </a:schemeClr>
                </a:solidFill>
              </a:rPr>
              <a:t> </a:t>
            </a:r>
            <a:r>
              <a:rPr lang="en-US" sz="1600" dirty="0" err="1">
                <a:solidFill>
                  <a:schemeClr val="accent3">
                    <a:lumMod val="50000"/>
                  </a:schemeClr>
                </a:solidFill>
              </a:rPr>
              <a:t>kesesuaian</a:t>
            </a:r>
            <a:r>
              <a:rPr lang="en-US" sz="1600" dirty="0">
                <a:solidFill>
                  <a:schemeClr val="accent3">
                    <a:lumMod val="50000"/>
                  </a:schemeClr>
                </a:solidFill>
              </a:rPr>
              <a:t> </a:t>
            </a:r>
            <a:r>
              <a:rPr lang="en-US" sz="1600" dirty="0" err="1">
                <a:solidFill>
                  <a:schemeClr val="accent3">
                    <a:lumMod val="50000"/>
                  </a:schemeClr>
                </a:solidFill>
              </a:rPr>
              <a:t>produk</a:t>
            </a:r>
            <a:r>
              <a:rPr lang="en-US" sz="1600" dirty="0">
                <a:solidFill>
                  <a:schemeClr val="accent3">
                    <a:lumMod val="50000"/>
                  </a:schemeClr>
                </a:solidFill>
              </a:rPr>
              <a:t> </a:t>
            </a:r>
            <a:r>
              <a:rPr lang="en-US" sz="1600" dirty="0" err="1">
                <a:solidFill>
                  <a:schemeClr val="accent3">
                    <a:lumMod val="50000"/>
                  </a:schemeClr>
                </a:solidFill>
              </a:rPr>
              <a:t>dan</a:t>
            </a:r>
            <a:r>
              <a:rPr lang="en-US" sz="1600" dirty="0">
                <a:solidFill>
                  <a:schemeClr val="accent3">
                    <a:lumMod val="50000"/>
                  </a:schemeClr>
                </a:solidFill>
              </a:rPr>
              <a:t> </a:t>
            </a:r>
            <a:r>
              <a:rPr lang="en-US" sz="1600" dirty="0" err="1">
                <a:solidFill>
                  <a:schemeClr val="accent3">
                    <a:lumMod val="50000"/>
                  </a:schemeClr>
                </a:solidFill>
              </a:rPr>
              <a:t>jasa</a:t>
            </a:r>
            <a:endParaRPr lang="en-US" sz="1600" dirty="0">
              <a:solidFill>
                <a:schemeClr val="accent3">
                  <a:lumMod val="50000"/>
                </a:schemeClr>
              </a:solidFill>
            </a:endParaRPr>
          </a:p>
        </p:txBody>
      </p:sp>
      <p:sp>
        <p:nvSpPr>
          <p:cNvPr id="8" name="TextBox 7"/>
          <p:cNvSpPr txBox="1"/>
          <p:nvPr/>
        </p:nvSpPr>
        <p:spPr>
          <a:xfrm>
            <a:off x="2983654" y="4755343"/>
            <a:ext cx="6307640" cy="584775"/>
          </a:xfrm>
          <a:prstGeom prst="rect">
            <a:avLst/>
          </a:prstGeom>
          <a:noFill/>
        </p:spPr>
        <p:txBody>
          <a:bodyPr wrap="square" rtlCol="0">
            <a:spAutoFit/>
          </a:bodyPr>
          <a:lstStyle/>
          <a:p>
            <a:r>
              <a:rPr lang="en-US" sz="1600" b="1" u="sng" dirty="0" err="1">
                <a:solidFill>
                  <a:schemeClr val="accent6">
                    <a:lumMod val="50000"/>
                  </a:schemeClr>
                </a:solidFill>
              </a:rPr>
              <a:t>Tindakan</a:t>
            </a:r>
            <a:r>
              <a:rPr lang="en-US" sz="1600" b="1" u="sng" dirty="0">
                <a:solidFill>
                  <a:schemeClr val="accent6">
                    <a:lumMod val="50000"/>
                  </a:schemeClr>
                </a:solidFill>
              </a:rPr>
              <a:t> yang </a:t>
            </a:r>
            <a:r>
              <a:rPr lang="en-US" sz="1600" b="1" u="sng" dirty="0" err="1">
                <a:solidFill>
                  <a:schemeClr val="accent6">
                    <a:lumMod val="50000"/>
                  </a:schemeClr>
                </a:solidFill>
              </a:rPr>
              <a:t>diambil</a:t>
            </a:r>
            <a:r>
              <a:rPr lang="en-US" sz="1600" b="1" u="sng" dirty="0">
                <a:solidFill>
                  <a:schemeClr val="accent6">
                    <a:lumMod val="50000"/>
                  </a:schemeClr>
                </a:solidFill>
              </a:rPr>
              <a:t> </a:t>
            </a:r>
            <a:r>
              <a:rPr lang="en-US" sz="1600" b="1" u="sng" dirty="0" err="1">
                <a:solidFill>
                  <a:schemeClr val="accent6">
                    <a:lumMod val="50000"/>
                  </a:schemeClr>
                </a:solidFill>
              </a:rPr>
              <a:t>diintegrasikan</a:t>
            </a:r>
            <a:r>
              <a:rPr lang="en-US" sz="1600" b="1" u="sng" dirty="0">
                <a:solidFill>
                  <a:schemeClr val="accent6">
                    <a:lumMod val="50000"/>
                  </a:schemeClr>
                </a:solidFill>
              </a:rPr>
              <a:t> dan </a:t>
            </a:r>
            <a:r>
              <a:rPr lang="en-US" sz="1600" b="1" u="sng" dirty="0" err="1">
                <a:solidFill>
                  <a:schemeClr val="accent6">
                    <a:lumMod val="50000"/>
                  </a:schemeClr>
                </a:solidFill>
              </a:rPr>
              <a:t>diterapkan</a:t>
            </a:r>
            <a:r>
              <a:rPr lang="en-US" sz="1600" b="1" u="sng" dirty="0">
                <a:solidFill>
                  <a:schemeClr val="accent6">
                    <a:lumMod val="50000"/>
                  </a:schemeClr>
                </a:solidFill>
              </a:rPr>
              <a:t> </a:t>
            </a:r>
            <a:r>
              <a:rPr lang="en-US" sz="1600" b="1" u="sng" dirty="0" err="1">
                <a:solidFill>
                  <a:schemeClr val="accent6">
                    <a:lumMod val="50000"/>
                  </a:schemeClr>
                </a:solidFill>
              </a:rPr>
              <a:t>kedalam</a:t>
            </a:r>
            <a:r>
              <a:rPr lang="en-US" sz="1600" b="1" u="sng" dirty="0">
                <a:solidFill>
                  <a:schemeClr val="accent6">
                    <a:lumMod val="50000"/>
                  </a:schemeClr>
                </a:solidFill>
              </a:rPr>
              <a:t> proses pada SMM  * </a:t>
            </a:r>
          </a:p>
        </p:txBody>
      </p:sp>
      <p:sp>
        <p:nvSpPr>
          <p:cNvPr id="9" name="TextBox 8"/>
          <p:cNvSpPr txBox="1"/>
          <p:nvPr/>
        </p:nvSpPr>
        <p:spPr>
          <a:xfrm>
            <a:off x="3380693" y="5762873"/>
            <a:ext cx="1961563" cy="369332"/>
          </a:xfrm>
          <a:prstGeom prst="rect">
            <a:avLst/>
          </a:prstGeom>
          <a:noFill/>
        </p:spPr>
        <p:txBody>
          <a:bodyPr wrap="none" rtlCol="0">
            <a:spAutoFit/>
          </a:bodyPr>
          <a:lstStyle/>
          <a:p>
            <a:r>
              <a:rPr lang="en-US" b="1" u="sng" dirty="0" err="1"/>
              <a:t>Evaluasi</a:t>
            </a:r>
            <a:r>
              <a:rPr lang="en-US" b="1" u="sng" dirty="0"/>
              <a:t> </a:t>
            </a:r>
            <a:r>
              <a:rPr lang="en-US" b="1" u="sng" dirty="0" err="1"/>
              <a:t>efektifitas</a:t>
            </a:r>
            <a:endParaRPr lang="en-US" b="1" u="sng" dirty="0"/>
          </a:p>
        </p:txBody>
      </p:sp>
      <p:sp>
        <p:nvSpPr>
          <p:cNvPr id="4" name="Slide Number Placeholder 3"/>
          <p:cNvSpPr>
            <a:spLocks noGrp="1"/>
          </p:cNvSpPr>
          <p:nvPr>
            <p:ph type="sldNum" sz="quarter" idx="12"/>
          </p:nvPr>
        </p:nvSpPr>
        <p:spPr/>
        <p:txBody>
          <a:bodyPr/>
          <a:lstStyle/>
          <a:p>
            <a:fld id="{8646E38D-1E4E-4D64-8D25-29F399A3900B}" type="slidenum">
              <a:rPr lang="en-US" smtClean="0"/>
              <a:pPr/>
              <a:t>39</a:t>
            </a:fld>
            <a:endParaRPr lang="en-US"/>
          </a:p>
        </p:txBody>
      </p:sp>
      <p:sp>
        <p:nvSpPr>
          <p:cNvPr id="49" name="Bent Arrow 48"/>
          <p:cNvSpPr/>
          <p:nvPr/>
        </p:nvSpPr>
        <p:spPr>
          <a:xfrm rot="5400000">
            <a:off x="53752" y="1328956"/>
            <a:ext cx="1008112" cy="1115616"/>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p:cNvSpPr/>
          <p:nvPr/>
        </p:nvSpPr>
        <p:spPr>
          <a:xfrm rot="5400000">
            <a:off x="452566" y="2039158"/>
            <a:ext cx="1008112" cy="1913243"/>
          </a:xfrm>
          <a:prstGeom prst="ben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Bent Arrow 50"/>
          <p:cNvSpPr/>
          <p:nvPr/>
        </p:nvSpPr>
        <p:spPr>
          <a:xfrm rot="5400000">
            <a:off x="718441" y="2893484"/>
            <a:ext cx="1008112" cy="2444994"/>
          </a:xfrm>
          <a:prstGeom prst="ben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ent Arrow 51"/>
          <p:cNvSpPr/>
          <p:nvPr/>
        </p:nvSpPr>
        <p:spPr>
          <a:xfrm rot="5400000">
            <a:off x="957672" y="3777313"/>
            <a:ext cx="1008112" cy="2923458"/>
          </a:xfrm>
          <a:prstGeom prst="ben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ight Arrow 52"/>
          <p:cNvSpPr/>
          <p:nvPr/>
        </p:nvSpPr>
        <p:spPr>
          <a:xfrm>
            <a:off x="-1" y="5743099"/>
            <a:ext cx="3312434" cy="445419"/>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CEA0F72-3F14-43BC-A7AB-06B91994762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00978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500"/>
                                        <p:tgtEl>
                                          <p:spTgt spid="5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49" grpId="0" animBg="1"/>
      <p:bldP spid="50" grpId="0" animBg="1"/>
      <p:bldP spid="51" grpId="0" animBg="1"/>
      <p:bldP spid="52"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txBox="1">
            <a:spLocks noChangeArrowheads="1"/>
          </p:cNvSpPr>
          <p:nvPr/>
        </p:nvSpPr>
        <p:spPr bwMode="auto">
          <a:xfrm>
            <a:off x="3129699" y="1794428"/>
            <a:ext cx="5266955" cy="3367074"/>
          </a:xfrm>
          <a:prstGeom prst="rect">
            <a:avLst/>
          </a:prstGeom>
          <a:noFill/>
          <a:ln w="9525">
            <a:noFill/>
            <a:miter lim="800000"/>
            <a:headEnd/>
            <a:tailEnd/>
          </a:ln>
        </p:spPr>
        <p:txBody>
          <a:bodyPr/>
          <a:lstStyle/>
          <a:p>
            <a:pPr algn="just" eaLnBrk="1" hangingPunct="1">
              <a:spcBef>
                <a:spcPct val="20000"/>
              </a:spcBef>
              <a:buClr>
                <a:schemeClr val="folHlink"/>
              </a:buClr>
              <a:buSzPct val="75000"/>
              <a:defRPr/>
            </a:pPr>
            <a:r>
              <a:rPr lang="en-US" sz="1600" b="1" dirty="0">
                <a:latin typeface="Arial" pitchFamily="34" charset="0"/>
                <a:cs typeface="Arial" pitchFamily="34" charset="0"/>
              </a:rPr>
              <a:t>“</a:t>
            </a:r>
            <a:r>
              <a:rPr lang="id-ID" sz="1600" b="1" dirty="0">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r>
              <a:rPr lang="id-ID" sz="1600" b="1" dirty="0">
                <a:latin typeface="Arial" pitchFamily="34" charset="0"/>
                <a:cs typeface="Arial" pitchFamily="34" charset="0"/>
              </a:rPr>
              <a:t>Daya dukung lingkungan hidup adalah kemampua</a:t>
            </a:r>
            <a:r>
              <a:rPr lang="en-US" sz="1600" b="1" dirty="0">
                <a:latin typeface="Arial" pitchFamily="34" charset="0"/>
                <a:cs typeface="Arial" pitchFamily="34" charset="0"/>
              </a:rPr>
              <a:t>n </a:t>
            </a:r>
            <a:r>
              <a:rPr lang="id-ID" sz="1600" b="1" dirty="0">
                <a:latin typeface="Arial" pitchFamily="34" charset="0"/>
                <a:cs typeface="Arial" pitchFamily="34" charset="0"/>
              </a:rPr>
              <a:t>lingkungan hidup untuk mendukung perikehidupan manusia, makhluk hidup lain, dan keseimbangan antarkeduanya</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r>
              <a:rPr lang="en-US" sz="1600" b="1" dirty="0">
                <a:latin typeface="Arial" pitchFamily="34" charset="0"/>
                <a:cs typeface="Arial" pitchFamily="34" charset="0"/>
              </a:rPr>
              <a:t>(UU RI No. 32 </a:t>
            </a:r>
            <a:r>
              <a:rPr lang="en-US" sz="1600" b="1" dirty="0" err="1">
                <a:latin typeface="Arial" pitchFamily="34" charset="0"/>
                <a:cs typeface="Arial" pitchFamily="34" charset="0"/>
              </a:rPr>
              <a:t>Tahun</a:t>
            </a:r>
            <a:r>
              <a:rPr lang="en-US" sz="1600" b="1" dirty="0">
                <a:latin typeface="Arial" pitchFamily="34" charset="0"/>
                <a:cs typeface="Arial" pitchFamily="34" charset="0"/>
              </a:rPr>
              <a:t> 2009 </a:t>
            </a:r>
            <a:r>
              <a:rPr lang="en-US" sz="1600" b="1" dirty="0" err="1">
                <a:latin typeface="Arial" pitchFamily="34" charset="0"/>
                <a:cs typeface="Arial" pitchFamily="34" charset="0"/>
              </a:rPr>
              <a:t>Tentang</a:t>
            </a:r>
            <a:r>
              <a:rPr lang="en-US" sz="1600" b="1" dirty="0">
                <a:latin typeface="Arial" pitchFamily="34" charset="0"/>
                <a:cs typeface="Arial" pitchFamily="34" charset="0"/>
              </a:rPr>
              <a:t> </a:t>
            </a:r>
            <a:r>
              <a:rPr lang="en-US" sz="1600" b="1" dirty="0" err="1">
                <a:latin typeface="Arial" pitchFamily="34" charset="0"/>
                <a:cs typeface="Arial" pitchFamily="34" charset="0"/>
              </a:rPr>
              <a:t>Perlindungan</a:t>
            </a:r>
            <a:r>
              <a:rPr lang="en-US" sz="1600" b="1" dirty="0">
                <a:latin typeface="Arial" pitchFamily="34" charset="0"/>
                <a:cs typeface="Arial" pitchFamily="34" charset="0"/>
              </a:rPr>
              <a:t> </a:t>
            </a:r>
            <a:r>
              <a:rPr lang="en-US" sz="1600" b="1" dirty="0" err="1">
                <a:latin typeface="Arial" pitchFamily="34" charset="0"/>
                <a:cs typeface="Arial" pitchFamily="34" charset="0"/>
              </a:rPr>
              <a:t>dan</a:t>
            </a:r>
            <a:r>
              <a:rPr lang="en-US" sz="1600" b="1" dirty="0">
                <a:latin typeface="Arial" pitchFamily="34" charset="0"/>
                <a:cs typeface="Arial" pitchFamily="34" charset="0"/>
              </a:rPr>
              <a:t> </a:t>
            </a:r>
            <a:r>
              <a:rPr lang="en-US" sz="1600" b="1" dirty="0" err="1">
                <a:latin typeface="Arial" pitchFamily="34" charset="0"/>
                <a:cs typeface="Arial" pitchFamily="34" charset="0"/>
              </a:rPr>
              <a:t>Pengelolaan</a:t>
            </a:r>
            <a:r>
              <a:rPr lang="en-US" sz="1600" b="1" dirty="0">
                <a:latin typeface="Arial" pitchFamily="34" charset="0"/>
                <a:cs typeface="Arial" pitchFamily="34" charset="0"/>
              </a:rPr>
              <a:t> </a:t>
            </a:r>
            <a:r>
              <a:rPr lang="en-US" sz="1600" b="1" dirty="0" err="1">
                <a:latin typeface="Arial" pitchFamily="34" charset="0"/>
                <a:cs typeface="Arial" pitchFamily="34" charset="0"/>
              </a:rPr>
              <a:t>Lingkungan</a:t>
            </a:r>
            <a:r>
              <a:rPr lang="en-US" sz="1600" b="1" dirty="0">
                <a:latin typeface="Arial" pitchFamily="34" charset="0"/>
                <a:cs typeface="Arial" pitchFamily="34" charset="0"/>
              </a:rPr>
              <a:t> </a:t>
            </a:r>
            <a:r>
              <a:rPr lang="en-US" sz="1600" b="1" dirty="0" err="1">
                <a:latin typeface="Arial" pitchFamily="34" charset="0"/>
                <a:cs typeface="Arial" pitchFamily="34" charset="0"/>
              </a:rPr>
              <a:t>Hidup</a:t>
            </a:r>
            <a:r>
              <a:rPr lang="en-US" sz="1600" b="1" dirty="0">
                <a:latin typeface="Arial" pitchFamily="34" charset="0"/>
                <a:cs typeface="Arial" pitchFamily="34" charset="0"/>
              </a:rPr>
              <a:t>)</a:t>
            </a:r>
          </a:p>
          <a:p>
            <a:pPr marL="252052" indent="-252052" algn="just">
              <a:spcBef>
                <a:spcPct val="20000"/>
              </a:spcBef>
              <a:buClr>
                <a:schemeClr val="folHlink"/>
              </a:buClr>
              <a:buSzPct val="75000"/>
              <a:defRPr/>
            </a:pPr>
            <a:endParaRPr lang="en-US" sz="1600" b="1" dirty="0">
              <a:latin typeface="Arial" pitchFamily="34" charset="0"/>
              <a:cs typeface="Arial" pitchFamily="34" charset="0"/>
            </a:endParaRPr>
          </a:p>
        </p:txBody>
      </p:sp>
      <p:sp>
        <p:nvSpPr>
          <p:cNvPr id="6" name="Rectangle 5"/>
          <p:cNvSpPr/>
          <p:nvPr/>
        </p:nvSpPr>
        <p:spPr>
          <a:xfrm>
            <a:off x="2630078" y="758854"/>
            <a:ext cx="4546086" cy="660502"/>
          </a:xfrm>
          <a:prstGeom prst="rect">
            <a:avLst/>
          </a:prstGeom>
          <a:noFill/>
        </p:spPr>
        <p:txBody>
          <a:bodyPr wrap="square">
            <a:spAutoFit/>
          </a:bodyPr>
          <a:lstStyle/>
          <a:p>
            <a:pPr algn="ctr" eaLnBrk="1" hangingPunct="1">
              <a:defRPr/>
            </a:pPr>
            <a:r>
              <a:rPr lang="en-US" sz="3692" b="1" dirty="0">
                <a:ln w="18415" cmpd="sng">
                  <a:noFill/>
                  <a:prstDash val="solid"/>
                </a:ln>
                <a:solidFill>
                  <a:srgbClr val="00B050"/>
                </a:solidFill>
                <a:latin typeface="Adobe Caslon Pro" pitchFamily="18" charset="0"/>
              </a:rPr>
              <a:t>LINGKUNGAN</a:t>
            </a:r>
          </a:p>
        </p:txBody>
      </p:sp>
      <p:sp>
        <p:nvSpPr>
          <p:cNvPr id="32773" name="Slide Number Placeholder 6"/>
          <p:cNvSpPr>
            <a:spLocks noGrp="1"/>
          </p:cNvSpPr>
          <p:nvPr>
            <p:ph type="sldNum" sz="quarter" idx="12"/>
          </p:nvPr>
        </p:nvSpPr>
        <p:spPr bwMode="auto">
          <a:xfrm>
            <a:off x="8396654" y="6066693"/>
            <a:ext cx="609600" cy="407377"/>
          </a:xfrm>
          <a:prstGeom prst="rect">
            <a:avLst/>
          </a:prstGeom>
          <a:noFill/>
          <a:ln>
            <a:miter lim="800000"/>
            <a:headEnd/>
            <a:tailEnd/>
          </a:ln>
        </p:spPr>
        <p:txBody>
          <a:bodyPr/>
          <a:lstStyle/>
          <a:p>
            <a:fld id="{54714EB0-0EEB-4B60-8562-4CC4C7D000F7}" type="slidenum">
              <a:rPr lang="en-US" sz="1292">
                <a:solidFill>
                  <a:schemeClr val="tx1"/>
                </a:solidFill>
              </a:rPr>
              <a:pPr/>
              <a:t>4</a:t>
            </a:fld>
            <a:endParaRPr lang="en-US" sz="1292" dirty="0">
              <a:solidFill>
                <a:schemeClr val="tx1"/>
              </a:solidFill>
            </a:endParaRPr>
          </a:p>
        </p:txBody>
      </p:sp>
      <p:sp>
        <p:nvSpPr>
          <p:cNvPr id="3" name="Rectangle 2"/>
          <p:cNvSpPr/>
          <p:nvPr/>
        </p:nvSpPr>
        <p:spPr>
          <a:xfrm>
            <a:off x="425166" y="5764751"/>
            <a:ext cx="7971488" cy="603883"/>
          </a:xfrm>
          <a:prstGeom prst="rect">
            <a:avLst/>
          </a:prstGeom>
          <a:ln>
            <a:noFill/>
          </a:ln>
        </p:spPr>
        <p:txBody>
          <a:bodyPr wrap="square">
            <a:spAutoFit/>
          </a:bodyPr>
          <a:lstStyle/>
          <a:p>
            <a:pPr algn="ctr"/>
            <a:r>
              <a:rPr lang="id-ID" sz="1662" b="1" i="1" dirty="0">
                <a:ln w="11430">
                  <a:solidFill>
                    <a:srgbClr val="C00000"/>
                  </a:solidFill>
                </a:ln>
                <a:effectLst>
                  <a:outerShdw blurRad="38100" dist="38100" dir="2700000" algn="tl">
                    <a:srgbClr val="000000">
                      <a:alpha val="43137"/>
                    </a:srgbClr>
                  </a:outerShdw>
                </a:effectLst>
                <a:latin typeface="Arial" pitchFamily="34" charset="0"/>
                <a:cs typeface="Arial" pitchFamily="34" charset="0"/>
              </a:rPr>
              <a:t> </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Kelangsungan hidup manusia bergantung pada lingkungan s</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e</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b</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a</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g</a:t>
            </a:r>
            <a:r>
              <a:rPr lang="en-US" sz="1662" b="1" i="1" dirty="0" err="1">
                <a:ln w="11430">
                  <a:noFill/>
                </a:ln>
                <a:effectLst>
                  <a:outerShdw blurRad="38100" dist="38100" dir="2700000" algn="tl">
                    <a:srgbClr val="000000">
                      <a:alpha val="43137"/>
                    </a:srgbClr>
                  </a:outerShdw>
                </a:effectLst>
                <a:latin typeface="Arial" pitchFamily="34" charset="0"/>
                <a:cs typeface="Arial" pitchFamily="34" charset="0"/>
              </a:rPr>
              <a:t>ai</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 sistem pendukung kehidupan (life support systems</a:t>
            </a:r>
            <a:r>
              <a:rPr lang="id-ID" sz="1662" b="1" dirty="0">
                <a:ln w="11430">
                  <a:noFill/>
                </a:ln>
                <a:effectLst>
                  <a:outerShdw blurRad="38100" dist="38100" dir="2700000" algn="tl">
                    <a:srgbClr val="000000">
                      <a:alpha val="43137"/>
                    </a:srgbClr>
                  </a:outerShdw>
                </a:effectLst>
                <a:latin typeface="Arial Narrow" pitchFamily="34" charset="0"/>
              </a:rPr>
              <a:t>)      </a:t>
            </a:r>
            <a:endParaRPr lang="en-US" sz="1662" dirty="0">
              <a:ln w="11430">
                <a:noFill/>
              </a:ln>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6AF99EE-213A-4EB0-9FBE-B0793DD36948}"/>
              </a:ext>
            </a:extLst>
          </p:cNvPr>
          <p:cNvPicPr>
            <a:picLocks noChangeAspect="1"/>
          </p:cNvPicPr>
          <p:nvPr/>
        </p:nvPicPr>
        <p:blipFill rotWithShape="1">
          <a:blip r:embed="rId2"/>
          <a:srcRect r="67629"/>
          <a:stretch/>
        </p:blipFill>
        <p:spPr>
          <a:xfrm>
            <a:off x="0" y="0"/>
            <a:ext cx="2960016" cy="5410200"/>
          </a:xfrm>
          <a:prstGeom prst="rect">
            <a:avLst/>
          </a:prstGeom>
        </p:spPr>
      </p:pic>
      <p:sp>
        <p:nvSpPr>
          <p:cNvPr id="5" name="Footer Placeholder 4">
            <a:extLst>
              <a:ext uri="{FF2B5EF4-FFF2-40B4-BE49-F238E27FC236}">
                <a16:creationId xmlns:a16="http://schemas.microsoft.com/office/drawing/2014/main" id="{4243F38F-0312-47E9-9A1E-3802FBE69B2F}"/>
              </a:ext>
            </a:extLst>
          </p:cNvPr>
          <p:cNvSpPr>
            <a:spLocks noGrp="1"/>
          </p:cNvSpPr>
          <p:nvPr>
            <p:ph type="ftr" sz="quarter" idx="11"/>
          </p:nvPr>
        </p:nvSpPr>
        <p:spPr/>
        <p:txBody>
          <a:bodyPr/>
          <a:lstStyle/>
          <a:p>
            <a:r>
              <a:rPr lang="pt-BR"/>
              <a:t>Integrasi ISO 9001 &amp; ISO 14001 1/rev.01 (c)Copyright, Sentral Sistem. May 2019</a:t>
            </a:r>
            <a:endParaRPr lang="en-US"/>
          </a:p>
        </p:txBody>
      </p:sp>
    </p:spTree>
    <p:extLst>
      <p:ext uri="{BB962C8B-B14F-4D97-AF65-F5344CB8AC3E}">
        <p14:creationId xmlns:p14="http://schemas.microsoft.com/office/powerpoint/2010/main" val="341202702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a:spLocks noChangeArrowheads="1"/>
          </p:cNvSpPr>
          <p:nvPr/>
        </p:nvSpPr>
        <p:spPr bwMode="auto">
          <a:xfrm>
            <a:off x="43553" y="4466181"/>
            <a:ext cx="5317383" cy="1108331"/>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memberikan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jaminan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bahwa</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sistem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ML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hasil</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diharapkan</a:t>
            </a:r>
            <a:r>
              <a:rPr lang="en-US" sz="1662" dirty="0">
                <a:latin typeface="Arial Narrow" pitchFamily="34" charset="0"/>
                <a:ea typeface="Calibri" pitchFamily="34" charset="0"/>
                <a:cs typeface="ArialMT"/>
              </a:rPr>
              <a:t>;</a:t>
            </a:r>
            <a:endParaRPr lang="en-US" sz="2585"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mencegah</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atau</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mengurangi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pengaruh</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tidak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diharapkan</a:t>
            </a:r>
            <a:endParaRPr lang="en-US" sz="1662" dirty="0">
              <a:latin typeface="Arial Narrow" pitchFamily="34" charset="0"/>
              <a:ea typeface="Calibri" pitchFamily="34" charset="0"/>
              <a:cs typeface="ArialMT"/>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peningkatan</a:t>
            </a:r>
            <a:r>
              <a:rPr lang="en-US" sz="1662" dirty="0">
                <a:latin typeface="Arial Narrow" pitchFamily="34" charset="0"/>
                <a:ea typeface="Calibri" pitchFamily="34" charset="0"/>
                <a:cs typeface="ArialMT"/>
              </a:rPr>
              <a:t> / </a:t>
            </a:r>
            <a:r>
              <a:rPr lang="en-US" sz="1662" dirty="0" err="1">
                <a:latin typeface="Arial Narrow" pitchFamily="34" charset="0"/>
                <a:ea typeface="Calibri" pitchFamily="34" charset="0"/>
                <a:cs typeface="ArialMT"/>
              </a:rPr>
              <a:t>perbaikan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berkelanjutan</a:t>
            </a:r>
            <a:r>
              <a:rPr lang="en-US" sz="1662" dirty="0">
                <a:latin typeface="Arial Narrow" pitchFamily="34" charset="0"/>
                <a:ea typeface="Calibri" pitchFamily="34" charset="0"/>
                <a:cs typeface="ArialMT"/>
              </a:rPr>
              <a:t>.</a:t>
            </a:r>
            <a:endParaRPr lang="en-US" sz="3692" dirty="0">
              <a:latin typeface="Arial Narrow" pitchFamily="34" charset="0"/>
              <a:cs typeface="Arial" pitchFamily="34" charset="0"/>
            </a:endParaRPr>
          </a:p>
        </p:txBody>
      </p:sp>
      <p:sp>
        <p:nvSpPr>
          <p:cNvPr id="22" name="Rectangle 2"/>
          <p:cNvSpPr>
            <a:spLocks noChangeArrowheads="1"/>
          </p:cNvSpPr>
          <p:nvPr/>
        </p:nvSpPr>
        <p:spPr bwMode="auto">
          <a:xfrm>
            <a:off x="0" y="5692522"/>
            <a:ext cx="5590334" cy="994454"/>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Organisasi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harus</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memelihara</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informasi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terdokumentasi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dari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peluang</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perlu</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ditangani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a:latin typeface="Arial Narrow" pitchFamily="34" charset="0"/>
                <a:ea typeface="Calibri" pitchFamily="34" charset="0"/>
                <a:cs typeface="ArialMT" charset="0"/>
              </a:rPr>
              <a:t>proses-proses yang </a:t>
            </a:r>
            <a:r>
              <a:rPr lang="en-US" sz="1477" i="1" dirty="0" err="1">
                <a:latin typeface="Arial Narrow" pitchFamily="34" charset="0"/>
                <a:ea typeface="Calibri" pitchFamily="34" charset="0"/>
                <a:cs typeface="ArialMT" charset="0"/>
              </a:rPr>
              <a:t>dibutuhkan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dalam</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mengendalikan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untuk</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memiliki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keyakinan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mencapai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sesuai</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direncanakan</a:t>
            </a:r>
            <a:r>
              <a:rPr lang="en-US" sz="1477" i="1" dirty="0">
                <a:latin typeface="Arial Narrow" pitchFamily="34" charset="0"/>
                <a:ea typeface="Calibri" pitchFamily="34" charset="0"/>
                <a:cs typeface="ArialMT" charset="0"/>
              </a:rPr>
              <a:t>.</a:t>
            </a:r>
            <a:endParaRPr lang="en-US" sz="3323" i="1" dirty="0">
              <a:latin typeface="Arial Narrow" pitchFamily="34" charset="0"/>
              <a:cs typeface="Arial" pitchFamily="34" charset="0"/>
            </a:endParaRPr>
          </a:p>
        </p:txBody>
      </p:sp>
      <p:sp>
        <p:nvSpPr>
          <p:cNvPr id="28" name="Rectangle 27"/>
          <p:cNvSpPr/>
          <p:nvPr/>
        </p:nvSpPr>
        <p:spPr>
          <a:xfrm>
            <a:off x="653866" y="202307"/>
            <a:ext cx="7744620" cy="400110"/>
          </a:xfrm>
          <a:prstGeom prst="rect">
            <a:avLst/>
          </a:prstGeom>
        </p:spPr>
        <p:txBody>
          <a:bodyPr wrap="none">
            <a:spAutoFit/>
          </a:bodyPr>
          <a:lstStyle/>
          <a:p>
            <a:pPr algn="ctr"/>
            <a:r>
              <a:rPr lang="en-US" sz="2000" b="1" dirty="0">
                <a:latin typeface="Arial" panose="020B0604020202020204" pitchFamily="34" charset="0"/>
                <a:cs typeface="Arial" panose="020B0604020202020204" pitchFamily="34" charset="0"/>
              </a:rPr>
              <a:t>6.1. </a:t>
            </a:r>
            <a:r>
              <a:rPr lang="en-US" sz="2000" b="1" dirty="0" err="1">
                <a:latin typeface="Arial" panose="020B0604020202020204" pitchFamily="34" charset="0"/>
                <a:cs typeface="Arial" panose="020B0604020202020204" pitchFamily="34" charset="0"/>
              </a:rPr>
              <a:t>Tindakan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untuk</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mengatasi</a:t>
            </a:r>
            <a:r>
              <a:rPr lang="en-US" sz="2000" b="1" dirty="0">
                <a:latin typeface="Arial" panose="020B0604020202020204" pitchFamily="34" charset="0"/>
                <a:cs typeface="Arial" panose="020B0604020202020204" pitchFamily="34" charset="0"/>
              </a:rPr>
              <a:t> RISIKO &amp; PELUANG (</a:t>
            </a:r>
            <a:r>
              <a:rPr lang="en-US" b="1" i="1" u="sng" dirty="0">
                <a:solidFill>
                  <a:srgbClr val="FF0000"/>
                </a:solidFill>
                <a:latin typeface="Arial" panose="020B0604020202020204" pitchFamily="34" charset="0"/>
                <a:cs typeface="Arial" panose="020B0604020202020204" pitchFamily="34" charset="0"/>
              </a:rPr>
              <a:t>SM</a:t>
            </a:r>
            <a:r>
              <a:rPr lang="en-US" sz="2000" b="1" dirty="0">
                <a:latin typeface="Arial" panose="020B0604020202020204" pitchFamily="34" charset="0"/>
                <a:cs typeface="Arial" panose="020B0604020202020204" pitchFamily="34" charset="0"/>
              </a:rPr>
              <a:t>  6.1) </a:t>
            </a:r>
          </a:p>
        </p:txBody>
      </p:sp>
      <p:sp>
        <p:nvSpPr>
          <p:cNvPr id="5" name="Curved Down Arrow 4"/>
          <p:cNvSpPr/>
          <p:nvPr/>
        </p:nvSpPr>
        <p:spPr>
          <a:xfrm>
            <a:off x="1950991" y="1219619"/>
            <a:ext cx="1356985" cy="479494"/>
          </a:xfrm>
          <a:prstGeom prst="curvedDownArrow">
            <a:avLst>
              <a:gd name="adj1" fmla="val 25000"/>
              <a:gd name="adj2" fmla="val 50000"/>
              <a:gd name="adj3" fmla="val 19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p:cNvGrpSpPr/>
          <p:nvPr/>
        </p:nvGrpSpPr>
        <p:grpSpPr>
          <a:xfrm>
            <a:off x="305355" y="1575037"/>
            <a:ext cx="1852246" cy="2450950"/>
            <a:chOff x="482317" y="1468548"/>
            <a:chExt cx="1852246" cy="2450950"/>
          </a:xfrm>
          <a:solidFill>
            <a:schemeClr val="tx2">
              <a:lumMod val="20000"/>
              <a:lumOff val="80000"/>
            </a:schemeClr>
          </a:solidFill>
        </p:grpSpPr>
        <p:sp>
          <p:nvSpPr>
            <p:cNvPr id="78" name="Rectangle 77"/>
            <p:cNvSpPr/>
            <p:nvPr/>
          </p:nvSpPr>
          <p:spPr>
            <a:xfrm>
              <a:off x="482317" y="1468548"/>
              <a:ext cx="1852246" cy="2450950"/>
            </a:xfrm>
            <a:prstGeom prst="rect">
              <a:avLst/>
            </a:prstGeom>
            <a:grp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79" name="Rectangle 78"/>
            <p:cNvSpPr/>
            <p:nvPr/>
          </p:nvSpPr>
          <p:spPr>
            <a:xfrm>
              <a:off x="548117" y="1543238"/>
              <a:ext cx="1688123" cy="53863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Isu</a:t>
              </a:r>
              <a:r>
                <a:rPr lang="en-US" sz="1477" dirty="0">
                  <a:solidFill>
                    <a:schemeClr val="tx1"/>
                  </a:solidFill>
                  <a:latin typeface="Arial Narrow" pitchFamily="34" charset="0"/>
                </a:rPr>
                <a:t> internal &amp; </a:t>
              </a:r>
              <a:r>
                <a:rPr lang="en-US" sz="1477" dirty="0" err="1">
                  <a:solidFill>
                    <a:schemeClr val="tx1"/>
                  </a:solidFill>
                  <a:latin typeface="Arial Narrow" pitchFamily="34" charset="0"/>
                </a:rPr>
                <a:t>eksternal</a:t>
              </a:r>
              <a:r>
                <a:rPr lang="en-US" sz="1477" dirty="0">
                  <a:solidFill>
                    <a:schemeClr val="tx1"/>
                  </a:solidFill>
                  <a:latin typeface="Arial Narrow" pitchFamily="34" charset="0"/>
                </a:rPr>
                <a:t> (4.1)</a:t>
              </a:r>
            </a:p>
          </p:txBody>
        </p:sp>
        <p:sp>
          <p:nvSpPr>
            <p:cNvPr id="80" name="Rectangle 79"/>
            <p:cNvSpPr/>
            <p:nvPr/>
          </p:nvSpPr>
          <p:spPr>
            <a:xfrm>
              <a:off x="552658" y="2169294"/>
              <a:ext cx="1688123" cy="9162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Kebutuhan</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Harapan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pihak</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berkepentingan</a:t>
              </a:r>
              <a:r>
                <a:rPr lang="en-US" sz="1477" dirty="0">
                  <a:solidFill>
                    <a:schemeClr val="tx1"/>
                  </a:solidFill>
                  <a:latin typeface="Arial Narrow" pitchFamily="34" charset="0"/>
                </a:rPr>
                <a:t> (4.2)</a:t>
              </a:r>
            </a:p>
          </p:txBody>
        </p:sp>
        <p:sp>
          <p:nvSpPr>
            <p:cNvPr id="81" name="Rectangle 80"/>
            <p:cNvSpPr/>
            <p:nvPr/>
          </p:nvSpPr>
          <p:spPr>
            <a:xfrm>
              <a:off x="564378" y="3162346"/>
              <a:ext cx="1688123" cy="6239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Lingkup</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MK3L (4.3)</a:t>
              </a:r>
            </a:p>
          </p:txBody>
        </p:sp>
      </p:grpSp>
      <p:sp>
        <p:nvSpPr>
          <p:cNvPr id="82" name="Rectangle 2"/>
          <p:cNvSpPr>
            <a:spLocks noChangeArrowheads="1"/>
          </p:cNvSpPr>
          <p:nvPr/>
        </p:nvSpPr>
        <p:spPr bwMode="auto">
          <a:xfrm>
            <a:off x="2185999" y="877174"/>
            <a:ext cx="1586215" cy="312537"/>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Mempertimbangkan</a:t>
            </a:r>
            <a:endParaRPr lang="en-US" sz="3323" i="1" dirty="0">
              <a:latin typeface="Arial Narrow" pitchFamily="34" charset="0"/>
              <a:cs typeface="Arial" pitchFamily="34" charset="0"/>
            </a:endParaRPr>
          </a:p>
        </p:txBody>
      </p:sp>
      <p:sp>
        <p:nvSpPr>
          <p:cNvPr id="8" name="Right Arrow 7"/>
          <p:cNvSpPr/>
          <p:nvPr/>
        </p:nvSpPr>
        <p:spPr>
          <a:xfrm>
            <a:off x="4343400" y="2045777"/>
            <a:ext cx="1207131" cy="207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1"/>
          <p:cNvSpPr>
            <a:spLocks noChangeArrowheads="1"/>
          </p:cNvSpPr>
          <p:nvPr/>
        </p:nvSpPr>
        <p:spPr bwMode="auto">
          <a:xfrm>
            <a:off x="5648648" y="1711812"/>
            <a:ext cx="3038152" cy="700783"/>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algn="ctr" defTabSz="844083" eaLnBrk="0" fontAlgn="base" hangingPunct="0">
              <a:spcBef>
                <a:spcPct val="0"/>
              </a:spcBef>
              <a:spcAft>
                <a:spcPct val="0"/>
              </a:spcAft>
            </a:pPr>
            <a:r>
              <a:rPr lang="en-US" sz="2000" dirty="0" err="1">
                <a:latin typeface="Arial Narrow" pitchFamily="34" charset="0"/>
                <a:ea typeface="Calibri" pitchFamily="34" charset="0"/>
                <a:cs typeface="ArialMT"/>
              </a:rPr>
              <a:t>Menetapkan</a:t>
            </a:r>
            <a:r>
              <a:rPr lang="en-US" sz="2000" dirty="0">
                <a:latin typeface="Arial Narrow" pitchFamily="34" charset="0"/>
                <a:ea typeface="Calibri" pitchFamily="34" charset="0"/>
                <a:cs typeface="ArialMT"/>
              </a:rPr>
              <a:t> </a:t>
            </a:r>
            <a:r>
              <a:rPr lang="en-US" sz="2000" dirty="0" err="1">
                <a:latin typeface="Arial Narrow" pitchFamily="34" charset="0"/>
                <a:ea typeface="Calibri" pitchFamily="34" charset="0"/>
                <a:cs typeface="ArialMT"/>
              </a:rPr>
              <a:t>Risiko</a:t>
            </a:r>
            <a:r>
              <a:rPr lang="en-US" sz="2000" dirty="0">
                <a:latin typeface="Arial Narrow" pitchFamily="34" charset="0"/>
                <a:ea typeface="Calibri" pitchFamily="34" charset="0"/>
                <a:cs typeface="ArialMT"/>
              </a:rPr>
              <a:t> &amp; </a:t>
            </a:r>
            <a:r>
              <a:rPr lang="en-US" sz="2000" dirty="0" err="1">
                <a:latin typeface="Arial Narrow" pitchFamily="34" charset="0"/>
                <a:ea typeface="Calibri" pitchFamily="34" charset="0"/>
                <a:cs typeface="ArialMT"/>
              </a:rPr>
              <a:t>Peluang</a:t>
            </a:r>
            <a:r>
              <a:rPr lang="en-US" sz="2000" dirty="0">
                <a:latin typeface="Arial Narrow" pitchFamily="34" charset="0"/>
                <a:ea typeface="Calibri" pitchFamily="34" charset="0"/>
                <a:cs typeface="ArialMT"/>
              </a:rPr>
              <a:t> Sistem </a:t>
            </a:r>
            <a:r>
              <a:rPr lang="en-US" sz="2000" dirty="0" err="1">
                <a:latin typeface="Arial Narrow" pitchFamily="34" charset="0"/>
                <a:ea typeface="Calibri" pitchFamily="34" charset="0"/>
                <a:cs typeface="ArialMT"/>
              </a:rPr>
              <a:t>Manajemen</a:t>
            </a:r>
            <a:r>
              <a:rPr lang="en-US" sz="2000" dirty="0">
                <a:latin typeface="Arial Narrow" pitchFamily="34" charset="0"/>
                <a:ea typeface="Calibri" pitchFamily="34" charset="0"/>
                <a:cs typeface="ArialMT"/>
              </a:rPr>
              <a:t> MK3L</a:t>
            </a:r>
          </a:p>
        </p:txBody>
      </p:sp>
      <p:sp>
        <p:nvSpPr>
          <p:cNvPr id="90" name="Right Arrow 89"/>
          <p:cNvSpPr/>
          <p:nvPr/>
        </p:nvSpPr>
        <p:spPr>
          <a:xfrm rot="16200000">
            <a:off x="7135321" y="2345805"/>
            <a:ext cx="472735" cy="56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B02C076-3C16-40F8-B87C-856554380AF3}"/>
              </a:ext>
            </a:extLst>
          </p:cNvPr>
          <p:cNvSpPr>
            <a:spLocks noGrp="1"/>
          </p:cNvSpPr>
          <p:nvPr>
            <p:ph type="sldNum" sz="quarter" idx="12"/>
          </p:nvPr>
        </p:nvSpPr>
        <p:spPr/>
        <p:txBody>
          <a:bodyPr/>
          <a:lstStyle/>
          <a:p>
            <a:pPr>
              <a:defRPr/>
            </a:pPr>
            <a:fld id="{2E3D3CF9-A8F0-446F-8AA4-23D2A19D86A0}" type="slidenum">
              <a:rPr lang="en-US" smtClean="0"/>
              <a:pPr>
                <a:defRPr/>
              </a:pPr>
              <a:t>40</a:t>
            </a:fld>
            <a:endParaRPr lang="en-US"/>
          </a:p>
        </p:txBody>
      </p:sp>
      <p:pic>
        <p:nvPicPr>
          <p:cNvPr id="10" name="Picture 9"/>
          <p:cNvPicPr>
            <a:picLocks noChangeAspect="1"/>
          </p:cNvPicPr>
          <p:nvPr/>
        </p:nvPicPr>
        <p:blipFill>
          <a:blip r:embed="rId3"/>
          <a:stretch>
            <a:fillRect/>
          </a:stretch>
        </p:blipFill>
        <p:spPr>
          <a:xfrm>
            <a:off x="2201741" y="1579875"/>
            <a:ext cx="2874745" cy="2886306"/>
          </a:xfrm>
          <a:prstGeom prst="rect">
            <a:avLst/>
          </a:prstGeom>
        </p:spPr>
      </p:pic>
      <p:grpSp>
        <p:nvGrpSpPr>
          <p:cNvPr id="11" name="Group 10"/>
          <p:cNvGrpSpPr/>
          <p:nvPr/>
        </p:nvGrpSpPr>
        <p:grpSpPr>
          <a:xfrm>
            <a:off x="6471806" y="2910488"/>
            <a:ext cx="1695511" cy="1749292"/>
            <a:chOff x="7809083" y="2925289"/>
            <a:chExt cx="1695511" cy="1749292"/>
          </a:xfrm>
        </p:grpSpPr>
        <p:sp>
          <p:nvSpPr>
            <p:cNvPr id="50" name="Rectangle 49"/>
            <p:cNvSpPr/>
            <p:nvPr/>
          </p:nvSpPr>
          <p:spPr>
            <a:xfrm>
              <a:off x="7809083" y="2925289"/>
              <a:ext cx="1695511" cy="1749292"/>
            </a:xfrm>
            <a:prstGeom prst="rect">
              <a:avLst/>
            </a:prstGeom>
            <a:solidFill>
              <a:srgbClr val="92D05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1" name="Rectangle 50"/>
            <p:cNvSpPr/>
            <p:nvPr/>
          </p:nvSpPr>
          <p:spPr>
            <a:xfrm>
              <a:off x="7869315" y="3013892"/>
              <a:ext cx="1545276" cy="63896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Lingkungan</a:t>
              </a:r>
              <a:r>
                <a:rPr lang="en-US" sz="1477" dirty="0">
                  <a:solidFill>
                    <a:schemeClr val="tx1"/>
                  </a:solidFill>
                  <a:latin typeface="Arial Narrow" pitchFamily="34" charset="0"/>
                </a:rPr>
                <a:t> (6.1.2)</a:t>
              </a:r>
            </a:p>
          </p:txBody>
        </p:sp>
        <p:sp>
          <p:nvSpPr>
            <p:cNvPr id="52" name="Rectangle 51"/>
            <p:cNvSpPr/>
            <p:nvPr/>
          </p:nvSpPr>
          <p:spPr>
            <a:xfrm>
              <a:off x="7873472" y="3756567"/>
              <a:ext cx="1545276" cy="78050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grpSp>
      <p:sp>
        <p:nvSpPr>
          <p:cNvPr id="2" name="Footer Placeholder 1">
            <a:extLst>
              <a:ext uri="{FF2B5EF4-FFF2-40B4-BE49-F238E27FC236}">
                <a16:creationId xmlns:a16="http://schemas.microsoft.com/office/drawing/2014/main" id="{409AB82F-B779-48CB-B369-289C21D7EDE6}"/>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06924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8">
            <a:extLst>
              <a:ext uri="{FF2B5EF4-FFF2-40B4-BE49-F238E27FC236}">
                <a16:creationId xmlns:a16="http://schemas.microsoft.com/office/drawing/2014/main" id="{0FBB2AB6-4983-40F4-B1F1-7EFD220A41C7}"/>
              </a:ext>
            </a:extLst>
          </p:cNvPr>
          <p:cNvSpPr txBox="1">
            <a:spLocks noChangeArrowheads="1"/>
          </p:cNvSpPr>
          <p:nvPr/>
        </p:nvSpPr>
        <p:spPr bwMode="auto">
          <a:xfrm>
            <a:off x="2725616" y="923193"/>
            <a:ext cx="3056792"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id-ID" altLang="en-US" sz="2954" u="sng">
                <a:solidFill>
                  <a:schemeClr val="folHlink"/>
                </a:solidFill>
                <a:latin typeface="Cooper Black" panose="0208090404030B020404" pitchFamily="18" charset="0"/>
              </a:rPr>
              <a:t>Perilaku</a:t>
            </a:r>
            <a:endParaRPr lang="en-US" altLang="en-US" sz="2954" u="sng">
              <a:solidFill>
                <a:schemeClr val="folHlink"/>
              </a:solidFill>
              <a:latin typeface="Cooper Black" panose="0208090404030B020404" pitchFamily="18" charset="0"/>
            </a:endParaRPr>
          </a:p>
        </p:txBody>
      </p:sp>
      <p:sp>
        <p:nvSpPr>
          <p:cNvPr id="1028" name="Text Box 13">
            <a:extLst>
              <a:ext uri="{FF2B5EF4-FFF2-40B4-BE49-F238E27FC236}">
                <a16:creationId xmlns:a16="http://schemas.microsoft.com/office/drawing/2014/main" id="{709EC671-EBCE-4E91-AB6E-93A6F4536CE9}"/>
              </a:ext>
            </a:extLst>
          </p:cNvPr>
          <p:cNvSpPr txBox="1">
            <a:spLocks noChangeArrowheads="1"/>
          </p:cNvSpPr>
          <p:nvPr/>
        </p:nvSpPr>
        <p:spPr bwMode="auto">
          <a:xfrm>
            <a:off x="6748097" y="4678974"/>
            <a:ext cx="1507880"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eaLnBrk="1" hangingPunct="1">
              <a:spcBef>
                <a:spcPct val="50000"/>
              </a:spcBef>
            </a:pPr>
            <a:r>
              <a:rPr lang="en-US" altLang="en-US" sz="1662"/>
              <a:t>External Factors</a:t>
            </a:r>
          </a:p>
        </p:txBody>
      </p:sp>
      <p:sp>
        <p:nvSpPr>
          <p:cNvPr id="1029" name="Text Box 9">
            <a:extLst>
              <a:ext uri="{FF2B5EF4-FFF2-40B4-BE49-F238E27FC236}">
                <a16:creationId xmlns:a16="http://schemas.microsoft.com/office/drawing/2014/main" id="{5807C28D-BB91-464A-93BD-8F3F997298A1}"/>
              </a:ext>
            </a:extLst>
          </p:cNvPr>
          <p:cNvSpPr txBox="1">
            <a:spLocks noChangeArrowheads="1"/>
          </p:cNvSpPr>
          <p:nvPr/>
        </p:nvSpPr>
        <p:spPr bwMode="auto">
          <a:xfrm>
            <a:off x="4110405" y="1524000"/>
            <a:ext cx="3131526"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r>
              <a:rPr lang="en-US" altLang="en-US" sz="2215">
                <a:latin typeface="Cooper Black" panose="0208090404030B020404" pitchFamily="18" charset="0"/>
              </a:rPr>
              <a:t>Human </a:t>
            </a:r>
            <a:endParaRPr lang="id-ID" altLang="en-US" sz="2215">
              <a:latin typeface="Cooper Black" panose="0208090404030B020404" pitchFamily="18" charset="0"/>
            </a:endParaRPr>
          </a:p>
          <a:p>
            <a:pPr algn="ctr" eaLnBrk="1" hangingPunct="1"/>
            <a:r>
              <a:rPr lang="en-US" altLang="en-US" sz="2215">
                <a:latin typeface="Cooper Black" panose="0208090404030B020404" pitchFamily="18" charset="0"/>
              </a:rPr>
              <a:t>Error</a:t>
            </a:r>
          </a:p>
        </p:txBody>
      </p:sp>
      <p:sp>
        <p:nvSpPr>
          <p:cNvPr id="1030" name="Text Box 10">
            <a:extLst>
              <a:ext uri="{FF2B5EF4-FFF2-40B4-BE49-F238E27FC236}">
                <a16:creationId xmlns:a16="http://schemas.microsoft.com/office/drawing/2014/main" id="{B80E2BD8-10EA-42CC-AAA6-336C08F5B8AC}"/>
              </a:ext>
            </a:extLst>
          </p:cNvPr>
          <p:cNvSpPr txBox="1">
            <a:spLocks noChangeArrowheads="1"/>
          </p:cNvSpPr>
          <p:nvPr/>
        </p:nvSpPr>
        <p:spPr bwMode="auto">
          <a:xfrm>
            <a:off x="3962401" y="2974731"/>
            <a:ext cx="1862504"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en-US" altLang="en-US" sz="1662">
                <a:latin typeface="Cooper Black" panose="0208090404030B020404" pitchFamily="18" charset="0"/>
              </a:rPr>
              <a:t>Physical Fatigue</a:t>
            </a:r>
          </a:p>
        </p:txBody>
      </p:sp>
      <p:sp>
        <p:nvSpPr>
          <p:cNvPr id="1031" name="Text Box 11">
            <a:extLst>
              <a:ext uri="{FF2B5EF4-FFF2-40B4-BE49-F238E27FC236}">
                <a16:creationId xmlns:a16="http://schemas.microsoft.com/office/drawing/2014/main" id="{A172C005-418B-4F82-B7A3-45C457B16CE7}"/>
              </a:ext>
            </a:extLst>
          </p:cNvPr>
          <p:cNvSpPr txBox="1">
            <a:spLocks noChangeArrowheads="1"/>
          </p:cNvSpPr>
          <p:nvPr/>
        </p:nvSpPr>
        <p:spPr bwMode="auto">
          <a:xfrm>
            <a:off x="5279781" y="2974731"/>
            <a:ext cx="2061796" cy="60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en-US" altLang="en-US" sz="1662">
                <a:latin typeface="Cooper Black" panose="0208090404030B020404" pitchFamily="18" charset="0"/>
              </a:rPr>
              <a:t>Psychological Fatigue</a:t>
            </a:r>
          </a:p>
        </p:txBody>
      </p:sp>
      <p:sp>
        <p:nvSpPr>
          <p:cNvPr id="1032" name="Text Box 12">
            <a:extLst>
              <a:ext uri="{FF2B5EF4-FFF2-40B4-BE49-F238E27FC236}">
                <a16:creationId xmlns:a16="http://schemas.microsoft.com/office/drawing/2014/main" id="{C8425388-FE7B-4FB3-8787-F3EE542D497A}"/>
              </a:ext>
            </a:extLst>
          </p:cNvPr>
          <p:cNvSpPr txBox="1">
            <a:spLocks noChangeArrowheads="1"/>
          </p:cNvSpPr>
          <p:nvPr/>
        </p:nvSpPr>
        <p:spPr bwMode="auto">
          <a:xfrm>
            <a:off x="2725616" y="4104543"/>
            <a:ext cx="305679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en-US" altLang="en-US" sz="2215">
                <a:latin typeface="Cooper Black" panose="0208090404030B020404" pitchFamily="18" charset="0"/>
              </a:rPr>
              <a:t>UnSafe Act</a:t>
            </a:r>
          </a:p>
        </p:txBody>
      </p:sp>
      <p:sp>
        <p:nvSpPr>
          <p:cNvPr id="1033" name="Text Box 14">
            <a:extLst>
              <a:ext uri="{FF2B5EF4-FFF2-40B4-BE49-F238E27FC236}">
                <a16:creationId xmlns:a16="http://schemas.microsoft.com/office/drawing/2014/main" id="{382A8215-B0D0-4A4F-8B0C-9A8E1E8ED87C}"/>
              </a:ext>
            </a:extLst>
          </p:cNvPr>
          <p:cNvSpPr txBox="1">
            <a:spLocks noChangeArrowheads="1"/>
          </p:cNvSpPr>
          <p:nvPr/>
        </p:nvSpPr>
        <p:spPr bwMode="auto">
          <a:xfrm>
            <a:off x="2917582" y="5578720"/>
            <a:ext cx="3056792"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en-US" altLang="en-US" sz="2215">
                <a:latin typeface="Cooper Black" panose="0208090404030B020404" pitchFamily="18" charset="0"/>
              </a:rPr>
              <a:t>UnSafe Condition</a:t>
            </a:r>
          </a:p>
        </p:txBody>
      </p:sp>
      <p:pic>
        <p:nvPicPr>
          <p:cNvPr id="1034" name="Picture 17" descr="forward">
            <a:extLst>
              <a:ext uri="{FF2B5EF4-FFF2-40B4-BE49-F238E27FC236}">
                <a16:creationId xmlns:a16="http://schemas.microsoft.com/office/drawing/2014/main" id="{82BD5BB8-7426-4CD1-BD80-E56F56A3C9A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7830445">
            <a:off x="4689964" y="2349744"/>
            <a:ext cx="706315" cy="58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8" descr="forward">
            <a:extLst>
              <a:ext uri="{FF2B5EF4-FFF2-40B4-BE49-F238E27FC236}">
                <a16:creationId xmlns:a16="http://schemas.microsoft.com/office/drawing/2014/main" id="{BAF539F4-AC94-4486-8F58-F9CC1A11C30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3125976">
            <a:off x="5749437" y="2355606"/>
            <a:ext cx="706315" cy="5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AutoShape 19">
            <a:extLst>
              <a:ext uri="{FF2B5EF4-FFF2-40B4-BE49-F238E27FC236}">
                <a16:creationId xmlns:a16="http://schemas.microsoft.com/office/drawing/2014/main" id="{74A3A18B-7FF2-48BC-99D8-00149D6882F9}"/>
              </a:ext>
            </a:extLst>
          </p:cNvPr>
          <p:cNvSpPr>
            <a:spLocks/>
          </p:cNvSpPr>
          <p:nvPr/>
        </p:nvSpPr>
        <p:spPr bwMode="auto">
          <a:xfrm rot="16200000">
            <a:off x="4142643" y="1490296"/>
            <a:ext cx="329712" cy="4617427"/>
          </a:xfrm>
          <a:prstGeom prst="leftBrace">
            <a:avLst>
              <a:gd name="adj1" fmla="val 56018"/>
              <a:gd name="adj2"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eaLnBrk="1" hangingPunct="1"/>
            <a:endParaRPr lang="id-ID" altLang="en-US" sz="1662"/>
          </a:p>
        </p:txBody>
      </p:sp>
      <p:sp>
        <p:nvSpPr>
          <p:cNvPr id="1037" name="Line 20">
            <a:extLst>
              <a:ext uri="{FF2B5EF4-FFF2-40B4-BE49-F238E27FC236}">
                <a16:creationId xmlns:a16="http://schemas.microsoft.com/office/drawing/2014/main" id="{90555672-CBFD-4FA1-BC43-6B1C255AA6AE}"/>
              </a:ext>
            </a:extLst>
          </p:cNvPr>
          <p:cNvSpPr>
            <a:spLocks noChangeShapeType="1"/>
          </p:cNvSpPr>
          <p:nvPr/>
        </p:nvSpPr>
        <p:spPr bwMode="auto">
          <a:xfrm flipH="1">
            <a:off x="5693020" y="5011616"/>
            <a:ext cx="1055077" cy="659423"/>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D" sz="1662"/>
          </a:p>
        </p:txBody>
      </p:sp>
      <p:sp>
        <p:nvSpPr>
          <p:cNvPr id="1038" name="AutoShape 21">
            <a:extLst>
              <a:ext uri="{FF2B5EF4-FFF2-40B4-BE49-F238E27FC236}">
                <a16:creationId xmlns:a16="http://schemas.microsoft.com/office/drawing/2014/main" id="{77949DB1-0450-4158-8D73-95C10AEBE0F9}"/>
              </a:ext>
            </a:extLst>
          </p:cNvPr>
          <p:cNvSpPr>
            <a:spLocks noChangeArrowheads="1"/>
          </p:cNvSpPr>
          <p:nvPr/>
        </p:nvSpPr>
        <p:spPr bwMode="auto">
          <a:xfrm>
            <a:off x="4047393" y="4636477"/>
            <a:ext cx="531935" cy="902677"/>
          </a:xfrm>
          <a:prstGeom prst="upDownArrow">
            <a:avLst>
              <a:gd name="adj1" fmla="val 50000"/>
              <a:gd name="adj2" fmla="val 20002"/>
            </a:avLst>
          </a:prstGeom>
          <a:solidFill>
            <a:srgbClr val="333333"/>
          </a:solidFill>
          <a:ln w="9525">
            <a:solidFill>
              <a:schemeClr val="tx1"/>
            </a:solidFill>
            <a:miter lim="800000"/>
            <a:headEnd/>
            <a:tailEnd/>
          </a:ln>
        </p:spPr>
        <p:txBody>
          <a:bodyPr wrap="none" anchor="ct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eaLnBrk="1" hangingPunct="1"/>
            <a:endParaRPr lang="id-ID" altLang="en-US" sz="1662"/>
          </a:p>
        </p:txBody>
      </p:sp>
      <p:sp>
        <p:nvSpPr>
          <p:cNvPr id="1039" name="Text Box 10">
            <a:extLst>
              <a:ext uri="{FF2B5EF4-FFF2-40B4-BE49-F238E27FC236}">
                <a16:creationId xmlns:a16="http://schemas.microsoft.com/office/drawing/2014/main" id="{402D3899-12DB-4A70-A90E-E8299BB66124}"/>
              </a:ext>
            </a:extLst>
          </p:cNvPr>
          <p:cNvSpPr txBox="1">
            <a:spLocks noChangeArrowheads="1"/>
          </p:cNvSpPr>
          <p:nvPr/>
        </p:nvSpPr>
        <p:spPr bwMode="auto">
          <a:xfrm>
            <a:off x="1340828" y="2974731"/>
            <a:ext cx="1450731"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id-ID" altLang="en-US" sz="1662">
                <a:latin typeface="Cooper Black" panose="0208090404030B020404" pitchFamily="18" charset="0"/>
              </a:rPr>
              <a:t>Culture</a:t>
            </a:r>
            <a:endParaRPr lang="en-US" altLang="en-US" sz="1662">
              <a:latin typeface="Cooper Black" panose="0208090404030B020404" pitchFamily="18" charset="0"/>
            </a:endParaRPr>
          </a:p>
        </p:txBody>
      </p:sp>
      <p:sp>
        <p:nvSpPr>
          <p:cNvPr id="1040" name="Text Box 10">
            <a:extLst>
              <a:ext uri="{FF2B5EF4-FFF2-40B4-BE49-F238E27FC236}">
                <a16:creationId xmlns:a16="http://schemas.microsoft.com/office/drawing/2014/main" id="{79921A55-E258-4A67-A479-1351DC26C337}"/>
              </a:ext>
            </a:extLst>
          </p:cNvPr>
          <p:cNvSpPr txBox="1">
            <a:spLocks noChangeArrowheads="1"/>
          </p:cNvSpPr>
          <p:nvPr/>
        </p:nvSpPr>
        <p:spPr bwMode="auto">
          <a:xfrm>
            <a:off x="2725616" y="2974731"/>
            <a:ext cx="1450731"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spcBef>
                <a:spcPct val="50000"/>
              </a:spcBef>
            </a:pPr>
            <a:r>
              <a:rPr lang="id-ID" altLang="en-US" sz="1662">
                <a:latin typeface="Cooper Black" panose="0208090404030B020404" pitchFamily="18" charset="0"/>
              </a:rPr>
              <a:t>Knowledge</a:t>
            </a:r>
            <a:endParaRPr lang="en-US" altLang="en-US" sz="1662">
              <a:latin typeface="Cooper Black" panose="0208090404030B020404" pitchFamily="18" charset="0"/>
            </a:endParaRPr>
          </a:p>
        </p:txBody>
      </p:sp>
      <p:sp>
        <p:nvSpPr>
          <p:cNvPr id="1041" name="Text Box 9">
            <a:extLst>
              <a:ext uri="{FF2B5EF4-FFF2-40B4-BE49-F238E27FC236}">
                <a16:creationId xmlns:a16="http://schemas.microsoft.com/office/drawing/2014/main" id="{C78058EB-FB2A-4E39-9B75-801FA793D5BC}"/>
              </a:ext>
            </a:extLst>
          </p:cNvPr>
          <p:cNvSpPr txBox="1">
            <a:spLocks noChangeArrowheads="1"/>
          </p:cNvSpPr>
          <p:nvPr/>
        </p:nvSpPr>
        <p:spPr bwMode="auto">
          <a:xfrm>
            <a:off x="1406769" y="1524000"/>
            <a:ext cx="3131527"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algn="ctr" eaLnBrk="1" hangingPunct="1"/>
            <a:r>
              <a:rPr lang="en-US" altLang="en-US" sz="2215">
                <a:latin typeface="Cooper Black" panose="0208090404030B020404" pitchFamily="18" charset="0"/>
              </a:rPr>
              <a:t>Human </a:t>
            </a:r>
            <a:endParaRPr lang="id-ID" altLang="en-US" sz="2215">
              <a:latin typeface="Cooper Black" panose="0208090404030B020404" pitchFamily="18" charset="0"/>
            </a:endParaRPr>
          </a:p>
          <a:p>
            <a:pPr algn="ctr" eaLnBrk="1" hangingPunct="1"/>
            <a:r>
              <a:rPr lang="id-ID" altLang="en-US" sz="2215">
                <a:latin typeface="Cooper Black" panose="0208090404030B020404" pitchFamily="18" charset="0"/>
              </a:rPr>
              <a:t>Behaviour</a:t>
            </a:r>
            <a:endParaRPr lang="en-US" altLang="en-US" sz="2215">
              <a:latin typeface="Cooper Black" panose="0208090404030B020404" pitchFamily="18" charset="0"/>
            </a:endParaRPr>
          </a:p>
        </p:txBody>
      </p:sp>
      <p:pic>
        <p:nvPicPr>
          <p:cNvPr id="1042" name="Picture 17" descr="forward">
            <a:extLst>
              <a:ext uri="{FF2B5EF4-FFF2-40B4-BE49-F238E27FC236}">
                <a16:creationId xmlns:a16="http://schemas.microsoft.com/office/drawing/2014/main" id="{58EDB71A-B897-43C9-90B2-21D4668D898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7830445">
            <a:off x="1901337" y="2415688"/>
            <a:ext cx="706315" cy="5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8" descr="forward">
            <a:extLst>
              <a:ext uri="{FF2B5EF4-FFF2-40B4-BE49-F238E27FC236}">
                <a16:creationId xmlns:a16="http://schemas.microsoft.com/office/drawing/2014/main" id="{5CA74216-9510-427E-AD31-8870FA46065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3125976">
            <a:off x="2952018" y="2415687"/>
            <a:ext cx="706315" cy="58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Text Box 13">
            <a:extLst>
              <a:ext uri="{FF2B5EF4-FFF2-40B4-BE49-F238E27FC236}">
                <a16:creationId xmlns:a16="http://schemas.microsoft.com/office/drawing/2014/main" id="{73FECBE5-7596-4265-9CDA-B294DF0AD15B}"/>
              </a:ext>
            </a:extLst>
          </p:cNvPr>
          <p:cNvSpPr txBox="1">
            <a:spLocks noChangeArrowheads="1"/>
          </p:cNvSpPr>
          <p:nvPr/>
        </p:nvSpPr>
        <p:spPr bwMode="auto">
          <a:xfrm>
            <a:off x="6682154" y="5477608"/>
            <a:ext cx="1978269" cy="85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Courier New" panose="02070309020205020404" pitchFamily="49" charset="0"/>
              </a:defRPr>
            </a:lvl1pPr>
            <a:lvl2pPr marL="742950" indent="-285750" eaLnBrk="0" hangingPunct="0">
              <a:defRPr b="1" i="1">
                <a:solidFill>
                  <a:schemeClr val="tx1"/>
                </a:solidFill>
                <a:latin typeface="Courier New" panose="02070309020205020404" pitchFamily="49" charset="0"/>
              </a:defRPr>
            </a:lvl2pPr>
            <a:lvl3pPr marL="1143000" indent="-228600" eaLnBrk="0" hangingPunct="0">
              <a:defRPr b="1" i="1">
                <a:solidFill>
                  <a:schemeClr val="tx1"/>
                </a:solidFill>
                <a:latin typeface="Courier New" panose="02070309020205020404" pitchFamily="49" charset="0"/>
              </a:defRPr>
            </a:lvl3pPr>
            <a:lvl4pPr marL="1600200" indent="-228600" eaLnBrk="0" hangingPunct="0">
              <a:defRPr b="1" i="1">
                <a:solidFill>
                  <a:schemeClr val="tx1"/>
                </a:solidFill>
                <a:latin typeface="Courier New" panose="02070309020205020404" pitchFamily="49" charset="0"/>
              </a:defRPr>
            </a:lvl4pPr>
            <a:lvl5pPr marL="2057400" indent="-228600" eaLnBrk="0" hangingPunct="0">
              <a:defRPr b="1" i="1">
                <a:solidFill>
                  <a:schemeClr val="tx1"/>
                </a:solidFill>
                <a:latin typeface="Courier New" panose="02070309020205020404" pitchFamily="49" charset="0"/>
              </a:defRPr>
            </a:lvl5pPr>
            <a:lvl6pPr marL="2514600" indent="-228600" eaLnBrk="0" fontAlgn="base" hangingPunct="0">
              <a:spcBef>
                <a:spcPct val="0"/>
              </a:spcBef>
              <a:spcAft>
                <a:spcPct val="0"/>
              </a:spcAft>
              <a:defRPr b="1" i="1">
                <a:solidFill>
                  <a:schemeClr val="tx1"/>
                </a:solidFill>
                <a:latin typeface="Courier New" panose="02070309020205020404" pitchFamily="49" charset="0"/>
              </a:defRPr>
            </a:lvl6pPr>
            <a:lvl7pPr marL="2971800" indent="-228600" eaLnBrk="0" fontAlgn="base" hangingPunct="0">
              <a:spcBef>
                <a:spcPct val="0"/>
              </a:spcBef>
              <a:spcAft>
                <a:spcPct val="0"/>
              </a:spcAft>
              <a:defRPr b="1" i="1">
                <a:solidFill>
                  <a:schemeClr val="tx1"/>
                </a:solidFill>
                <a:latin typeface="Courier New" panose="02070309020205020404" pitchFamily="49" charset="0"/>
              </a:defRPr>
            </a:lvl7pPr>
            <a:lvl8pPr marL="3429000" indent="-228600" eaLnBrk="0" fontAlgn="base" hangingPunct="0">
              <a:spcBef>
                <a:spcPct val="0"/>
              </a:spcBef>
              <a:spcAft>
                <a:spcPct val="0"/>
              </a:spcAft>
              <a:defRPr b="1" i="1">
                <a:solidFill>
                  <a:schemeClr val="tx1"/>
                </a:solidFill>
                <a:latin typeface="Courier New" panose="02070309020205020404" pitchFamily="49" charset="0"/>
              </a:defRPr>
            </a:lvl8pPr>
            <a:lvl9pPr marL="3886200" indent="-228600" eaLnBrk="0" fontAlgn="base" hangingPunct="0">
              <a:spcBef>
                <a:spcPct val="0"/>
              </a:spcBef>
              <a:spcAft>
                <a:spcPct val="0"/>
              </a:spcAft>
              <a:defRPr b="1" i="1">
                <a:solidFill>
                  <a:schemeClr val="tx1"/>
                </a:solidFill>
                <a:latin typeface="Courier New" panose="02070309020205020404" pitchFamily="49" charset="0"/>
              </a:defRPr>
            </a:lvl9pPr>
          </a:lstStyle>
          <a:p>
            <a:pPr eaLnBrk="1" hangingPunct="1">
              <a:spcBef>
                <a:spcPct val="50000"/>
              </a:spcBef>
            </a:pPr>
            <a:r>
              <a:rPr lang="id-ID" altLang="en-US" sz="1662"/>
              <a:t>Kondisi infastruktur/ permesinan</a:t>
            </a:r>
            <a:endParaRPr lang="en-US" altLang="en-US" sz="1662"/>
          </a:p>
        </p:txBody>
      </p:sp>
      <p:sp>
        <p:nvSpPr>
          <p:cNvPr id="1045" name="Line 20">
            <a:extLst>
              <a:ext uri="{FF2B5EF4-FFF2-40B4-BE49-F238E27FC236}">
                <a16:creationId xmlns:a16="http://schemas.microsoft.com/office/drawing/2014/main" id="{269E0FD5-846D-4FEC-ABA9-CE0121C8CDE5}"/>
              </a:ext>
            </a:extLst>
          </p:cNvPr>
          <p:cNvSpPr>
            <a:spLocks noChangeShapeType="1"/>
          </p:cNvSpPr>
          <p:nvPr/>
        </p:nvSpPr>
        <p:spPr bwMode="auto">
          <a:xfrm flipH="1" flipV="1">
            <a:off x="5824904" y="5868866"/>
            <a:ext cx="791308" cy="197826"/>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D" sz="1662"/>
          </a:p>
        </p:txBody>
      </p:sp>
      <p:pic>
        <p:nvPicPr>
          <p:cNvPr id="38" name="hot_tele.WMV">
            <a:hlinkClick r:id="" action="ppaction://media"/>
            <a:extLst>
              <a:ext uri="{FF2B5EF4-FFF2-40B4-BE49-F238E27FC236}">
                <a16:creationId xmlns:a16="http://schemas.microsoft.com/office/drawing/2014/main" id="{BB972FBD-775B-4D96-8986-9B4A1D53BC1F}"/>
              </a:ext>
            </a:extLst>
          </p:cNvPr>
          <p:cNvPicPr>
            <a:picLocks noRot="1" noChangeAspect="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6550270" y="791308"/>
            <a:ext cx="2571750" cy="197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2">
            <a:hlinkClick r:id="" action="ppaction://ole?verb=0"/>
            <a:extLst>
              <a:ext uri="{FF2B5EF4-FFF2-40B4-BE49-F238E27FC236}">
                <a16:creationId xmlns:a16="http://schemas.microsoft.com/office/drawing/2014/main" id="{785543F2-B8C3-48B0-B8D9-8238E734E848}"/>
              </a:ext>
            </a:extLst>
          </p:cNvPr>
          <p:cNvGraphicFramePr>
            <a:graphicFrameLocks noChangeAspect="1"/>
          </p:cNvGraphicFramePr>
          <p:nvPr/>
        </p:nvGraphicFramePr>
        <p:xfrm>
          <a:off x="153866" y="857251"/>
          <a:ext cx="1846385" cy="1384788"/>
        </p:xfrm>
        <a:graphic>
          <a:graphicData uri="http://schemas.openxmlformats.org/presentationml/2006/ole">
            <mc:AlternateContent xmlns:mc="http://schemas.openxmlformats.org/markup-compatibility/2006">
              <mc:Choice xmlns:v="urn:schemas-microsoft-com:vml" Requires="v">
                <p:oleObj spid="_x0000_s17422" name="Presentation" r:id="rId7" imgW="4570507" imgH="3427542" progId="PowerPoint.Show.8">
                  <p:embed/>
                </p:oleObj>
              </mc:Choice>
              <mc:Fallback>
                <p:oleObj name="Presentation" r:id="rId7" imgW="4570507" imgH="3427542" progId="PowerPoint.Show.8">
                  <p:embed/>
                  <p:pic>
                    <p:nvPicPr>
                      <p:cNvPr id="1026" name="Object 2">
                        <a:hlinkClick r:id="" action="ppaction://ole?verb=0"/>
                        <a:extLst>
                          <a:ext uri="{FF2B5EF4-FFF2-40B4-BE49-F238E27FC236}">
                            <a16:creationId xmlns:a16="http://schemas.microsoft.com/office/drawing/2014/main" id="{785543F2-B8C3-48B0-B8D9-8238E734E8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66" y="857251"/>
                        <a:ext cx="1846385" cy="138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Slide Number Placeholder 23">
            <a:extLst>
              <a:ext uri="{FF2B5EF4-FFF2-40B4-BE49-F238E27FC236}">
                <a16:creationId xmlns:a16="http://schemas.microsoft.com/office/drawing/2014/main" id="{36869E78-9F3F-4CF7-A5DF-0FC3FF515314}"/>
              </a:ext>
            </a:extLst>
          </p:cNvPr>
          <p:cNvSpPr>
            <a:spLocks noGrp="1"/>
          </p:cNvSpPr>
          <p:nvPr>
            <p:ph type="sldNum" sz="quarter" idx="11"/>
          </p:nvPr>
        </p:nvSpPr>
        <p:spPr/>
        <p:txBody>
          <a:bodyPr/>
          <a:lstStyle>
            <a:lvl1pPr eaLnBrk="0" hangingPunct="0">
              <a:defRPr b="1" i="1">
                <a:solidFill>
                  <a:schemeClr val="tx1"/>
                </a:solidFill>
                <a:latin typeface="Courier New" panose="02070309020205020404" pitchFamily="49" charset="0"/>
              </a:defRPr>
            </a:lvl1pPr>
            <a:lvl2pPr marL="685817" indent="-263776" eaLnBrk="0" hangingPunct="0">
              <a:defRPr b="1" i="1">
                <a:solidFill>
                  <a:schemeClr val="tx1"/>
                </a:solidFill>
                <a:latin typeface="Courier New" panose="02070309020205020404" pitchFamily="49" charset="0"/>
              </a:defRPr>
            </a:lvl2pPr>
            <a:lvl3pPr marL="1055103" indent="-211021" eaLnBrk="0" hangingPunct="0">
              <a:defRPr b="1" i="1">
                <a:solidFill>
                  <a:schemeClr val="tx1"/>
                </a:solidFill>
                <a:latin typeface="Courier New" panose="02070309020205020404" pitchFamily="49" charset="0"/>
              </a:defRPr>
            </a:lvl3pPr>
            <a:lvl4pPr marL="1477145" indent="-211021" eaLnBrk="0" hangingPunct="0">
              <a:defRPr b="1" i="1">
                <a:solidFill>
                  <a:schemeClr val="tx1"/>
                </a:solidFill>
                <a:latin typeface="Courier New" panose="02070309020205020404" pitchFamily="49" charset="0"/>
              </a:defRPr>
            </a:lvl4pPr>
            <a:lvl5pPr marL="1899186" indent="-211021" eaLnBrk="0" hangingPunct="0">
              <a:defRPr b="1" i="1">
                <a:solidFill>
                  <a:schemeClr val="tx1"/>
                </a:solidFill>
                <a:latin typeface="Courier New" panose="02070309020205020404" pitchFamily="49" charset="0"/>
              </a:defRPr>
            </a:lvl5pPr>
            <a:lvl6pPr marL="2321227" indent="-211021" eaLnBrk="0" fontAlgn="base" hangingPunct="0">
              <a:spcBef>
                <a:spcPct val="0"/>
              </a:spcBef>
              <a:spcAft>
                <a:spcPct val="0"/>
              </a:spcAft>
              <a:defRPr b="1" i="1">
                <a:solidFill>
                  <a:schemeClr val="tx1"/>
                </a:solidFill>
                <a:latin typeface="Courier New" panose="02070309020205020404" pitchFamily="49" charset="0"/>
              </a:defRPr>
            </a:lvl6pPr>
            <a:lvl7pPr marL="2743269" indent="-211021" eaLnBrk="0" fontAlgn="base" hangingPunct="0">
              <a:spcBef>
                <a:spcPct val="0"/>
              </a:spcBef>
              <a:spcAft>
                <a:spcPct val="0"/>
              </a:spcAft>
              <a:defRPr b="1" i="1">
                <a:solidFill>
                  <a:schemeClr val="tx1"/>
                </a:solidFill>
                <a:latin typeface="Courier New" panose="02070309020205020404" pitchFamily="49" charset="0"/>
              </a:defRPr>
            </a:lvl7pPr>
            <a:lvl8pPr marL="3165310" indent="-211021" eaLnBrk="0" fontAlgn="base" hangingPunct="0">
              <a:spcBef>
                <a:spcPct val="0"/>
              </a:spcBef>
              <a:spcAft>
                <a:spcPct val="0"/>
              </a:spcAft>
              <a:defRPr b="1" i="1">
                <a:solidFill>
                  <a:schemeClr val="tx1"/>
                </a:solidFill>
                <a:latin typeface="Courier New" panose="02070309020205020404" pitchFamily="49" charset="0"/>
              </a:defRPr>
            </a:lvl8pPr>
            <a:lvl9pPr marL="3587351" indent="-211021" eaLnBrk="0" fontAlgn="base" hangingPunct="0">
              <a:spcBef>
                <a:spcPct val="0"/>
              </a:spcBef>
              <a:spcAft>
                <a:spcPct val="0"/>
              </a:spcAft>
              <a:defRPr b="1" i="1">
                <a:solidFill>
                  <a:schemeClr val="tx1"/>
                </a:solidFill>
                <a:latin typeface="Courier New" panose="02070309020205020404" pitchFamily="49" charset="0"/>
              </a:defRPr>
            </a:lvl9pPr>
          </a:lstStyle>
          <a:p>
            <a:pPr eaLnBrk="1" hangingPunct="1"/>
            <a:fld id="{1FAB4887-6CCC-47BF-B59F-A22C9D94FBE2}" type="slidenum">
              <a:rPr lang="en-US" altLang="en-US" b="0" i="0">
                <a:latin typeface="Arial" panose="020B0604020202020204" pitchFamily="34" charset="0"/>
              </a:rPr>
              <a:pPr eaLnBrk="1" hangingPunct="1"/>
              <a:t>41</a:t>
            </a:fld>
            <a:endParaRPr lang="en-US" altLang="en-US" b="0" i="0">
              <a:latin typeface="Arial" panose="020B0604020202020204" pitchFamily="34" charset="0"/>
            </a:endParaRPr>
          </a:p>
        </p:txBody>
      </p:sp>
    </p:spTree>
    <p:extLst>
      <p:ext uri="{BB962C8B-B14F-4D97-AF65-F5344CB8AC3E}">
        <p14:creationId xmlns:p14="http://schemas.microsoft.com/office/powerpoint/2010/main" val="112027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8"/>
                                        </p:tgtEl>
                                      </p:cBhvr>
                                    </p:cmd>
                                  </p:childTnLst>
                                </p:cTn>
                              </p:par>
                            </p:childTnLst>
                          </p:cTn>
                        </p:par>
                      </p:childTnLst>
                    </p:cTn>
                  </p:par>
                </p:childTnLst>
              </p:cTn>
              <p:nextCondLst>
                <p:cond evt="onClick" delay="0">
                  <p:tgtEl>
                    <p:spTgt spid="38"/>
                  </p:tgtEl>
                </p:cond>
              </p:nextCondLst>
            </p:seq>
            <p:video>
              <p:cMediaNode>
                <p:cTn id="7" fill="hold" display="0">
                  <p:stCondLst>
                    <p:cond delay="indefinite"/>
                  </p:stCondLst>
                  <p:endCondLst>
                    <p:cond evt="onNext" delay="0">
                      <p:tgtEl>
                        <p:sldTgt/>
                      </p:tgtEl>
                    </p:cond>
                    <p:cond evt="onPrev" delay="0">
                      <p:tgtEl>
                        <p:sldTgt/>
                      </p:tgtEl>
                    </p:cond>
                  </p:endCondLst>
                </p:cTn>
                <p:tgtEl>
                  <p:spTgt spid="38"/>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Oval 22"/>
          <p:cNvSpPr/>
          <p:nvPr/>
        </p:nvSpPr>
        <p:spPr>
          <a:xfrm>
            <a:off x="1208919" y="1978260"/>
            <a:ext cx="2967424" cy="258055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pic>
        <p:nvPicPr>
          <p:cNvPr id="36867" name="Picture 7" descr="ENRGY105"/>
          <p:cNvPicPr>
            <a:picLocks noChangeAspect="1" noChangeArrowheads="1"/>
          </p:cNvPicPr>
          <p:nvPr/>
        </p:nvPicPr>
        <p:blipFill>
          <a:blip r:embed="rId2" cstate="print"/>
          <a:srcRect/>
          <a:stretch>
            <a:fillRect/>
          </a:stretch>
        </p:blipFill>
        <p:spPr bwMode="auto">
          <a:xfrm>
            <a:off x="130479" y="1582603"/>
            <a:ext cx="3782094" cy="3692795"/>
          </a:xfrm>
          <a:prstGeom prst="rect">
            <a:avLst/>
          </a:prstGeom>
          <a:noFill/>
          <a:ln w="9525">
            <a:noFill/>
            <a:miter lim="800000"/>
            <a:headEnd/>
            <a:tailEnd/>
          </a:ln>
        </p:spPr>
      </p:pic>
      <p:sp>
        <p:nvSpPr>
          <p:cNvPr id="36872" name="TextBox 23"/>
          <p:cNvSpPr txBox="1">
            <a:spLocks noChangeArrowheads="1"/>
          </p:cNvSpPr>
          <p:nvPr/>
        </p:nvSpPr>
        <p:spPr bwMode="auto">
          <a:xfrm>
            <a:off x="0" y="5198247"/>
            <a:ext cx="4374172" cy="348109"/>
          </a:xfrm>
          <a:prstGeom prst="rect">
            <a:avLst/>
          </a:prstGeom>
          <a:noFill/>
          <a:ln w="9525">
            <a:noFill/>
            <a:miter lim="800000"/>
            <a:headEnd/>
            <a:tailEnd/>
          </a:ln>
        </p:spPr>
        <p:txBody>
          <a:bodyPr wrap="square">
            <a:spAutoFit/>
          </a:bodyPr>
          <a:lstStyle/>
          <a:p>
            <a:pPr algn="ctr"/>
            <a:r>
              <a:rPr lang="en-US" sz="1662" b="1" u="sng" dirty="0" err="1"/>
              <a:t>Aktivitas</a:t>
            </a:r>
            <a:r>
              <a:rPr lang="en-US" sz="1662" b="1" u="sng" dirty="0"/>
              <a:t> </a:t>
            </a:r>
            <a:r>
              <a:rPr lang="en-US" sz="1662" b="1" u="sng" dirty="0" err="1"/>
              <a:t>Pengisian</a:t>
            </a:r>
            <a:r>
              <a:rPr lang="en-US" sz="1662" b="1" u="sng" dirty="0"/>
              <a:t> </a:t>
            </a:r>
            <a:r>
              <a:rPr lang="en-US" sz="1662" b="1" u="sng" dirty="0" err="1"/>
              <a:t>oli</a:t>
            </a:r>
            <a:r>
              <a:rPr lang="en-US" sz="1662" b="1" u="sng" dirty="0"/>
              <a:t> </a:t>
            </a:r>
            <a:r>
              <a:rPr lang="en-US" sz="1662" b="1" u="sng" dirty="0" err="1"/>
              <a:t>pada</a:t>
            </a:r>
            <a:r>
              <a:rPr lang="en-US" sz="1662" b="1" u="sng" dirty="0"/>
              <a:t> </a:t>
            </a:r>
            <a:r>
              <a:rPr lang="en-US" sz="1662" b="1" u="sng" dirty="0" err="1"/>
              <a:t>mesin</a:t>
            </a:r>
            <a:endParaRPr lang="en-US" sz="1662" b="1" u="sng" dirty="0"/>
          </a:p>
        </p:txBody>
      </p:sp>
      <p:pic>
        <p:nvPicPr>
          <p:cNvPr id="26" name="Picture 25" descr="ceceran oli.JPG"/>
          <p:cNvPicPr>
            <a:picLocks noChangeAspect="1"/>
          </p:cNvPicPr>
          <p:nvPr/>
        </p:nvPicPr>
        <p:blipFill>
          <a:blip r:embed="rId3" cstate="print"/>
          <a:stretch>
            <a:fillRect/>
          </a:stretch>
        </p:blipFill>
        <p:spPr>
          <a:xfrm>
            <a:off x="5103751" y="1900215"/>
            <a:ext cx="1550941" cy="13293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874" name="TextBox 26"/>
          <p:cNvSpPr txBox="1">
            <a:spLocks noChangeArrowheads="1"/>
          </p:cNvSpPr>
          <p:nvPr/>
        </p:nvSpPr>
        <p:spPr bwMode="auto">
          <a:xfrm>
            <a:off x="6367097" y="2299190"/>
            <a:ext cx="2259623" cy="348109"/>
          </a:xfrm>
          <a:prstGeom prst="rect">
            <a:avLst/>
          </a:prstGeom>
          <a:noFill/>
          <a:ln w="9525">
            <a:noFill/>
            <a:miter lim="800000"/>
            <a:headEnd/>
            <a:tailEnd/>
          </a:ln>
        </p:spPr>
        <p:txBody>
          <a:bodyPr>
            <a:spAutoFit/>
          </a:bodyPr>
          <a:lstStyle/>
          <a:p>
            <a:pPr algn="ctr"/>
            <a:r>
              <a:rPr lang="en-US" sz="1662"/>
              <a:t>Ceceran oli</a:t>
            </a:r>
          </a:p>
        </p:txBody>
      </p:sp>
      <p:pic>
        <p:nvPicPr>
          <p:cNvPr id="31" name="Picture 30" descr="majun kontaminasi.JPG"/>
          <p:cNvPicPr>
            <a:picLocks noChangeAspect="1"/>
          </p:cNvPicPr>
          <p:nvPr/>
        </p:nvPicPr>
        <p:blipFill>
          <a:blip r:embed="rId4" cstate="print"/>
          <a:stretch>
            <a:fillRect/>
          </a:stretch>
        </p:blipFill>
        <p:spPr>
          <a:xfrm>
            <a:off x="5103752" y="4226627"/>
            <a:ext cx="1545150" cy="1262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877" name="TextBox 32"/>
          <p:cNvSpPr txBox="1">
            <a:spLocks noChangeArrowheads="1"/>
          </p:cNvSpPr>
          <p:nvPr/>
        </p:nvSpPr>
        <p:spPr bwMode="auto">
          <a:xfrm>
            <a:off x="6433038" y="4624755"/>
            <a:ext cx="2327031" cy="603883"/>
          </a:xfrm>
          <a:prstGeom prst="rect">
            <a:avLst/>
          </a:prstGeom>
          <a:noFill/>
          <a:ln w="9525">
            <a:noFill/>
            <a:miter lim="800000"/>
            <a:headEnd/>
            <a:tailEnd/>
          </a:ln>
        </p:spPr>
        <p:txBody>
          <a:bodyPr>
            <a:spAutoFit/>
          </a:bodyPr>
          <a:lstStyle/>
          <a:p>
            <a:pPr algn="ctr"/>
            <a:r>
              <a:rPr lang="en-US" sz="1662"/>
              <a:t>Limbah majun terkontaminsi </a:t>
            </a:r>
          </a:p>
        </p:txBody>
      </p:sp>
      <p:sp>
        <p:nvSpPr>
          <p:cNvPr id="34" name="Rectangle 33"/>
          <p:cNvSpPr/>
          <p:nvPr/>
        </p:nvSpPr>
        <p:spPr>
          <a:xfrm>
            <a:off x="6817636" y="3363057"/>
            <a:ext cx="1380507" cy="660502"/>
          </a:xfrm>
          <a:prstGeom prst="rect">
            <a:avLst/>
          </a:prstGeom>
          <a:noFill/>
        </p:spPr>
        <p:txBody>
          <a:bodyPr wrap="none">
            <a:spAutoFit/>
          </a:bodyPr>
          <a:lstStyle/>
          <a:p>
            <a:pPr algn="ctr">
              <a:defRPr/>
            </a:pPr>
            <a:r>
              <a:rPr lang="en-US" sz="3692"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Aspek</a:t>
            </a:r>
            <a:endParaRPr lang="en-US" sz="3692"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5" name="Oval 34"/>
          <p:cNvSpPr/>
          <p:nvPr/>
        </p:nvSpPr>
        <p:spPr>
          <a:xfrm>
            <a:off x="4637943" y="1302728"/>
            <a:ext cx="4321419" cy="47844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sp>
        <p:nvSpPr>
          <p:cNvPr id="36880" name="Slide Number Placeholder 13"/>
          <p:cNvSpPr>
            <a:spLocks noGrp="1"/>
          </p:cNvSpPr>
          <p:nvPr>
            <p:ph type="sldNum" sz="quarter" idx="12"/>
          </p:nvPr>
        </p:nvSpPr>
        <p:spPr bwMode="auto">
          <a:xfrm>
            <a:off x="8427198" y="6179528"/>
            <a:ext cx="586384" cy="337038"/>
          </a:xfrm>
          <a:noFill/>
          <a:ln>
            <a:miter lim="800000"/>
            <a:headEnd/>
            <a:tailEnd/>
          </a:ln>
        </p:spPr>
        <p:txBody>
          <a:bodyPr vert="horz" wrap="square" lIns="84406" tIns="42203" rIns="84406" bIns="42203" numCol="1" anchor="ctr" anchorCtr="0" compatLnSpc="1">
            <a:prstTxWarp prst="textNoShape">
              <a:avLst/>
            </a:prstTxWarp>
          </a:bodyPr>
          <a:lstStyle/>
          <a:p>
            <a:fld id="{FF300CF4-81E7-4EA3-AC2C-775A55C0EA32}" type="slidenum">
              <a:rPr lang="en-US" sz="1292"/>
              <a:pPr/>
              <a:t>42</a:t>
            </a:fld>
            <a:endParaRPr lang="en-US" sz="1292" dirty="0"/>
          </a:p>
        </p:txBody>
      </p:sp>
      <p:sp>
        <p:nvSpPr>
          <p:cNvPr id="16" name="Footer Placeholder 15"/>
          <p:cNvSpPr>
            <a:spLocks noGrp="1"/>
          </p:cNvSpPr>
          <p:nvPr>
            <p:ph type="ftr" sz="quarter" idx="11"/>
          </p:nvPr>
        </p:nvSpPr>
        <p:spPr/>
        <p:txBody>
          <a:bodyPr/>
          <a:lstStyle/>
          <a:p>
            <a:pPr>
              <a:defRPr/>
            </a:pPr>
            <a:r>
              <a:rPr lang="en-US"/>
              <a:t>Integrasi ISO 9001 &amp; ISO 14001 1/rev.01 (c)Copyright, Sentral Sistem. May 2019</a:t>
            </a:r>
            <a:endParaRPr lang="en-US" dirty="0"/>
          </a:p>
        </p:txBody>
      </p:sp>
      <p:pic>
        <p:nvPicPr>
          <p:cNvPr id="36868" name="Picture 17" descr="forward"/>
          <p:cNvPicPr>
            <a:picLocks noChangeAspect="1" noChangeArrowheads="1" noCrop="1"/>
          </p:cNvPicPr>
          <p:nvPr/>
        </p:nvPicPr>
        <p:blipFill>
          <a:blip r:embed="rId5" cstate="print"/>
          <a:srcRect/>
          <a:stretch>
            <a:fillRect/>
          </a:stretch>
        </p:blipFill>
        <p:spPr bwMode="auto">
          <a:xfrm rot="-1186219">
            <a:off x="3894992" y="2851638"/>
            <a:ext cx="1178169" cy="499697"/>
          </a:xfrm>
          <a:prstGeom prst="rect">
            <a:avLst/>
          </a:prstGeom>
          <a:noFill/>
          <a:ln w="9525">
            <a:noFill/>
            <a:miter lim="800000"/>
            <a:headEnd/>
            <a:tailEnd/>
          </a:ln>
        </p:spPr>
      </p:pic>
      <p:pic>
        <p:nvPicPr>
          <p:cNvPr id="36876" name="Picture 17" descr="forward"/>
          <p:cNvPicPr>
            <a:picLocks noChangeAspect="1" noChangeArrowheads="1" noCrop="1"/>
          </p:cNvPicPr>
          <p:nvPr/>
        </p:nvPicPr>
        <p:blipFill>
          <a:blip r:embed="rId5" cstate="print"/>
          <a:srcRect/>
          <a:stretch>
            <a:fillRect/>
          </a:stretch>
        </p:blipFill>
        <p:spPr bwMode="auto">
          <a:xfrm rot="1102869">
            <a:off x="3955073" y="4202723"/>
            <a:ext cx="1195754" cy="499697"/>
          </a:xfrm>
          <a:prstGeom prst="rect">
            <a:avLst/>
          </a:prstGeom>
          <a:noFill/>
          <a:ln w="9525">
            <a:noFill/>
            <a:miter lim="800000"/>
            <a:headEnd/>
            <a:tailEnd/>
          </a:ln>
        </p:spPr>
      </p:pic>
      <p:sp>
        <p:nvSpPr>
          <p:cNvPr id="17" name="Text Box 4">
            <a:extLst>
              <a:ext uri="{FF2B5EF4-FFF2-40B4-BE49-F238E27FC236}">
                <a16:creationId xmlns:a16="http://schemas.microsoft.com/office/drawing/2014/main" id="{9F52AD16-67D2-425A-9F2B-E9DC37E1767A}"/>
              </a:ext>
            </a:extLst>
          </p:cNvPr>
          <p:cNvSpPr txBox="1">
            <a:spLocks noChangeArrowheads="1"/>
          </p:cNvSpPr>
          <p:nvPr/>
        </p:nvSpPr>
        <p:spPr bwMode="auto">
          <a:xfrm>
            <a:off x="-99214" y="259410"/>
            <a:ext cx="4106999" cy="523220"/>
          </a:xfrm>
          <a:prstGeom prst="rect">
            <a:avLst/>
          </a:prstGeom>
          <a:noFill/>
          <a:ln w="9525">
            <a:noFill/>
            <a:miter lim="800000"/>
            <a:headEnd/>
            <a:tailEnd/>
          </a:ln>
        </p:spPr>
        <p:txBody>
          <a:bodyPr wrap="square">
            <a:spAutoFit/>
          </a:bodyPr>
          <a:lstStyle/>
          <a:p>
            <a:pPr algn="ctr">
              <a:spcBef>
                <a:spcPct val="50000"/>
              </a:spcBef>
              <a:defRPr/>
            </a:pPr>
            <a:r>
              <a:rPr lang="en-US" sz="2800" b="1" dirty="0" err="1">
                <a:ln w="1905">
                  <a:solidFill>
                    <a:schemeClr val="tx1"/>
                  </a:solidFill>
                </a:ln>
                <a:solidFill>
                  <a:schemeClr val="bg1"/>
                </a:solidFill>
                <a:effectLst>
                  <a:outerShdw blurRad="38100" dist="38100" dir="2700000" algn="tl">
                    <a:srgbClr val="000000">
                      <a:alpha val="43137"/>
                    </a:srgbClr>
                  </a:outerShdw>
                </a:effectLst>
                <a:latin typeface="Forte" pitchFamily="66" charset="0"/>
              </a:rPr>
              <a:t>Aspek</a:t>
            </a:r>
            <a:r>
              <a:rPr lang="en-US" sz="2800" b="1" dirty="0">
                <a:ln w="1905">
                  <a:solidFill>
                    <a:schemeClr val="tx1"/>
                  </a:solidFill>
                </a:ln>
                <a:solidFill>
                  <a:schemeClr val="bg1"/>
                </a:solidFill>
                <a:effectLst>
                  <a:outerShdw blurRad="38100" dist="38100" dir="2700000" algn="tl">
                    <a:srgbClr val="000000">
                      <a:alpha val="43137"/>
                    </a:srgbClr>
                  </a:outerShdw>
                </a:effectLst>
                <a:latin typeface="Forte" pitchFamily="66" charset="0"/>
              </a:rPr>
              <a:t> </a:t>
            </a:r>
            <a:r>
              <a:rPr lang="en-US" sz="2800" b="1" dirty="0" err="1">
                <a:ln w="1905">
                  <a:solidFill>
                    <a:schemeClr val="tx1"/>
                  </a:solidFill>
                </a:ln>
                <a:solidFill>
                  <a:schemeClr val="bg1"/>
                </a:solidFill>
                <a:effectLst>
                  <a:outerShdw blurRad="38100" dist="38100" dir="2700000" algn="tl">
                    <a:srgbClr val="000000">
                      <a:alpha val="43137"/>
                    </a:srgbClr>
                  </a:outerShdw>
                </a:effectLst>
                <a:latin typeface="Forte" pitchFamily="66" charset="0"/>
              </a:rPr>
              <a:t>Lingkungan</a:t>
            </a:r>
            <a:endParaRPr lang="en-US" sz="2800" b="1" dirty="0">
              <a:ln w="1905">
                <a:solidFill>
                  <a:schemeClr val="tx1"/>
                </a:solidFill>
              </a:ln>
              <a:solidFill>
                <a:schemeClr val="bg1"/>
              </a:solidFill>
              <a:effectLst>
                <a:outerShdw blurRad="38100" dist="38100" dir="2700000" algn="tl">
                  <a:srgbClr val="000000">
                    <a:alpha val="43137"/>
                  </a:srgbClr>
                </a:outerShdw>
              </a:effectLst>
              <a:latin typeface="Forte" pitchFamily="66" charset="0"/>
            </a:endParaRPr>
          </a:p>
        </p:txBody>
      </p:sp>
      <p:sp>
        <p:nvSpPr>
          <p:cNvPr id="18" name="Rectangle 5">
            <a:extLst>
              <a:ext uri="{FF2B5EF4-FFF2-40B4-BE49-F238E27FC236}">
                <a16:creationId xmlns:a16="http://schemas.microsoft.com/office/drawing/2014/main" id="{AD28563F-F7D0-499C-A137-B2810E58EB3F}"/>
              </a:ext>
            </a:extLst>
          </p:cNvPr>
          <p:cNvSpPr>
            <a:spLocks noChangeArrowheads="1"/>
          </p:cNvSpPr>
          <p:nvPr/>
        </p:nvSpPr>
        <p:spPr bwMode="auto">
          <a:xfrm>
            <a:off x="439336" y="494800"/>
            <a:ext cx="8397213" cy="1323439"/>
          </a:xfrm>
          <a:prstGeom prst="rect">
            <a:avLst/>
          </a:prstGeom>
          <a:noFill/>
          <a:ln w="9525">
            <a:noFill/>
            <a:miter lim="800000"/>
            <a:headEnd/>
            <a:tailEnd/>
          </a:ln>
        </p:spPr>
        <p:txBody>
          <a:bodyPr wrap="square">
            <a:spAutoFit/>
          </a:bodyPr>
          <a:lstStyle/>
          <a:p>
            <a:endParaRPr lang="en-US" sz="2000" b="1" dirty="0">
              <a:solidFill>
                <a:srgbClr val="92D050"/>
              </a:solidFill>
              <a:latin typeface="+mn-lt"/>
            </a:endParaRPr>
          </a:p>
          <a:p>
            <a:r>
              <a:rPr lang="en-US" sz="2000" b="1" dirty="0">
                <a:solidFill>
                  <a:srgbClr val="92D050"/>
                </a:solidFill>
                <a:latin typeface="+mn-lt"/>
              </a:rPr>
              <a:t>“</a:t>
            </a:r>
            <a:r>
              <a:rPr lang="en-US" sz="2000" b="1" dirty="0" err="1">
                <a:solidFill>
                  <a:srgbClr val="92D050"/>
                </a:solidFill>
                <a:latin typeface="+mn-lt"/>
              </a:rPr>
              <a:t>Unsur</a:t>
            </a:r>
            <a:r>
              <a:rPr lang="en-US" sz="2000" b="1" dirty="0">
                <a:solidFill>
                  <a:srgbClr val="92D050"/>
                </a:solidFill>
                <a:latin typeface="+mn-lt"/>
              </a:rPr>
              <a:t> </a:t>
            </a:r>
            <a:r>
              <a:rPr lang="en-US" sz="2000" b="1" dirty="0" err="1">
                <a:solidFill>
                  <a:srgbClr val="92D050"/>
                </a:solidFill>
                <a:latin typeface="+mn-lt"/>
              </a:rPr>
              <a:t>dari</a:t>
            </a:r>
            <a:r>
              <a:rPr lang="en-US" sz="2000" b="1" dirty="0">
                <a:solidFill>
                  <a:srgbClr val="92D050"/>
                </a:solidFill>
                <a:latin typeface="+mn-lt"/>
              </a:rPr>
              <a:t> </a:t>
            </a:r>
            <a:r>
              <a:rPr lang="en-US" sz="2000" b="1" dirty="0" err="1">
                <a:solidFill>
                  <a:srgbClr val="92D050"/>
                </a:solidFill>
                <a:latin typeface="+mn-lt"/>
              </a:rPr>
              <a:t>suatu</a:t>
            </a:r>
            <a:r>
              <a:rPr lang="en-US" sz="2000" b="1" dirty="0">
                <a:solidFill>
                  <a:srgbClr val="92D050"/>
                </a:solidFill>
                <a:latin typeface="+mn-lt"/>
              </a:rPr>
              <a:t> </a:t>
            </a:r>
            <a:r>
              <a:rPr lang="en-US" sz="2000" b="1" dirty="0" err="1">
                <a:solidFill>
                  <a:srgbClr val="92D050"/>
                </a:solidFill>
                <a:latin typeface="+mn-lt"/>
              </a:rPr>
              <a:t>kegiatan</a:t>
            </a:r>
            <a:r>
              <a:rPr lang="en-US" sz="2000" b="1" dirty="0">
                <a:solidFill>
                  <a:srgbClr val="92D050"/>
                </a:solidFill>
                <a:latin typeface="+mn-lt"/>
              </a:rPr>
              <a:t>/</a:t>
            </a:r>
            <a:r>
              <a:rPr lang="en-US" sz="2000" b="1" dirty="0" err="1">
                <a:solidFill>
                  <a:srgbClr val="92D050"/>
                </a:solidFill>
                <a:latin typeface="+mn-lt"/>
              </a:rPr>
              <a:t>produk</a:t>
            </a:r>
            <a:r>
              <a:rPr lang="en-US" sz="2000" b="1" dirty="0">
                <a:solidFill>
                  <a:srgbClr val="92D050"/>
                </a:solidFill>
                <a:latin typeface="+mn-lt"/>
              </a:rPr>
              <a:t> </a:t>
            </a:r>
            <a:r>
              <a:rPr lang="en-US" sz="2000" b="1" dirty="0" err="1">
                <a:solidFill>
                  <a:srgbClr val="92D050"/>
                </a:solidFill>
                <a:latin typeface="+mn-lt"/>
              </a:rPr>
              <a:t>atau</a:t>
            </a:r>
            <a:r>
              <a:rPr lang="en-US" sz="2000" b="1" dirty="0">
                <a:solidFill>
                  <a:srgbClr val="92D050"/>
                </a:solidFill>
                <a:latin typeface="+mn-lt"/>
              </a:rPr>
              <a:t> </a:t>
            </a:r>
            <a:r>
              <a:rPr lang="en-US" sz="2000" b="1" dirty="0" err="1">
                <a:solidFill>
                  <a:srgbClr val="92D050"/>
                </a:solidFill>
                <a:latin typeface="+mn-lt"/>
              </a:rPr>
              <a:t>jasa</a:t>
            </a:r>
            <a:r>
              <a:rPr lang="en-US" sz="2000" b="1" dirty="0">
                <a:solidFill>
                  <a:srgbClr val="92D050"/>
                </a:solidFill>
                <a:latin typeface="+mn-lt"/>
              </a:rPr>
              <a:t> </a:t>
            </a:r>
            <a:r>
              <a:rPr lang="en-US" sz="2000" b="1" dirty="0" err="1">
                <a:solidFill>
                  <a:srgbClr val="92D050"/>
                </a:solidFill>
                <a:latin typeface="+mn-lt"/>
              </a:rPr>
              <a:t>dari</a:t>
            </a:r>
            <a:r>
              <a:rPr lang="en-US" sz="2000" b="1" dirty="0">
                <a:solidFill>
                  <a:srgbClr val="92D050"/>
                </a:solidFill>
                <a:latin typeface="+mn-lt"/>
              </a:rPr>
              <a:t> </a:t>
            </a:r>
            <a:r>
              <a:rPr lang="en-US" sz="2000" b="1" dirty="0" err="1">
                <a:solidFill>
                  <a:srgbClr val="92D050"/>
                </a:solidFill>
                <a:latin typeface="+mn-lt"/>
              </a:rPr>
              <a:t>organisasi</a:t>
            </a:r>
            <a:endParaRPr lang="en-US" sz="2000" b="1" dirty="0">
              <a:solidFill>
                <a:srgbClr val="92D050"/>
              </a:solidFill>
              <a:latin typeface="+mn-lt"/>
            </a:endParaRPr>
          </a:p>
          <a:p>
            <a:r>
              <a:rPr lang="en-US" sz="2000" b="1" i="1" dirty="0">
                <a:solidFill>
                  <a:srgbClr val="92D050"/>
                </a:solidFill>
                <a:latin typeface="+mn-lt"/>
              </a:rPr>
              <a:t>yang </a:t>
            </a:r>
            <a:r>
              <a:rPr lang="en-US" sz="2000" b="1" dirty="0" err="1">
                <a:solidFill>
                  <a:srgbClr val="92D050"/>
                </a:solidFill>
                <a:latin typeface="+mn-lt"/>
              </a:rPr>
              <a:t>dapat</a:t>
            </a:r>
            <a:r>
              <a:rPr lang="en-US" sz="2000" b="1" dirty="0">
                <a:solidFill>
                  <a:srgbClr val="92D050"/>
                </a:solidFill>
                <a:latin typeface="+mn-lt"/>
              </a:rPr>
              <a:t> </a:t>
            </a:r>
            <a:r>
              <a:rPr lang="en-US" sz="2000" b="1" i="1" dirty="0" err="1">
                <a:solidFill>
                  <a:srgbClr val="92D050"/>
                </a:solidFill>
                <a:latin typeface="+mn-lt"/>
              </a:rPr>
              <a:t>berinteraksi</a:t>
            </a:r>
            <a:r>
              <a:rPr lang="en-US" sz="2000" b="1" u="sng" dirty="0">
                <a:solidFill>
                  <a:srgbClr val="92D050"/>
                </a:solidFill>
                <a:latin typeface="+mn-lt"/>
              </a:rPr>
              <a:t> </a:t>
            </a:r>
            <a:r>
              <a:rPr lang="en-US" sz="2000" b="1" dirty="0" err="1">
                <a:solidFill>
                  <a:srgbClr val="92D050"/>
                </a:solidFill>
                <a:latin typeface="+mn-lt"/>
              </a:rPr>
              <a:t>dengan</a:t>
            </a:r>
            <a:r>
              <a:rPr lang="en-US" sz="2000" b="1" dirty="0">
                <a:solidFill>
                  <a:srgbClr val="92D050"/>
                </a:solidFill>
                <a:latin typeface="+mn-lt"/>
              </a:rPr>
              <a:t> </a:t>
            </a:r>
            <a:r>
              <a:rPr lang="en-US" sz="2000" b="1" dirty="0" err="1">
                <a:solidFill>
                  <a:srgbClr val="92D050"/>
                </a:solidFill>
                <a:latin typeface="+mn-lt"/>
              </a:rPr>
              <a:t>lingkungan</a:t>
            </a:r>
            <a:r>
              <a:rPr lang="en-US" sz="2000" b="1" dirty="0">
                <a:solidFill>
                  <a:srgbClr val="92D050"/>
                </a:solidFill>
                <a:latin typeface="+mn-lt"/>
              </a:rPr>
              <a:t>”</a:t>
            </a:r>
          </a:p>
          <a:p>
            <a:endParaRPr lang="en-US" sz="2000" b="1" dirty="0">
              <a:solidFill>
                <a:srgbClr val="92D050"/>
              </a:solidFill>
              <a:latin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661209" y="2695164"/>
            <a:ext cx="1433346" cy="140684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pic>
        <p:nvPicPr>
          <p:cNvPr id="18" name="Picture 7" descr="ENRGY105"/>
          <p:cNvPicPr>
            <a:picLocks noChangeAspect="1" noChangeArrowheads="1"/>
          </p:cNvPicPr>
          <p:nvPr/>
        </p:nvPicPr>
        <p:blipFill>
          <a:blip r:embed="rId3" cstate="print"/>
          <a:srcRect/>
          <a:stretch>
            <a:fillRect/>
          </a:stretch>
        </p:blipFill>
        <p:spPr bwMode="auto">
          <a:xfrm>
            <a:off x="616303" y="2681980"/>
            <a:ext cx="1355476" cy="1298386"/>
          </a:xfrm>
          <a:prstGeom prst="rect">
            <a:avLst/>
          </a:prstGeom>
          <a:noFill/>
          <a:ln w="9525">
            <a:noFill/>
            <a:miter lim="800000"/>
            <a:headEnd/>
            <a:tailEnd/>
          </a:ln>
        </p:spPr>
      </p:pic>
      <p:sp>
        <p:nvSpPr>
          <p:cNvPr id="20" name="TextBox 23"/>
          <p:cNvSpPr txBox="1">
            <a:spLocks noChangeArrowheads="1"/>
          </p:cNvSpPr>
          <p:nvPr/>
        </p:nvSpPr>
        <p:spPr bwMode="auto">
          <a:xfrm>
            <a:off x="543972" y="2162382"/>
            <a:ext cx="1680776" cy="490006"/>
          </a:xfrm>
          <a:prstGeom prst="rect">
            <a:avLst/>
          </a:prstGeom>
          <a:noFill/>
          <a:ln w="9525">
            <a:noFill/>
            <a:miter lim="800000"/>
            <a:headEnd/>
            <a:tailEnd/>
          </a:ln>
        </p:spPr>
        <p:txBody>
          <a:bodyPr wrap="square">
            <a:spAutoFit/>
          </a:bodyPr>
          <a:lstStyle/>
          <a:p>
            <a:pPr algn="ctr"/>
            <a:r>
              <a:rPr lang="en-US" sz="1292" dirty="0" err="1">
                <a:solidFill>
                  <a:schemeClr val="accent5">
                    <a:lumMod val="75000"/>
                  </a:schemeClr>
                </a:solidFill>
              </a:rPr>
              <a:t>Aktivitas</a:t>
            </a:r>
            <a:r>
              <a:rPr lang="en-US" sz="1292" dirty="0">
                <a:solidFill>
                  <a:schemeClr val="accent5">
                    <a:lumMod val="75000"/>
                  </a:schemeClr>
                </a:solidFill>
              </a:rPr>
              <a:t> </a:t>
            </a:r>
            <a:r>
              <a:rPr lang="en-US" sz="1292" dirty="0" err="1">
                <a:solidFill>
                  <a:schemeClr val="accent5">
                    <a:lumMod val="75000"/>
                  </a:schemeClr>
                </a:solidFill>
              </a:rPr>
              <a:t>Pengisian</a:t>
            </a:r>
            <a:r>
              <a:rPr lang="en-US" sz="1292" dirty="0">
                <a:solidFill>
                  <a:schemeClr val="accent5">
                    <a:lumMod val="75000"/>
                  </a:schemeClr>
                </a:solidFill>
              </a:rPr>
              <a:t> </a:t>
            </a:r>
            <a:r>
              <a:rPr lang="en-US" sz="1292" dirty="0" err="1">
                <a:solidFill>
                  <a:schemeClr val="accent5">
                    <a:lumMod val="75000"/>
                  </a:schemeClr>
                </a:solidFill>
              </a:rPr>
              <a:t>oli</a:t>
            </a:r>
            <a:r>
              <a:rPr lang="en-US" sz="1292" dirty="0">
                <a:solidFill>
                  <a:schemeClr val="accent5">
                    <a:lumMod val="75000"/>
                  </a:schemeClr>
                </a:solidFill>
              </a:rPr>
              <a:t> </a:t>
            </a:r>
            <a:r>
              <a:rPr lang="en-US" sz="1292" dirty="0" err="1">
                <a:solidFill>
                  <a:schemeClr val="accent5">
                    <a:lumMod val="75000"/>
                  </a:schemeClr>
                </a:solidFill>
              </a:rPr>
              <a:t>pada</a:t>
            </a:r>
            <a:r>
              <a:rPr lang="en-US" sz="1292" dirty="0">
                <a:solidFill>
                  <a:schemeClr val="accent5">
                    <a:lumMod val="75000"/>
                  </a:schemeClr>
                </a:solidFill>
              </a:rPr>
              <a:t> </a:t>
            </a:r>
            <a:r>
              <a:rPr lang="en-US" sz="1292" dirty="0" err="1">
                <a:solidFill>
                  <a:schemeClr val="accent5">
                    <a:lumMod val="75000"/>
                  </a:schemeClr>
                </a:solidFill>
              </a:rPr>
              <a:t>mesin</a:t>
            </a:r>
            <a:endParaRPr lang="en-US" sz="1292" dirty="0">
              <a:solidFill>
                <a:schemeClr val="accent5">
                  <a:lumMod val="75000"/>
                </a:schemeClr>
              </a:solidFill>
            </a:endParaRPr>
          </a:p>
        </p:txBody>
      </p:sp>
      <p:pic>
        <p:nvPicPr>
          <p:cNvPr id="21" name="Picture 20" descr="ceceran oli.JPG"/>
          <p:cNvPicPr>
            <a:picLocks noChangeAspect="1"/>
          </p:cNvPicPr>
          <p:nvPr/>
        </p:nvPicPr>
        <p:blipFill>
          <a:blip r:embed="rId4" cstate="print"/>
          <a:stretch>
            <a:fillRect/>
          </a:stretch>
        </p:blipFill>
        <p:spPr>
          <a:xfrm>
            <a:off x="2576249" y="2074973"/>
            <a:ext cx="1153637" cy="1086090"/>
          </a:xfrm>
          <a:prstGeom prst="rect">
            <a:avLst/>
          </a:prstGeom>
          <a:ln>
            <a:noFill/>
          </a:ln>
          <a:effectLst>
            <a:outerShdw blurRad="292100" dist="139700" dir="2700000" algn="tl" rotWithShape="0">
              <a:srgbClr val="333333">
                <a:alpha val="65000"/>
              </a:srgbClr>
            </a:outerShdw>
          </a:effectLst>
        </p:spPr>
      </p:pic>
      <p:sp>
        <p:nvSpPr>
          <p:cNvPr id="22" name="TextBox 26"/>
          <p:cNvSpPr txBox="1">
            <a:spLocks noChangeArrowheads="1"/>
          </p:cNvSpPr>
          <p:nvPr/>
        </p:nvSpPr>
        <p:spPr bwMode="auto">
          <a:xfrm>
            <a:off x="3586848" y="2346250"/>
            <a:ext cx="1289146" cy="319639"/>
          </a:xfrm>
          <a:prstGeom prst="rect">
            <a:avLst/>
          </a:prstGeom>
          <a:noFill/>
          <a:ln w="9525">
            <a:noFill/>
            <a:miter lim="800000"/>
            <a:headEnd/>
            <a:tailEnd/>
          </a:ln>
        </p:spPr>
        <p:txBody>
          <a:bodyPr wrap="square">
            <a:spAutoFit/>
          </a:bodyPr>
          <a:lstStyle/>
          <a:p>
            <a:pPr algn="ctr"/>
            <a:r>
              <a:rPr lang="en-US" sz="1477" dirty="0" err="1">
                <a:solidFill>
                  <a:srgbClr val="FF0000"/>
                </a:solidFill>
              </a:rPr>
              <a:t>Ceceran</a:t>
            </a:r>
            <a:r>
              <a:rPr lang="en-US" sz="1477" dirty="0">
                <a:solidFill>
                  <a:srgbClr val="FF0000"/>
                </a:solidFill>
              </a:rPr>
              <a:t> </a:t>
            </a:r>
            <a:r>
              <a:rPr lang="en-US" sz="1477" dirty="0" err="1">
                <a:solidFill>
                  <a:srgbClr val="FF0000"/>
                </a:solidFill>
              </a:rPr>
              <a:t>oli</a:t>
            </a:r>
            <a:endParaRPr lang="en-US" sz="1477" dirty="0">
              <a:solidFill>
                <a:srgbClr val="FF0000"/>
              </a:solidFill>
            </a:endParaRPr>
          </a:p>
        </p:txBody>
      </p:sp>
      <p:pic>
        <p:nvPicPr>
          <p:cNvPr id="23" name="Picture 22" descr="majun kontaminasi.JPG"/>
          <p:cNvPicPr>
            <a:picLocks noChangeAspect="1"/>
          </p:cNvPicPr>
          <p:nvPr/>
        </p:nvPicPr>
        <p:blipFill>
          <a:blip r:embed="rId5" cstate="print"/>
          <a:stretch>
            <a:fillRect/>
          </a:stretch>
        </p:blipFill>
        <p:spPr>
          <a:xfrm>
            <a:off x="2576249" y="3622726"/>
            <a:ext cx="1149330" cy="1071490"/>
          </a:xfrm>
          <a:prstGeom prst="rect">
            <a:avLst/>
          </a:prstGeom>
          <a:ln>
            <a:noFill/>
          </a:ln>
          <a:effectLst>
            <a:outerShdw blurRad="292100" dist="139700" dir="2700000" algn="tl" rotWithShape="0">
              <a:srgbClr val="333333">
                <a:alpha val="65000"/>
              </a:srgbClr>
            </a:outerShdw>
          </a:effectLst>
        </p:spPr>
      </p:pic>
      <p:sp>
        <p:nvSpPr>
          <p:cNvPr id="25" name="TextBox 32"/>
          <p:cNvSpPr txBox="1">
            <a:spLocks noChangeArrowheads="1"/>
          </p:cNvSpPr>
          <p:nvPr/>
        </p:nvSpPr>
        <p:spPr bwMode="auto">
          <a:xfrm>
            <a:off x="3494130" y="3993616"/>
            <a:ext cx="1730916" cy="546945"/>
          </a:xfrm>
          <a:prstGeom prst="rect">
            <a:avLst/>
          </a:prstGeom>
          <a:noFill/>
          <a:ln w="9525">
            <a:noFill/>
            <a:miter lim="800000"/>
            <a:headEnd/>
            <a:tailEnd/>
          </a:ln>
        </p:spPr>
        <p:txBody>
          <a:bodyPr>
            <a:spAutoFit/>
          </a:bodyPr>
          <a:lstStyle/>
          <a:p>
            <a:pPr algn="ctr"/>
            <a:r>
              <a:rPr lang="en-US" sz="1477" dirty="0" err="1">
                <a:solidFill>
                  <a:srgbClr val="FF0000"/>
                </a:solidFill>
              </a:rPr>
              <a:t>Limbah</a:t>
            </a:r>
            <a:r>
              <a:rPr lang="en-US" sz="1477" dirty="0">
                <a:solidFill>
                  <a:srgbClr val="FF0000"/>
                </a:solidFill>
              </a:rPr>
              <a:t> </a:t>
            </a:r>
            <a:r>
              <a:rPr lang="en-US" sz="1477" dirty="0" err="1">
                <a:solidFill>
                  <a:srgbClr val="FF0000"/>
                </a:solidFill>
              </a:rPr>
              <a:t>majun</a:t>
            </a:r>
            <a:r>
              <a:rPr lang="en-US" sz="1477" dirty="0">
                <a:solidFill>
                  <a:srgbClr val="FF0000"/>
                </a:solidFill>
              </a:rPr>
              <a:t> </a:t>
            </a:r>
            <a:r>
              <a:rPr lang="en-US" sz="1477" dirty="0" err="1">
                <a:solidFill>
                  <a:srgbClr val="FF0000"/>
                </a:solidFill>
              </a:rPr>
              <a:t>terkontaminsi</a:t>
            </a:r>
            <a:r>
              <a:rPr lang="en-US" sz="1477" dirty="0">
                <a:solidFill>
                  <a:srgbClr val="FF0000"/>
                </a:solidFill>
              </a:rPr>
              <a:t> </a:t>
            </a:r>
          </a:p>
        </p:txBody>
      </p:sp>
      <p:sp>
        <p:nvSpPr>
          <p:cNvPr id="26" name="Rectangle 25"/>
          <p:cNvSpPr/>
          <p:nvPr/>
        </p:nvSpPr>
        <p:spPr>
          <a:xfrm>
            <a:off x="2710016" y="3211902"/>
            <a:ext cx="723276"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Aspek</a:t>
            </a:r>
            <a:endParaRPr lang="en-US" sz="1662" b="1"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29" name="Picture 28" descr="dampak oli.jpg"/>
          <p:cNvPicPr>
            <a:picLocks noChangeAspect="1"/>
          </p:cNvPicPr>
          <p:nvPr/>
        </p:nvPicPr>
        <p:blipFill>
          <a:blip r:embed="rId6" cstate="print"/>
          <a:stretch>
            <a:fillRect/>
          </a:stretch>
        </p:blipFill>
        <p:spPr>
          <a:xfrm>
            <a:off x="5088814" y="2818134"/>
            <a:ext cx="1125480" cy="1099230"/>
          </a:xfrm>
          <a:prstGeom prst="rect">
            <a:avLst/>
          </a:prstGeom>
          <a:ln>
            <a:noFill/>
          </a:ln>
          <a:effectLst>
            <a:outerShdw blurRad="292100" dist="139700" dir="2700000" algn="tl" rotWithShape="0">
              <a:srgbClr val="333333">
                <a:alpha val="65000"/>
              </a:srgbClr>
            </a:outerShdw>
          </a:effectLst>
        </p:spPr>
      </p:pic>
      <p:sp>
        <p:nvSpPr>
          <p:cNvPr id="30" name="Right Arrow 29"/>
          <p:cNvSpPr/>
          <p:nvPr/>
        </p:nvSpPr>
        <p:spPr>
          <a:xfrm>
            <a:off x="4334355" y="2759041"/>
            <a:ext cx="31807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ectangle 30"/>
          <p:cNvSpPr/>
          <p:nvPr/>
        </p:nvSpPr>
        <p:spPr>
          <a:xfrm>
            <a:off x="5263035" y="2112665"/>
            <a:ext cx="968535"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Dampak</a:t>
            </a:r>
            <a:r>
              <a:rPr lang="en-US" sz="1662" b="1" dirty="0">
                <a:ln w="12700">
                  <a:solidFill>
                    <a:schemeClr val="tx2">
                      <a:satMod val="155000"/>
                    </a:schemeClr>
                  </a:solidFill>
                  <a:prstDash val="solid"/>
                </a:ln>
                <a:effectLst>
                  <a:outerShdw blurRad="41275" dist="20320" dir="1800000" algn="tl" rotWithShape="0">
                    <a:srgbClr val="000000">
                      <a:alpha val="40000"/>
                    </a:srgbClr>
                  </a:outerShdw>
                </a:effectLst>
              </a:rPr>
              <a:t> </a:t>
            </a:r>
          </a:p>
        </p:txBody>
      </p:sp>
      <p:sp>
        <p:nvSpPr>
          <p:cNvPr id="27" name="TextBox 26"/>
          <p:cNvSpPr txBox="1">
            <a:spLocks noChangeArrowheads="1"/>
          </p:cNvSpPr>
          <p:nvPr/>
        </p:nvSpPr>
        <p:spPr bwMode="auto">
          <a:xfrm>
            <a:off x="7005010" y="5827832"/>
            <a:ext cx="1900535" cy="546945"/>
          </a:xfrm>
          <a:prstGeom prst="rect">
            <a:avLst/>
          </a:prstGeom>
          <a:noFill/>
          <a:ln w="9525">
            <a:noFill/>
            <a:miter lim="800000"/>
            <a:headEnd/>
            <a:tailEnd/>
          </a:ln>
        </p:spPr>
        <p:txBody>
          <a:bodyPr wrap="square">
            <a:spAutoFit/>
          </a:bodyPr>
          <a:lstStyle/>
          <a:p>
            <a:pPr algn="ctr"/>
            <a:r>
              <a:rPr lang="en-US" sz="1477" dirty="0" err="1"/>
              <a:t>Komunikasi</a:t>
            </a:r>
            <a:r>
              <a:rPr lang="en-US" sz="1477" dirty="0"/>
              <a:t> </a:t>
            </a:r>
            <a:r>
              <a:rPr lang="en-US" sz="1477" dirty="0" err="1"/>
              <a:t>aspek</a:t>
            </a:r>
            <a:r>
              <a:rPr lang="en-US" sz="1477" dirty="0"/>
              <a:t> </a:t>
            </a:r>
            <a:r>
              <a:rPr lang="en-US" sz="1477" dirty="0" err="1"/>
              <a:t>lingkungan</a:t>
            </a:r>
            <a:endParaRPr lang="en-US" sz="1477" dirty="0"/>
          </a:p>
        </p:txBody>
      </p:sp>
      <p:sp>
        <p:nvSpPr>
          <p:cNvPr id="142337" name="Rectangle 1"/>
          <p:cNvSpPr>
            <a:spLocks noChangeArrowheads="1"/>
          </p:cNvSpPr>
          <p:nvPr/>
        </p:nvSpPr>
        <p:spPr bwMode="auto">
          <a:xfrm>
            <a:off x="944347" y="829677"/>
            <a:ext cx="7764225" cy="852556"/>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fontAlgn="base">
              <a:spcBef>
                <a:spcPct val="0"/>
              </a:spcBef>
              <a:spcAft>
                <a:spcPct val="0"/>
              </a:spcAft>
            </a:pPr>
            <a:r>
              <a:rPr lang="en-US" sz="1662" dirty="0" err="1">
                <a:latin typeface="Arial Narrow" pitchFamily="34" charset="0"/>
                <a:ea typeface="Calibri" pitchFamily="34" charset="0"/>
                <a:cs typeface="ArialMT"/>
              </a:rPr>
              <a:t>Dalam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lingkup</a:t>
            </a:r>
            <a:r>
              <a:rPr lang="en-US" sz="1662" dirty="0">
                <a:latin typeface="Arial Narrow" pitchFamily="34" charset="0"/>
                <a:ea typeface="Calibri" pitchFamily="34" charset="0"/>
                <a:cs typeface="ArialMT"/>
              </a:rPr>
              <a:t> system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organisasi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harus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aspek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dari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aktifitas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produk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jasa</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dikendalikan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mempengaruhi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dampak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terkait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mempertimbangkan</a:t>
            </a:r>
            <a:r>
              <a:rPr lang="en-US" sz="1662"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perspektif</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daur</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hidup</a:t>
            </a:r>
            <a:r>
              <a:rPr lang="en-US" sz="1662" dirty="0">
                <a:latin typeface="Arial Narrow" pitchFamily="34" charset="0"/>
                <a:ea typeface="Calibri" pitchFamily="34" charset="0"/>
                <a:cs typeface="ArialMT"/>
              </a:rPr>
              <a:t>.</a:t>
            </a:r>
            <a:endParaRPr lang="en-US" sz="1662" dirty="0">
              <a:latin typeface="Arial Narrow" pitchFamily="34" charset="0"/>
              <a:cs typeface="Arial" pitchFamily="34" charset="0"/>
            </a:endParaRPr>
          </a:p>
        </p:txBody>
      </p:sp>
      <p:sp>
        <p:nvSpPr>
          <p:cNvPr id="44" name="Rectangle 43"/>
          <p:cNvSpPr/>
          <p:nvPr/>
        </p:nvSpPr>
        <p:spPr>
          <a:xfrm>
            <a:off x="-1" y="360022"/>
            <a:ext cx="3725579" cy="37650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08090"/>
            <a:r>
              <a:rPr lang="en-US" sz="1846" b="1" dirty="0" err="1">
                <a:solidFill>
                  <a:schemeClr val="bg1"/>
                </a:solidFill>
                <a:latin typeface="Arial Narrow" pitchFamily="34" charset="0"/>
              </a:rPr>
              <a:t>Aspek</a:t>
            </a:r>
            <a:r>
              <a:rPr lang="en-US" sz="1846" b="1" dirty="0">
                <a:solidFill>
                  <a:schemeClr val="bg1"/>
                </a:solidFill>
                <a:latin typeface="Arial Narrow" pitchFamily="34" charset="0"/>
              </a:rPr>
              <a:t> </a:t>
            </a:r>
            <a:r>
              <a:rPr lang="en-US" sz="1846" b="1" dirty="0" err="1">
                <a:solidFill>
                  <a:schemeClr val="bg1"/>
                </a:solidFill>
                <a:latin typeface="Arial Narrow" pitchFamily="34" charset="0"/>
              </a:rPr>
              <a:t>Lingkungan</a:t>
            </a:r>
            <a:r>
              <a:rPr lang="en-US" sz="1846" b="1" dirty="0">
                <a:solidFill>
                  <a:schemeClr val="bg1"/>
                </a:solidFill>
                <a:latin typeface="Arial Narrow" pitchFamily="34" charset="0"/>
              </a:rPr>
              <a:t>  ( </a:t>
            </a:r>
            <a:r>
              <a:rPr lang="en-US" b="1" dirty="0">
                <a:solidFill>
                  <a:srgbClr val="00B050"/>
                </a:solidFill>
                <a:latin typeface="Arial Narrow" pitchFamily="34" charset="0"/>
              </a:rPr>
              <a:t>SML</a:t>
            </a:r>
            <a:r>
              <a:rPr lang="en-US" sz="1846" b="1" dirty="0">
                <a:solidFill>
                  <a:schemeClr val="bg1"/>
                </a:solidFill>
                <a:latin typeface="Arial Narrow" pitchFamily="34" charset="0"/>
              </a:rPr>
              <a:t>  6.1.2  )</a:t>
            </a:r>
          </a:p>
        </p:txBody>
      </p:sp>
      <p:sp>
        <p:nvSpPr>
          <p:cNvPr id="45" name="Half Frame 44"/>
          <p:cNvSpPr/>
          <p:nvPr/>
        </p:nvSpPr>
        <p:spPr>
          <a:xfrm rot="7845393">
            <a:off x="8256445" y="413354"/>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6" name="Half Frame 45"/>
          <p:cNvSpPr/>
          <p:nvPr/>
        </p:nvSpPr>
        <p:spPr>
          <a:xfrm rot="7845393">
            <a:off x="8424796" y="410181"/>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7" name="Half Frame 46"/>
          <p:cNvSpPr/>
          <p:nvPr/>
        </p:nvSpPr>
        <p:spPr>
          <a:xfrm rot="7845393">
            <a:off x="8593146" y="407009"/>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cxnSp>
        <p:nvCxnSpPr>
          <p:cNvPr id="48" name="Straight Connector 47"/>
          <p:cNvCxnSpPr>
            <a:cxnSpLocks/>
            <a:stCxn id="44" idx="3"/>
          </p:cNvCxnSpPr>
          <p:nvPr/>
        </p:nvCxnSpPr>
        <p:spPr>
          <a:xfrm>
            <a:off x="3725578" y="548274"/>
            <a:ext cx="4565956" cy="5466"/>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79013" y="882150"/>
            <a:ext cx="529916" cy="747609"/>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grpSp>
      <p:sp>
        <p:nvSpPr>
          <p:cNvPr id="52" name="Right Arrow 51"/>
          <p:cNvSpPr/>
          <p:nvPr/>
        </p:nvSpPr>
        <p:spPr>
          <a:xfrm>
            <a:off x="2204402" y="2781615"/>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3" name="Right Arrow 52"/>
          <p:cNvSpPr/>
          <p:nvPr/>
        </p:nvSpPr>
        <p:spPr>
          <a:xfrm>
            <a:off x="6477579" y="2759040"/>
            <a:ext cx="392022"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4" name="Rectangle 53"/>
          <p:cNvSpPr/>
          <p:nvPr/>
        </p:nvSpPr>
        <p:spPr>
          <a:xfrm>
            <a:off x="7126216" y="1785209"/>
            <a:ext cx="1779329" cy="245651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77" b="1" dirty="0" err="1">
                <a:solidFill>
                  <a:schemeClr val="tx1"/>
                </a:solidFill>
              </a:rPr>
              <a:t>Penentuan</a:t>
            </a:r>
            <a:r>
              <a:rPr lang="en-US" sz="1477" b="1" dirty="0">
                <a:solidFill>
                  <a:schemeClr val="tx1"/>
                </a:solidFill>
              </a:rPr>
              <a:t> </a:t>
            </a:r>
            <a:r>
              <a:rPr lang="en-US" sz="1477" b="1" dirty="0" err="1">
                <a:solidFill>
                  <a:schemeClr val="tx1"/>
                </a:solidFill>
              </a:rPr>
              <a:t>Aspek</a:t>
            </a:r>
            <a:r>
              <a:rPr lang="en-US" sz="1477" b="1" dirty="0">
                <a:solidFill>
                  <a:schemeClr val="tx1"/>
                </a:solidFill>
              </a:rPr>
              <a:t> </a:t>
            </a:r>
            <a:r>
              <a:rPr lang="en-US" sz="1477" b="1" dirty="0" err="1">
                <a:solidFill>
                  <a:schemeClr val="tx1"/>
                </a:solidFill>
              </a:rPr>
              <a:t>Lingkungan</a:t>
            </a:r>
            <a:endParaRPr lang="en-US" sz="1477" b="1" dirty="0">
              <a:solidFill>
                <a:schemeClr val="tx1"/>
              </a:solidFill>
            </a:endParaRPr>
          </a:p>
        </p:txBody>
      </p:sp>
      <p:sp>
        <p:nvSpPr>
          <p:cNvPr id="55" name="Rectangle 54"/>
          <p:cNvSpPr/>
          <p:nvPr/>
        </p:nvSpPr>
        <p:spPr>
          <a:xfrm>
            <a:off x="7308569" y="2666385"/>
            <a:ext cx="1440668" cy="545517"/>
          </a:xfrm>
          <a:prstGeom prst="rect">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PENTING / SIGNIFICANT</a:t>
            </a:r>
          </a:p>
        </p:txBody>
      </p:sp>
      <p:sp>
        <p:nvSpPr>
          <p:cNvPr id="56" name="Rectangle 55"/>
          <p:cNvSpPr/>
          <p:nvPr/>
        </p:nvSpPr>
        <p:spPr>
          <a:xfrm>
            <a:off x="7318989" y="3497475"/>
            <a:ext cx="1440668" cy="561063"/>
          </a:xfrm>
          <a:prstGeom prst="rect">
            <a:avLst/>
          </a:prstGeom>
          <a:solidFill>
            <a:schemeClr val="accent6">
              <a:lumMod val="75000"/>
            </a:schemeClr>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TIDAK PENTING / NON SIGNIFICANT</a:t>
            </a:r>
          </a:p>
        </p:txBody>
      </p:sp>
      <p:pic>
        <p:nvPicPr>
          <p:cNvPr id="15" name="Picture 14"/>
          <p:cNvPicPr>
            <a:picLocks noChangeAspect="1"/>
          </p:cNvPicPr>
          <p:nvPr/>
        </p:nvPicPr>
        <p:blipFill rotWithShape="1">
          <a:blip r:embed="rId7" cstate="print">
            <a:clrChange>
              <a:clrFrom>
                <a:srgbClr val="89C1B6"/>
              </a:clrFrom>
              <a:clrTo>
                <a:srgbClr val="89C1B6">
                  <a:alpha val="0"/>
                </a:srgbClr>
              </a:clrTo>
            </a:clrChange>
            <a:extLst>
              <a:ext uri="{28A0092B-C50C-407E-A947-70E740481C1C}">
                <a14:useLocalDpi xmlns:a14="http://schemas.microsoft.com/office/drawing/2010/main" val="0"/>
              </a:ext>
            </a:extLst>
          </a:blip>
          <a:srcRect t="12447" b="11705"/>
          <a:stretch/>
        </p:blipFill>
        <p:spPr>
          <a:xfrm>
            <a:off x="7059119" y="4527297"/>
            <a:ext cx="2016527" cy="1243507"/>
          </a:xfrm>
          <a:prstGeom prst="rect">
            <a:avLst/>
          </a:prstGeom>
        </p:spPr>
      </p:pic>
      <p:sp>
        <p:nvSpPr>
          <p:cNvPr id="59" name="Right Arrow 58"/>
          <p:cNvSpPr/>
          <p:nvPr/>
        </p:nvSpPr>
        <p:spPr>
          <a:xfrm rot="5400000">
            <a:off x="7875542" y="4294433"/>
            <a:ext cx="383677" cy="41589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0" name="TextBox 59"/>
          <p:cNvSpPr txBox="1">
            <a:spLocks noChangeArrowheads="1"/>
          </p:cNvSpPr>
          <p:nvPr/>
        </p:nvSpPr>
        <p:spPr bwMode="auto">
          <a:xfrm>
            <a:off x="5069706" y="4007562"/>
            <a:ext cx="1792952" cy="1683474"/>
          </a:xfrm>
          <a:prstGeom prst="rect">
            <a:avLst/>
          </a:prstGeom>
          <a:noFill/>
          <a:ln w="9525">
            <a:noFill/>
            <a:miter lim="800000"/>
            <a:headEnd/>
            <a:tailEnd/>
          </a:ln>
        </p:spPr>
        <p:txBody>
          <a:bodyPr wrap="square">
            <a:spAutoFit/>
          </a:bodyPr>
          <a:lstStyle/>
          <a:p>
            <a:pPr marL="263776" indent="-263776">
              <a:buFontTx/>
              <a:buChar char="-"/>
            </a:pPr>
            <a:r>
              <a:rPr lang="en-US" sz="1477" dirty="0" err="1">
                <a:solidFill>
                  <a:schemeClr val="accent2">
                    <a:lumMod val="50000"/>
                  </a:schemeClr>
                </a:solidFill>
              </a:rPr>
              <a:t>Pencemaran</a:t>
            </a:r>
            <a:r>
              <a:rPr lang="en-US" sz="1477" dirty="0">
                <a:solidFill>
                  <a:schemeClr val="accent2">
                    <a:lumMod val="50000"/>
                  </a:schemeClr>
                </a:solidFill>
              </a:rPr>
              <a:t> </a:t>
            </a:r>
            <a:r>
              <a:rPr lang="en-US" sz="1477" dirty="0" err="1">
                <a:solidFill>
                  <a:schemeClr val="accent2">
                    <a:lumMod val="50000"/>
                  </a:schemeClr>
                </a:solidFill>
              </a:rPr>
              <a:t>tanah</a:t>
            </a:r>
            <a:r>
              <a:rPr lang="en-US" sz="1477" dirty="0">
                <a:solidFill>
                  <a:schemeClr val="accent2">
                    <a:lumMod val="50000"/>
                  </a:schemeClr>
                </a:solidFill>
              </a:rPr>
              <a:t> (</a:t>
            </a:r>
            <a:r>
              <a:rPr lang="en-US" sz="1477" dirty="0" err="1">
                <a:solidFill>
                  <a:schemeClr val="accent2">
                    <a:lumMod val="50000"/>
                  </a:schemeClr>
                </a:solidFill>
              </a:rPr>
              <a:t>negatif</a:t>
            </a:r>
            <a:r>
              <a:rPr lang="en-US" sz="1477" dirty="0">
                <a:solidFill>
                  <a:schemeClr val="accent2">
                    <a:lumMod val="50000"/>
                  </a:schemeClr>
                </a:solidFill>
              </a:rPr>
              <a:t>)</a:t>
            </a:r>
          </a:p>
          <a:p>
            <a:pPr marL="263776" indent="-263776">
              <a:buFontTx/>
              <a:buChar char="-"/>
            </a:pPr>
            <a:r>
              <a:rPr lang="en-US" sz="1477" dirty="0" err="1">
                <a:solidFill>
                  <a:schemeClr val="accent2">
                    <a:lumMod val="50000"/>
                  </a:schemeClr>
                </a:solidFill>
              </a:rPr>
              <a:t>Pemanfaatan</a:t>
            </a:r>
            <a:r>
              <a:rPr lang="en-US" sz="1477" dirty="0">
                <a:solidFill>
                  <a:schemeClr val="accent2">
                    <a:lumMod val="50000"/>
                  </a:schemeClr>
                </a:solidFill>
              </a:rPr>
              <a:t> </a:t>
            </a:r>
            <a:r>
              <a:rPr lang="en-US" sz="1477" dirty="0" err="1">
                <a:solidFill>
                  <a:schemeClr val="accent2">
                    <a:lumMod val="50000"/>
                  </a:schemeClr>
                </a:solidFill>
              </a:rPr>
              <a:t>limbah</a:t>
            </a:r>
            <a:r>
              <a:rPr lang="en-US" sz="1477" dirty="0">
                <a:solidFill>
                  <a:schemeClr val="accent2">
                    <a:lumMod val="50000"/>
                  </a:schemeClr>
                </a:solidFill>
              </a:rPr>
              <a:t> </a:t>
            </a:r>
            <a:r>
              <a:rPr lang="en-US" sz="1477" dirty="0" err="1">
                <a:solidFill>
                  <a:schemeClr val="accent2">
                    <a:lumMod val="50000"/>
                  </a:schemeClr>
                </a:solidFill>
              </a:rPr>
              <a:t>oleh</a:t>
            </a:r>
            <a:r>
              <a:rPr lang="en-US" sz="1477" dirty="0">
                <a:solidFill>
                  <a:schemeClr val="accent2">
                    <a:lumMod val="50000"/>
                  </a:schemeClr>
                </a:solidFill>
              </a:rPr>
              <a:t> </a:t>
            </a:r>
            <a:r>
              <a:rPr lang="en-US" sz="1477" dirty="0" err="1">
                <a:solidFill>
                  <a:schemeClr val="accent2">
                    <a:lumMod val="50000"/>
                  </a:schemeClr>
                </a:solidFill>
              </a:rPr>
              <a:t>pihak</a:t>
            </a:r>
            <a:r>
              <a:rPr lang="en-US" sz="1477" dirty="0">
                <a:solidFill>
                  <a:schemeClr val="accent2">
                    <a:lumMod val="50000"/>
                  </a:schemeClr>
                </a:solidFill>
              </a:rPr>
              <a:t> </a:t>
            </a:r>
            <a:r>
              <a:rPr lang="en-US" sz="1477" dirty="0" err="1">
                <a:solidFill>
                  <a:schemeClr val="accent2">
                    <a:lumMod val="50000"/>
                  </a:schemeClr>
                </a:solidFill>
              </a:rPr>
              <a:t>ketiga</a:t>
            </a:r>
            <a:r>
              <a:rPr lang="en-US" sz="1477" dirty="0">
                <a:solidFill>
                  <a:schemeClr val="accent2">
                    <a:lumMod val="50000"/>
                  </a:schemeClr>
                </a:solidFill>
              </a:rPr>
              <a:t> (</a:t>
            </a:r>
            <a:r>
              <a:rPr lang="en-US" sz="1477" dirty="0" err="1">
                <a:solidFill>
                  <a:schemeClr val="accent2">
                    <a:lumMod val="50000"/>
                  </a:schemeClr>
                </a:solidFill>
              </a:rPr>
              <a:t>positif</a:t>
            </a:r>
            <a:r>
              <a:rPr lang="en-US" sz="1477" dirty="0">
                <a:solidFill>
                  <a:schemeClr val="accent2">
                    <a:lumMod val="50000"/>
                  </a:schemeClr>
                </a:solidFill>
              </a:rPr>
              <a:t>)</a:t>
            </a:r>
          </a:p>
          <a:p>
            <a:endParaRPr lang="en-US" sz="1477" dirty="0">
              <a:solidFill>
                <a:schemeClr val="accent2">
                  <a:lumMod val="50000"/>
                </a:schemeClr>
              </a:solidFill>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8883">
            <a:off x="183199" y="3967883"/>
            <a:ext cx="923718" cy="65584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9335" y="4489230"/>
            <a:ext cx="1855474" cy="1849952"/>
          </a:xfrm>
          <a:prstGeom prst="rect">
            <a:avLst/>
          </a:prstGeom>
        </p:spPr>
      </p:pic>
      <p:sp>
        <p:nvSpPr>
          <p:cNvPr id="62" name="TextBox 26"/>
          <p:cNvSpPr txBox="1">
            <a:spLocks noChangeArrowheads="1"/>
          </p:cNvSpPr>
          <p:nvPr/>
        </p:nvSpPr>
        <p:spPr bwMode="auto">
          <a:xfrm>
            <a:off x="354053" y="5037819"/>
            <a:ext cx="1289146" cy="546945"/>
          </a:xfrm>
          <a:prstGeom prst="rect">
            <a:avLst/>
          </a:prstGeom>
          <a:noFill/>
          <a:ln w="9525">
            <a:noFill/>
            <a:miter lim="800000"/>
            <a:headEnd/>
            <a:tailEnd/>
          </a:ln>
        </p:spPr>
        <p:txBody>
          <a:bodyPr wrap="square">
            <a:spAutoFit/>
          </a:bodyPr>
          <a:lstStyle/>
          <a:p>
            <a:pPr algn="ctr"/>
            <a:r>
              <a:rPr lang="en-US" sz="1477" dirty="0">
                <a:solidFill>
                  <a:srgbClr val="009900"/>
                </a:solidFill>
              </a:rPr>
              <a:t>Life cycle perspective</a:t>
            </a:r>
          </a:p>
        </p:txBody>
      </p:sp>
      <p:sp>
        <p:nvSpPr>
          <p:cNvPr id="2" name="Footer Placeholder 1">
            <a:extLst>
              <a:ext uri="{FF2B5EF4-FFF2-40B4-BE49-F238E27FC236}">
                <a16:creationId xmlns:a16="http://schemas.microsoft.com/office/drawing/2014/main" id="{BCB6F006-60A9-4C2E-A8BC-D19CF163BDF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1E02BF3-F51C-4C3E-9905-DC8A8CA68BCD}"/>
              </a:ext>
            </a:extLst>
          </p:cNvPr>
          <p:cNvSpPr>
            <a:spLocks noGrp="1"/>
          </p:cNvSpPr>
          <p:nvPr>
            <p:ph type="sldNum" sz="quarter" idx="12"/>
          </p:nvPr>
        </p:nvSpPr>
        <p:spPr/>
        <p:txBody>
          <a:bodyPr/>
          <a:lstStyle/>
          <a:p>
            <a:pPr>
              <a:defRPr/>
            </a:pPr>
            <a:fld id="{2E3D3CF9-A8F0-446F-8AA4-23D2A19D86A0}" type="slidenum">
              <a:rPr lang="en-US" smtClean="0"/>
              <a:pPr>
                <a:defRPr/>
              </a:pPr>
              <a:t>43</a:t>
            </a:fld>
            <a:endParaRPr lang="en-US"/>
          </a:p>
        </p:txBody>
      </p:sp>
      <p:sp>
        <p:nvSpPr>
          <p:cNvPr id="36" name="Title 1">
            <a:extLst>
              <a:ext uri="{FF2B5EF4-FFF2-40B4-BE49-F238E27FC236}">
                <a16:creationId xmlns:a16="http://schemas.microsoft.com/office/drawing/2014/main" id="{C883ED21-1608-4830-943D-E6CFD1145DA3}"/>
              </a:ext>
            </a:extLst>
          </p:cNvPr>
          <p:cNvSpPr txBox="1">
            <a:spLocks/>
          </p:cNvSpPr>
          <p:nvPr/>
        </p:nvSpPr>
        <p:spPr bwMode="auto">
          <a:xfrm>
            <a:off x="8104608" y="-19852"/>
            <a:ext cx="1164384"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SML</a:t>
            </a:r>
          </a:p>
        </p:txBody>
      </p:sp>
    </p:spTree>
    <p:extLst>
      <p:ext uri="{BB962C8B-B14F-4D97-AF65-F5344CB8AC3E}">
        <p14:creationId xmlns:p14="http://schemas.microsoft.com/office/powerpoint/2010/main" val="2243435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6E38D-1E4E-4D64-8D25-29F399A3900B}" type="slidenum">
              <a:rPr lang="en-US" smtClean="0"/>
              <a:pPr/>
              <a:t>44</a:t>
            </a:fld>
            <a:endParaRPr lang="en-US"/>
          </a:p>
        </p:txBody>
      </p:sp>
      <p:cxnSp>
        <p:nvCxnSpPr>
          <p:cNvPr id="10" name="Straight Connector 9"/>
          <p:cNvCxnSpPr/>
          <p:nvPr/>
        </p:nvCxnSpPr>
        <p:spPr>
          <a:xfrm>
            <a:off x="-20984" y="1966427"/>
            <a:ext cx="2293374" cy="17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41470" y="0"/>
            <a:ext cx="30531" cy="685800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graphicFrame>
        <p:nvGraphicFramePr>
          <p:cNvPr id="2" name="Object 1"/>
          <p:cNvGraphicFramePr>
            <a:graphicFrameLocks noChangeAspect="1"/>
          </p:cNvGraphicFramePr>
          <p:nvPr>
            <p:extLst/>
          </p:nvPr>
        </p:nvGraphicFramePr>
        <p:xfrm>
          <a:off x="260431" y="392641"/>
          <a:ext cx="8667982" cy="5760720"/>
        </p:xfrm>
        <a:graphic>
          <a:graphicData uri="http://schemas.openxmlformats.org/presentationml/2006/ole">
            <mc:AlternateContent xmlns:mc="http://schemas.openxmlformats.org/markup-compatibility/2006">
              <mc:Choice xmlns:v="urn:schemas-microsoft-com:vml" Requires="v">
                <p:oleObj spid="_x0000_s2117" name="Visio" r:id="rId3" imgW="8998012" imgH="4343532" progId="Visio.Drawing.11">
                  <p:embed/>
                </p:oleObj>
              </mc:Choice>
              <mc:Fallback>
                <p:oleObj name="Visio" r:id="rId3" imgW="8998012" imgH="43435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31" y="392641"/>
                        <a:ext cx="8667982" cy="5760720"/>
                      </a:xfrm>
                      <a:prstGeom prst="rect">
                        <a:avLst/>
                      </a:prstGeom>
                      <a:solidFill>
                        <a:srgbClr val="FFFFFF"/>
                      </a:solidFill>
                      <a:ln w="9525">
                        <a:solidFill>
                          <a:srgbClr val="FFFFFF"/>
                        </a:solidFill>
                        <a:miter lim="800000"/>
                        <a:headEnd/>
                        <a:tailEnd/>
                      </a:ln>
                    </p:spPr>
                  </p:pic>
                </p:oleObj>
              </mc:Fallback>
            </mc:AlternateContent>
          </a:graphicData>
        </a:graphic>
      </p:graphicFrame>
      <p:sp>
        <p:nvSpPr>
          <p:cNvPr id="3" name="Pentagon 2"/>
          <p:cNvSpPr/>
          <p:nvPr/>
        </p:nvSpPr>
        <p:spPr>
          <a:xfrm>
            <a:off x="0" y="0"/>
            <a:ext cx="3175000"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Life Cycle Perspective</a:t>
            </a:r>
          </a:p>
        </p:txBody>
      </p:sp>
      <p:sp>
        <p:nvSpPr>
          <p:cNvPr id="5" name="Footer Placeholder 4">
            <a:extLst>
              <a:ext uri="{FF2B5EF4-FFF2-40B4-BE49-F238E27FC236}">
                <a16:creationId xmlns:a16="http://schemas.microsoft.com/office/drawing/2014/main" id="{ACAAE65B-CC01-43A6-8B8F-D2F940107D8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8" name="Title 1">
            <a:extLst>
              <a:ext uri="{FF2B5EF4-FFF2-40B4-BE49-F238E27FC236}">
                <a16:creationId xmlns:a16="http://schemas.microsoft.com/office/drawing/2014/main" id="{65D5A8CB-876B-4A57-AA73-5D897542580C}"/>
              </a:ext>
            </a:extLst>
          </p:cNvPr>
          <p:cNvSpPr txBox="1">
            <a:spLocks/>
          </p:cNvSpPr>
          <p:nvPr/>
        </p:nvSpPr>
        <p:spPr bwMode="auto">
          <a:xfrm>
            <a:off x="8204204" y="2266"/>
            <a:ext cx="868587"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SML</a:t>
            </a:r>
          </a:p>
        </p:txBody>
      </p:sp>
    </p:spTree>
    <p:extLst>
      <p:ext uri="{BB962C8B-B14F-4D97-AF65-F5344CB8AC3E}">
        <p14:creationId xmlns:p14="http://schemas.microsoft.com/office/powerpoint/2010/main" val="3120503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E3D3CF9-A8F0-446F-8AA4-23D2A19D86A0}" type="slidenum">
              <a:rPr lang="en-US" smtClean="0"/>
              <a:pPr>
                <a:defRPr/>
              </a:pPr>
              <a:t>45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77924877"/>
              </p:ext>
            </p:extLst>
          </p:nvPr>
        </p:nvGraphicFramePr>
        <p:xfrm>
          <a:off x="246524" y="922246"/>
          <a:ext cx="8547851" cy="5434104"/>
        </p:xfrm>
        <a:graphic>
          <a:graphicData uri="http://schemas.openxmlformats.org/drawingml/2006/table">
            <a:tbl>
              <a:tblPr firstRow="1" bandRow="1">
                <a:tableStyleId>{5C22544A-7EE6-4342-B048-85BDC9FD1C3A}</a:tableStyleId>
              </a:tblPr>
              <a:tblGrid>
                <a:gridCol w="1501594">
                  <a:extLst>
                    <a:ext uri="{9D8B030D-6E8A-4147-A177-3AD203B41FA5}">
                      <a16:colId xmlns:a16="http://schemas.microsoft.com/office/drawing/2014/main" val="20000"/>
                    </a:ext>
                  </a:extLst>
                </a:gridCol>
                <a:gridCol w="1633498">
                  <a:extLst>
                    <a:ext uri="{9D8B030D-6E8A-4147-A177-3AD203B41FA5}">
                      <a16:colId xmlns:a16="http://schemas.microsoft.com/office/drawing/2014/main" val="20001"/>
                    </a:ext>
                  </a:extLst>
                </a:gridCol>
                <a:gridCol w="1822396">
                  <a:extLst>
                    <a:ext uri="{9D8B030D-6E8A-4147-A177-3AD203B41FA5}">
                      <a16:colId xmlns:a16="http://schemas.microsoft.com/office/drawing/2014/main" val="20002"/>
                    </a:ext>
                  </a:extLst>
                </a:gridCol>
                <a:gridCol w="1807150">
                  <a:extLst>
                    <a:ext uri="{9D8B030D-6E8A-4147-A177-3AD203B41FA5}">
                      <a16:colId xmlns:a16="http://schemas.microsoft.com/office/drawing/2014/main" val="20003"/>
                    </a:ext>
                  </a:extLst>
                </a:gridCol>
                <a:gridCol w="1783213">
                  <a:extLst>
                    <a:ext uri="{9D8B030D-6E8A-4147-A177-3AD203B41FA5}">
                      <a16:colId xmlns:a16="http://schemas.microsoft.com/office/drawing/2014/main" val="20004"/>
                    </a:ext>
                  </a:extLst>
                </a:gridCol>
              </a:tblGrid>
              <a:tr h="645672">
                <a:tc>
                  <a:txBody>
                    <a:bodyPr/>
                    <a:lstStyle/>
                    <a:p>
                      <a:pPr algn="ctr"/>
                      <a:r>
                        <a:rPr lang="en-US" dirty="0"/>
                        <a:t>Proses</a:t>
                      </a:r>
                    </a:p>
                  </a:txBody>
                  <a:tcPr/>
                </a:tc>
                <a:tc>
                  <a:txBody>
                    <a:bodyPr/>
                    <a:lstStyle/>
                    <a:p>
                      <a:pPr algn="ctr"/>
                      <a:r>
                        <a:rPr lang="en-US" dirty="0" err="1"/>
                        <a:t>Aktivitas</a:t>
                      </a:r>
                      <a:r>
                        <a:rPr lang="en-US" dirty="0"/>
                        <a:t>/ </a:t>
                      </a:r>
                      <a:r>
                        <a:rPr lang="en-US" dirty="0" err="1"/>
                        <a:t>Produk</a:t>
                      </a:r>
                      <a:endParaRPr lang="en-US" dirty="0"/>
                    </a:p>
                  </a:txBody>
                  <a:tcPr/>
                </a:tc>
                <a:tc>
                  <a:txBody>
                    <a:bodyPr/>
                    <a:lstStyle/>
                    <a:p>
                      <a:pPr algn="ctr"/>
                      <a:r>
                        <a:rPr lang="en-US" dirty="0" err="1"/>
                        <a:t>Sumber</a:t>
                      </a:r>
                      <a:r>
                        <a:rPr lang="en-US" baseline="0" dirty="0"/>
                        <a:t> </a:t>
                      </a:r>
                      <a:r>
                        <a:rPr lang="en-US" baseline="0" dirty="0" err="1"/>
                        <a:t>Aspek</a:t>
                      </a:r>
                      <a:r>
                        <a:rPr lang="en-US" baseline="0" dirty="0"/>
                        <a:t>/ </a:t>
                      </a:r>
                      <a:r>
                        <a:rPr lang="en-US" baseline="0" dirty="0" err="1"/>
                        <a:t>Bahaya</a:t>
                      </a:r>
                      <a:endParaRPr lang="en-US" dirty="0"/>
                    </a:p>
                  </a:txBody>
                  <a:tcPr/>
                </a:tc>
                <a:tc>
                  <a:txBody>
                    <a:bodyPr/>
                    <a:lstStyle/>
                    <a:p>
                      <a:pPr algn="ctr"/>
                      <a:r>
                        <a:rPr lang="en-US" dirty="0" err="1"/>
                        <a:t>Aspek</a:t>
                      </a:r>
                      <a:r>
                        <a:rPr lang="en-US" baseline="0" dirty="0"/>
                        <a:t> / </a:t>
                      </a:r>
                      <a:r>
                        <a:rPr lang="en-US" baseline="0" dirty="0" err="1"/>
                        <a:t>Bahaya</a:t>
                      </a:r>
                      <a:endParaRPr lang="en-US" dirty="0"/>
                    </a:p>
                  </a:txBody>
                  <a:tcPr/>
                </a:tc>
                <a:tc>
                  <a:txBody>
                    <a:bodyPr/>
                    <a:lstStyle/>
                    <a:p>
                      <a:pPr algn="ctr"/>
                      <a:r>
                        <a:rPr lang="en-US" dirty="0" err="1"/>
                        <a:t>Dampak</a:t>
                      </a:r>
                      <a:r>
                        <a:rPr lang="en-US" dirty="0"/>
                        <a:t> / </a:t>
                      </a:r>
                      <a:r>
                        <a:rPr lang="en-US" dirty="0" err="1"/>
                        <a:t>Risiko</a:t>
                      </a:r>
                      <a:endParaRPr lang="en-US" dirty="0"/>
                    </a:p>
                  </a:txBody>
                  <a:tcPr/>
                </a:tc>
                <a:extLst>
                  <a:ext uri="{0D108BD9-81ED-4DB2-BD59-A6C34878D82A}">
                    <a16:rowId xmlns:a16="http://schemas.microsoft.com/office/drawing/2014/main" val="10000"/>
                  </a:ext>
                </a:extLst>
              </a:tr>
              <a:tr h="645672">
                <a:tc>
                  <a:txBody>
                    <a:bodyPr/>
                    <a:lstStyle/>
                    <a:p>
                      <a:r>
                        <a:rPr lang="en-US" dirty="0"/>
                        <a:t>Housekeeping</a:t>
                      </a:r>
                    </a:p>
                  </a:txBody>
                  <a:tcPr/>
                </a:tc>
                <a:tc>
                  <a:txBody>
                    <a:bodyPr/>
                    <a:lstStyle/>
                    <a:p>
                      <a:r>
                        <a:rPr lang="en-US" dirty="0" err="1"/>
                        <a:t>Membersihkan</a:t>
                      </a:r>
                      <a:r>
                        <a:rPr lang="en-US" dirty="0"/>
                        <a:t> </a:t>
                      </a:r>
                      <a:r>
                        <a:rPr lang="en-US" dirty="0" err="1"/>
                        <a:t>lantai</a:t>
                      </a:r>
                      <a:r>
                        <a:rPr lang="en-US" dirty="0"/>
                        <a:t> office</a:t>
                      </a:r>
                    </a:p>
                  </a:txBody>
                  <a:tcPr/>
                </a:tc>
                <a:tc>
                  <a:txBody>
                    <a:bodyPr/>
                    <a:lstStyle/>
                    <a:p>
                      <a:r>
                        <a:rPr lang="en-US" dirty="0"/>
                        <a:t>Area </a:t>
                      </a:r>
                      <a:r>
                        <a:rPr lang="en-US" dirty="0" err="1"/>
                        <a:t>kerja</a:t>
                      </a:r>
                      <a:r>
                        <a:rPr lang="en-US" baseline="0" dirty="0"/>
                        <a:t> </a:t>
                      </a:r>
                      <a:r>
                        <a:rPr lang="en-US" baseline="0" dirty="0" err="1"/>
                        <a:t>licin</a:t>
                      </a:r>
                      <a:endParaRPr lang="en-US" dirty="0"/>
                    </a:p>
                  </a:txBody>
                  <a:tcPr/>
                </a:tc>
                <a:tc>
                  <a:txBody>
                    <a:bodyPr/>
                    <a:lstStyle/>
                    <a:p>
                      <a:r>
                        <a:rPr lang="en-US" dirty="0" err="1"/>
                        <a:t>Terpeleset</a:t>
                      </a:r>
                      <a:r>
                        <a:rPr lang="en-US" dirty="0"/>
                        <a:t> </a:t>
                      </a:r>
                    </a:p>
                  </a:txBody>
                  <a:tcPr/>
                </a:tc>
                <a:tc>
                  <a:txBody>
                    <a:bodyPr/>
                    <a:lstStyle/>
                    <a:p>
                      <a:r>
                        <a:rPr lang="en-US" dirty="0" err="1"/>
                        <a:t>Memar</a:t>
                      </a:r>
                      <a:endParaRPr lang="en-US" dirty="0"/>
                    </a:p>
                  </a:txBody>
                  <a:tcPr/>
                </a:tc>
                <a:extLst>
                  <a:ext uri="{0D108BD9-81ED-4DB2-BD59-A6C34878D82A}">
                    <a16:rowId xmlns:a16="http://schemas.microsoft.com/office/drawing/2014/main" val="10001"/>
                  </a:ext>
                </a:extLst>
              </a:tr>
              <a:tr h="645672">
                <a:tc>
                  <a:txBody>
                    <a:bodyPr/>
                    <a:lstStyle/>
                    <a:p>
                      <a:endParaRPr lang="en-US"/>
                    </a:p>
                  </a:txBody>
                  <a:tcPr/>
                </a:tc>
                <a:tc>
                  <a:txBody>
                    <a:bodyPr/>
                    <a:lstStyle/>
                    <a:p>
                      <a:endParaRPr lang="en-US"/>
                    </a:p>
                  </a:txBody>
                  <a:tcPr/>
                </a:tc>
                <a:tc>
                  <a:txBody>
                    <a:bodyPr/>
                    <a:lstStyle/>
                    <a:p>
                      <a:r>
                        <a:rPr lang="en-US" dirty="0" err="1"/>
                        <a:t>Percikan</a:t>
                      </a:r>
                      <a:r>
                        <a:rPr lang="en-US" dirty="0"/>
                        <a:t> </a:t>
                      </a:r>
                      <a:r>
                        <a:rPr lang="en-US" dirty="0" err="1"/>
                        <a:t>sabun</a:t>
                      </a:r>
                      <a:endParaRPr lang="en-US" dirty="0"/>
                    </a:p>
                  </a:txBody>
                  <a:tcPr/>
                </a:tc>
                <a:tc>
                  <a:txBody>
                    <a:bodyPr/>
                    <a:lstStyle/>
                    <a:p>
                      <a:r>
                        <a:rPr lang="en-US" dirty="0" err="1"/>
                        <a:t>Terpercik</a:t>
                      </a:r>
                      <a:r>
                        <a:rPr lang="en-US" dirty="0"/>
                        <a:t> </a:t>
                      </a:r>
                      <a:r>
                        <a:rPr lang="en-US" dirty="0" err="1"/>
                        <a:t>ke</a:t>
                      </a:r>
                      <a:r>
                        <a:rPr lang="en-US" dirty="0"/>
                        <a:t> </a:t>
                      </a:r>
                      <a:r>
                        <a:rPr lang="en-US" dirty="0" err="1"/>
                        <a:t>mata</a:t>
                      </a:r>
                      <a:endParaRPr lang="en-US" dirty="0"/>
                    </a:p>
                  </a:txBody>
                  <a:tcPr/>
                </a:tc>
                <a:tc>
                  <a:txBody>
                    <a:bodyPr/>
                    <a:lstStyle/>
                    <a:p>
                      <a:r>
                        <a:rPr lang="en-US" dirty="0" err="1"/>
                        <a:t>Iritasi</a:t>
                      </a:r>
                      <a:r>
                        <a:rPr lang="en-US" dirty="0"/>
                        <a:t> </a:t>
                      </a:r>
                      <a:r>
                        <a:rPr lang="en-US" dirty="0" err="1"/>
                        <a:t>mata</a:t>
                      </a:r>
                      <a:endParaRPr lang="en-US" dirty="0"/>
                    </a:p>
                  </a:txBody>
                  <a:tcPr/>
                </a:tc>
                <a:extLst>
                  <a:ext uri="{0D108BD9-81ED-4DB2-BD59-A6C34878D82A}">
                    <a16:rowId xmlns:a16="http://schemas.microsoft.com/office/drawing/2014/main" val="10002"/>
                  </a:ext>
                </a:extLst>
              </a:tr>
              <a:tr h="645672">
                <a:tc>
                  <a:txBody>
                    <a:bodyPr/>
                    <a:lstStyle/>
                    <a:p>
                      <a:endParaRPr lang="en-US"/>
                    </a:p>
                  </a:txBody>
                  <a:tcPr/>
                </a:tc>
                <a:tc>
                  <a:txBody>
                    <a:bodyPr/>
                    <a:lstStyle/>
                    <a:p>
                      <a:endParaRPr lang="en-US"/>
                    </a:p>
                  </a:txBody>
                  <a:tcPr/>
                </a:tc>
                <a:tc>
                  <a:txBody>
                    <a:bodyPr/>
                    <a:lstStyle/>
                    <a:p>
                      <a:r>
                        <a:rPr lang="en-US" dirty="0"/>
                        <a:t>Air </a:t>
                      </a:r>
                      <a:r>
                        <a:rPr lang="en-US" dirty="0" err="1"/>
                        <a:t>bersih</a:t>
                      </a:r>
                      <a:endParaRPr lang="en-US" dirty="0"/>
                    </a:p>
                  </a:txBody>
                  <a:tcPr/>
                </a:tc>
                <a:tc>
                  <a:txBody>
                    <a:bodyPr/>
                    <a:lstStyle/>
                    <a:p>
                      <a:r>
                        <a:rPr lang="en-US" dirty="0" err="1"/>
                        <a:t>Pemakaian</a:t>
                      </a:r>
                      <a:r>
                        <a:rPr lang="en-US" baseline="0" dirty="0"/>
                        <a:t> air </a:t>
                      </a:r>
                      <a:endParaRPr lang="en-US" dirty="0"/>
                    </a:p>
                  </a:txBody>
                  <a:tcPr/>
                </a:tc>
                <a:tc>
                  <a:txBody>
                    <a:bodyPr/>
                    <a:lstStyle/>
                    <a:p>
                      <a:r>
                        <a:rPr lang="en-US" dirty="0" err="1"/>
                        <a:t>Pengurangan</a:t>
                      </a:r>
                      <a:r>
                        <a:rPr lang="en-US" baseline="0" dirty="0"/>
                        <a:t> SDA</a:t>
                      </a:r>
                      <a:endParaRPr lang="en-US" dirty="0"/>
                    </a:p>
                  </a:txBody>
                  <a:tcPr/>
                </a:tc>
                <a:extLst>
                  <a:ext uri="{0D108BD9-81ED-4DB2-BD59-A6C34878D82A}">
                    <a16:rowId xmlns:a16="http://schemas.microsoft.com/office/drawing/2014/main" val="10003"/>
                  </a:ext>
                </a:extLst>
              </a:tr>
              <a:tr h="645672">
                <a:tc>
                  <a:txBody>
                    <a:bodyPr/>
                    <a:lstStyle/>
                    <a:p>
                      <a:endParaRPr lang="en-US"/>
                    </a:p>
                  </a:txBody>
                  <a:tcPr/>
                </a:tc>
                <a:tc>
                  <a:txBody>
                    <a:bodyPr/>
                    <a:lstStyle/>
                    <a:p>
                      <a:endParaRPr lang="en-US"/>
                    </a:p>
                  </a:txBody>
                  <a:tcPr/>
                </a:tc>
                <a:tc>
                  <a:txBody>
                    <a:bodyPr/>
                    <a:lstStyle/>
                    <a:p>
                      <a:r>
                        <a:rPr lang="en-US" dirty="0" err="1"/>
                        <a:t>Sisa</a:t>
                      </a:r>
                      <a:r>
                        <a:rPr lang="en-US" baseline="0" dirty="0"/>
                        <a:t> </a:t>
                      </a:r>
                      <a:r>
                        <a:rPr lang="en-US" baseline="0" dirty="0" err="1"/>
                        <a:t>cairan</a:t>
                      </a:r>
                      <a:r>
                        <a:rPr lang="en-US" baseline="0" dirty="0"/>
                        <a:t> </a:t>
                      </a:r>
                      <a:r>
                        <a:rPr lang="en-US" baseline="0" dirty="0" err="1"/>
                        <a:t>pembersihan</a:t>
                      </a:r>
                      <a:r>
                        <a:rPr lang="en-US" baseline="0" dirty="0"/>
                        <a:t> </a:t>
                      </a:r>
                      <a:r>
                        <a:rPr lang="en-US" baseline="0" dirty="0" err="1"/>
                        <a:t>lantai</a:t>
                      </a:r>
                      <a:endParaRPr lang="en-US" dirty="0"/>
                    </a:p>
                  </a:txBody>
                  <a:tcPr/>
                </a:tc>
                <a:tc>
                  <a:txBody>
                    <a:bodyPr/>
                    <a:lstStyle/>
                    <a:p>
                      <a:r>
                        <a:rPr lang="en-US" dirty="0" err="1"/>
                        <a:t>Limbah</a:t>
                      </a:r>
                      <a:r>
                        <a:rPr lang="en-US" dirty="0"/>
                        <a:t> </a:t>
                      </a:r>
                      <a:r>
                        <a:rPr lang="en-US" dirty="0" err="1"/>
                        <a:t>cair</a:t>
                      </a:r>
                      <a:r>
                        <a:rPr lang="en-US" baseline="0" dirty="0"/>
                        <a:t> </a:t>
                      </a:r>
                      <a:r>
                        <a:rPr lang="en-US" baseline="0" dirty="0" err="1"/>
                        <a:t>domestik</a:t>
                      </a:r>
                      <a:endParaRPr lang="en-US" dirty="0"/>
                    </a:p>
                  </a:txBody>
                  <a:tcPr/>
                </a:tc>
                <a:tc>
                  <a:txBody>
                    <a:bodyPr/>
                    <a:lstStyle/>
                    <a:p>
                      <a:r>
                        <a:rPr lang="en-US" dirty="0" err="1"/>
                        <a:t>Pencemaran</a:t>
                      </a:r>
                      <a:r>
                        <a:rPr lang="en-US" dirty="0"/>
                        <a:t> air</a:t>
                      </a:r>
                      <a:r>
                        <a:rPr lang="en-US" baseline="0" dirty="0"/>
                        <a:t> / </a:t>
                      </a:r>
                      <a:r>
                        <a:rPr lang="en-US" baseline="0" dirty="0" err="1"/>
                        <a:t>tanah</a:t>
                      </a:r>
                      <a:endParaRPr lang="en-US" dirty="0"/>
                    </a:p>
                  </a:txBody>
                  <a:tcPr/>
                </a:tc>
                <a:extLst>
                  <a:ext uri="{0D108BD9-81ED-4DB2-BD59-A6C34878D82A}">
                    <a16:rowId xmlns:a16="http://schemas.microsoft.com/office/drawing/2014/main" val="10004"/>
                  </a:ext>
                </a:extLst>
              </a:tr>
              <a:tr h="645672">
                <a:tc>
                  <a:txBody>
                    <a:bodyPr/>
                    <a:lstStyle/>
                    <a:p>
                      <a:r>
                        <a:rPr lang="en-US" dirty="0" err="1"/>
                        <a:t>Produksi</a:t>
                      </a:r>
                      <a:r>
                        <a:rPr lang="en-US" dirty="0"/>
                        <a:t> Painting</a:t>
                      </a:r>
                    </a:p>
                  </a:txBody>
                  <a:tcPr/>
                </a:tc>
                <a:tc>
                  <a:txBody>
                    <a:bodyPr/>
                    <a:lstStyle/>
                    <a:p>
                      <a:r>
                        <a:rPr lang="en-US" dirty="0" err="1"/>
                        <a:t>Pengecatan</a:t>
                      </a:r>
                      <a:r>
                        <a:rPr lang="en-US" baseline="0" dirty="0"/>
                        <a:t> </a:t>
                      </a:r>
                      <a:r>
                        <a:rPr lang="en-US" baseline="0" dirty="0" err="1"/>
                        <a:t>produk</a:t>
                      </a:r>
                      <a:endParaRPr lang="en-US" dirty="0"/>
                    </a:p>
                  </a:txBody>
                  <a:tcPr/>
                </a:tc>
                <a:tc>
                  <a:txBody>
                    <a:bodyPr/>
                    <a:lstStyle/>
                    <a:p>
                      <a:r>
                        <a:rPr lang="en-US" dirty="0" err="1"/>
                        <a:t>Uap</a:t>
                      </a:r>
                      <a:r>
                        <a:rPr lang="en-US" dirty="0"/>
                        <a:t> cat</a:t>
                      </a:r>
                    </a:p>
                  </a:txBody>
                  <a:tcPr/>
                </a:tc>
                <a:tc>
                  <a:txBody>
                    <a:bodyPr/>
                    <a:lstStyle/>
                    <a:p>
                      <a:r>
                        <a:rPr lang="en-US" dirty="0" err="1"/>
                        <a:t>Terpapar</a:t>
                      </a:r>
                      <a:r>
                        <a:rPr lang="en-US" dirty="0"/>
                        <a:t> </a:t>
                      </a:r>
                      <a:r>
                        <a:rPr lang="en-US" dirty="0" err="1"/>
                        <a:t>uap</a:t>
                      </a:r>
                      <a:r>
                        <a:rPr lang="en-US" dirty="0"/>
                        <a:t> cat</a:t>
                      </a:r>
                    </a:p>
                  </a:txBody>
                  <a:tcPr/>
                </a:tc>
                <a:tc>
                  <a:txBody>
                    <a:bodyPr/>
                    <a:lstStyle/>
                    <a:p>
                      <a:r>
                        <a:rPr lang="en-US" dirty="0" err="1"/>
                        <a:t>Gangguan</a:t>
                      </a:r>
                      <a:r>
                        <a:rPr lang="en-US" dirty="0"/>
                        <a:t> </a:t>
                      </a:r>
                      <a:r>
                        <a:rPr lang="en-US" dirty="0" err="1"/>
                        <a:t>pernafasan</a:t>
                      </a:r>
                      <a:endParaRPr lang="en-US" dirty="0"/>
                    </a:p>
                  </a:txBody>
                  <a:tcPr/>
                </a:tc>
                <a:extLst>
                  <a:ext uri="{0D108BD9-81ED-4DB2-BD59-A6C34878D82A}">
                    <a16:rowId xmlns:a16="http://schemas.microsoft.com/office/drawing/2014/main" val="10005"/>
                  </a:ext>
                </a:extLst>
              </a:tr>
              <a:tr h="645672">
                <a:tc>
                  <a:txBody>
                    <a:bodyPr/>
                    <a:lstStyle/>
                    <a:p>
                      <a:endParaRPr lang="en-US"/>
                    </a:p>
                  </a:txBody>
                  <a:tcPr/>
                </a:tc>
                <a:tc>
                  <a:txBody>
                    <a:bodyPr/>
                    <a:lstStyle/>
                    <a:p>
                      <a:endParaRPr lang="en-US"/>
                    </a:p>
                  </a:txBody>
                  <a:tcPr/>
                </a:tc>
                <a:tc>
                  <a:txBody>
                    <a:bodyPr/>
                    <a:lstStyle/>
                    <a:p>
                      <a:r>
                        <a:rPr lang="en-US" dirty="0"/>
                        <a:t>Solvent</a:t>
                      </a:r>
                    </a:p>
                  </a:txBody>
                  <a:tcPr/>
                </a:tc>
                <a:tc>
                  <a:txBody>
                    <a:bodyPr/>
                    <a:lstStyle/>
                    <a:p>
                      <a:r>
                        <a:rPr lang="en-US" dirty="0" err="1"/>
                        <a:t>Pemakaian</a:t>
                      </a:r>
                      <a:r>
                        <a:rPr lang="en-US" dirty="0"/>
                        <a:t> solvent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Pengurangan</a:t>
                      </a:r>
                      <a:r>
                        <a:rPr lang="en-US" baseline="0" dirty="0"/>
                        <a:t> SDA</a:t>
                      </a:r>
                      <a:endParaRPr lang="en-US" dirty="0"/>
                    </a:p>
                  </a:txBody>
                  <a:tcPr/>
                </a:tc>
                <a:extLst>
                  <a:ext uri="{0D108BD9-81ED-4DB2-BD59-A6C34878D82A}">
                    <a16:rowId xmlns:a16="http://schemas.microsoft.com/office/drawing/2014/main" val="10006"/>
                  </a:ext>
                </a:extLst>
              </a:tr>
              <a:tr h="645672">
                <a:tc>
                  <a:txBody>
                    <a:bodyPr/>
                    <a:lstStyle/>
                    <a:p>
                      <a:endParaRPr lang="en-US"/>
                    </a:p>
                  </a:txBody>
                  <a:tcPr/>
                </a:tc>
                <a:tc>
                  <a:txBody>
                    <a:bodyPr/>
                    <a:lstStyle/>
                    <a:p>
                      <a:endParaRPr lang="en-US"/>
                    </a:p>
                  </a:txBody>
                  <a:tcPr/>
                </a:tc>
                <a:tc>
                  <a:txBody>
                    <a:bodyPr/>
                    <a:lstStyle/>
                    <a:p>
                      <a:r>
                        <a:rPr lang="en-US" dirty="0" err="1"/>
                        <a:t>Listrik</a:t>
                      </a:r>
                      <a:r>
                        <a:rPr lang="en-US" baseline="0" dirty="0"/>
                        <a:t> </a:t>
                      </a:r>
                      <a:r>
                        <a:rPr lang="en-US" baseline="0" dirty="0" err="1"/>
                        <a:t>statis</a:t>
                      </a:r>
                      <a:endParaRPr lang="en-US" dirty="0"/>
                    </a:p>
                  </a:txBody>
                  <a:tcPr/>
                </a:tc>
                <a:tc>
                  <a:txBody>
                    <a:bodyPr/>
                    <a:lstStyle/>
                    <a:p>
                      <a:r>
                        <a:rPr lang="en-US" dirty="0" err="1"/>
                        <a:t>Kebakaran</a:t>
                      </a:r>
                      <a:endParaRPr lang="en-US" dirty="0"/>
                    </a:p>
                  </a:txBody>
                  <a:tcPr/>
                </a:tc>
                <a:tc>
                  <a:txBody>
                    <a:bodyPr/>
                    <a:lstStyle/>
                    <a:p>
                      <a:r>
                        <a:rPr lang="en-US" dirty="0"/>
                        <a:t>Fatality</a:t>
                      </a:r>
                    </a:p>
                  </a:txBody>
                  <a:tcPr/>
                </a:tc>
                <a:extLst>
                  <a:ext uri="{0D108BD9-81ED-4DB2-BD59-A6C34878D82A}">
                    <a16:rowId xmlns:a16="http://schemas.microsoft.com/office/drawing/2014/main" val="10007"/>
                  </a:ext>
                </a:extLst>
              </a:tr>
            </a:tbl>
          </a:graphicData>
        </a:graphic>
      </p:graphicFrame>
      <p:sp>
        <p:nvSpPr>
          <p:cNvPr id="5" name="Pentagon 4"/>
          <p:cNvSpPr/>
          <p:nvPr/>
        </p:nvSpPr>
        <p:spPr>
          <a:xfrm>
            <a:off x="-1" y="0"/>
            <a:ext cx="5903259"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t>Integrasi</a:t>
            </a:r>
            <a:r>
              <a:rPr lang="en-US" sz="2000" b="1" dirty="0"/>
              <a:t> </a:t>
            </a:r>
            <a:r>
              <a:rPr lang="en-US" sz="2000" b="1" dirty="0" err="1"/>
              <a:t>Aspek</a:t>
            </a:r>
            <a:r>
              <a:rPr lang="en-US" sz="2000" b="1" dirty="0"/>
              <a:t> </a:t>
            </a:r>
            <a:r>
              <a:rPr lang="en-US" sz="2000" b="1" dirty="0" err="1"/>
              <a:t>Lingkungan</a:t>
            </a:r>
            <a:r>
              <a:rPr lang="en-US" sz="2000" b="1" dirty="0"/>
              <a:t> &amp; </a:t>
            </a:r>
            <a:r>
              <a:rPr lang="en-US" sz="2000" b="1" dirty="0" err="1"/>
              <a:t>Identifikasi</a:t>
            </a:r>
            <a:r>
              <a:rPr lang="en-US" sz="2000" b="1" dirty="0"/>
              <a:t> </a:t>
            </a:r>
            <a:r>
              <a:rPr lang="en-US" sz="2000" b="1" dirty="0" err="1"/>
              <a:t>Bahaya</a:t>
            </a:r>
            <a:endParaRPr lang="en-US" sz="2000" b="1" dirty="0"/>
          </a:p>
        </p:txBody>
      </p:sp>
      <p:sp>
        <p:nvSpPr>
          <p:cNvPr id="2" name="Footer Placeholder 1">
            <a:extLst>
              <a:ext uri="{FF2B5EF4-FFF2-40B4-BE49-F238E27FC236}">
                <a16:creationId xmlns:a16="http://schemas.microsoft.com/office/drawing/2014/main" id="{C9430E39-8608-4C49-9FC7-A16A20F08084}"/>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grpSp>
        <p:nvGrpSpPr>
          <p:cNvPr id="8" name="Group 7">
            <a:extLst>
              <a:ext uri="{FF2B5EF4-FFF2-40B4-BE49-F238E27FC236}">
                <a16:creationId xmlns:a16="http://schemas.microsoft.com/office/drawing/2014/main" id="{F1BFEFAB-CFDD-44AA-AE1E-3B0C8968634F}"/>
              </a:ext>
            </a:extLst>
          </p:cNvPr>
          <p:cNvGrpSpPr/>
          <p:nvPr/>
        </p:nvGrpSpPr>
        <p:grpSpPr>
          <a:xfrm>
            <a:off x="7641750" y="-35981"/>
            <a:ext cx="1511909" cy="493711"/>
            <a:chOff x="7401120" y="7561"/>
            <a:chExt cx="1511909" cy="493711"/>
          </a:xfrm>
        </p:grpSpPr>
        <p:sp>
          <p:nvSpPr>
            <p:cNvPr id="6" name="Title 1">
              <a:extLst>
                <a:ext uri="{FF2B5EF4-FFF2-40B4-BE49-F238E27FC236}">
                  <a16:creationId xmlns:a16="http://schemas.microsoft.com/office/drawing/2014/main" id="{C112E2A8-91D3-4E01-B6CD-3FD7AADDE518}"/>
                </a:ext>
              </a:extLst>
            </p:cNvPr>
            <p:cNvSpPr txBox="1">
              <a:spLocks/>
            </p:cNvSpPr>
            <p:nvPr/>
          </p:nvSpPr>
          <p:spPr>
            <a:xfrm>
              <a:off x="7401120" y="51846"/>
              <a:ext cx="817709"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
          <p:nvSpPr>
            <p:cNvPr id="7" name="Title 1">
              <a:extLst>
                <a:ext uri="{FF2B5EF4-FFF2-40B4-BE49-F238E27FC236}">
                  <a16:creationId xmlns:a16="http://schemas.microsoft.com/office/drawing/2014/main" id="{8562072A-2CC8-4F69-931D-108DCDD0968C}"/>
                </a:ext>
              </a:extLst>
            </p:cNvPr>
            <p:cNvSpPr txBox="1">
              <a:spLocks/>
            </p:cNvSpPr>
            <p:nvPr/>
          </p:nvSpPr>
          <p:spPr bwMode="auto">
            <a:xfrm>
              <a:off x="8095320" y="7561"/>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&amp; SML</a:t>
              </a:r>
            </a:p>
          </p:txBody>
        </p:sp>
      </p:grpSp>
    </p:spTree>
    <p:extLst>
      <p:ext uri="{BB962C8B-B14F-4D97-AF65-F5344CB8AC3E}">
        <p14:creationId xmlns:p14="http://schemas.microsoft.com/office/powerpoint/2010/main" val="1546218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37719" y="3297948"/>
            <a:ext cx="7648297" cy="3658189"/>
          </a:xfrm>
        </p:spPr>
        <p:txBody>
          <a:bodyPr>
            <a:normAutofit/>
          </a:bodyPr>
          <a:lstStyle/>
          <a:p>
            <a:pPr marL="0" indent="0">
              <a:buNone/>
            </a:pPr>
            <a:r>
              <a:rPr lang="en-US" sz="2954" dirty="0" err="1"/>
              <a:t>Identifikasi</a:t>
            </a:r>
            <a:r>
              <a:rPr lang="en-US" sz="2954" dirty="0"/>
              <a:t> </a:t>
            </a:r>
            <a:r>
              <a:rPr lang="en-US" sz="2954" dirty="0" err="1"/>
              <a:t>Bahaya</a:t>
            </a:r>
            <a:r>
              <a:rPr lang="en-US" sz="2954" dirty="0"/>
              <a:t> </a:t>
            </a:r>
            <a:r>
              <a:rPr lang="en-US" sz="2954" dirty="0" err="1"/>
              <a:t>dan</a:t>
            </a:r>
            <a:r>
              <a:rPr lang="en-US" sz="2954" dirty="0"/>
              <a:t> </a:t>
            </a:r>
            <a:r>
              <a:rPr lang="en-US" sz="2954" dirty="0" err="1"/>
              <a:t>Aspek</a:t>
            </a:r>
            <a:r>
              <a:rPr lang="en-US" sz="2954" dirty="0"/>
              <a:t> </a:t>
            </a:r>
            <a:r>
              <a:rPr lang="en-US" sz="2954" dirty="0" err="1"/>
              <a:t>Lingkungan</a:t>
            </a:r>
            <a:endParaRPr lang="en-US" sz="2954" dirty="0"/>
          </a:p>
          <a:p>
            <a:pPr lvl="1"/>
            <a:r>
              <a:rPr lang="en-US" sz="2585" dirty="0" err="1"/>
              <a:t>Identifikasi</a:t>
            </a:r>
            <a:r>
              <a:rPr lang="en-US" sz="2585" dirty="0"/>
              <a:t> proses </a:t>
            </a:r>
            <a:r>
              <a:rPr lang="en-US" sz="2585" dirty="0" err="1"/>
              <a:t>kerja</a:t>
            </a:r>
            <a:r>
              <a:rPr lang="en-US" sz="2585" dirty="0"/>
              <a:t> / </a:t>
            </a:r>
            <a:r>
              <a:rPr lang="en-US" sz="2585" dirty="0" err="1"/>
              <a:t>aktivitas</a:t>
            </a:r>
            <a:endParaRPr lang="en-US" sz="2585" dirty="0"/>
          </a:p>
          <a:p>
            <a:pPr lvl="1"/>
            <a:r>
              <a:rPr lang="en-US" sz="2585" dirty="0" err="1"/>
              <a:t>Tentukan</a:t>
            </a:r>
            <a:r>
              <a:rPr lang="en-US" sz="2585" dirty="0"/>
              <a:t> </a:t>
            </a:r>
            <a:r>
              <a:rPr lang="en-US" sz="2585" dirty="0" err="1"/>
              <a:t>Sumber</a:t>
            </a:r>
            <a:r>
              <a:rPr lang="en-US" sz="2585" dirty="0"/>
              <a:t> </a:t>
            </a:r>
            <a:r>
              <a:rPr lang="en-US" sz="2585" dirty="0" err="1"/>
              <a:t>Penyebab</a:t>
            </a:r>
            <a:r>
              <a:rPr lang="en-US" sz="2585" dirty="0"/>
              <a:t> </a:t>
            </a:r>
            <a:r>
              <a:rPr lang="en-US" sz="2585" dirty="0" err="1"/>
              <a:t>Aspek</a:t>
            </a:r>
            <a:r>
              <a:rPr lang="en-US" sz="2585" dirty="0"/>
              <a:t> </a:t>
            </a:r>
            <a:r>
              <a:rPr lang="en-US" sz="2585" dirty="0" err="1"/>
              <a:t>dan</a:t>
            </a:r>
            <a:r>
              <a:rPr lang="en-US" sz="2585" dirty="0"/>
              <a:t> </a:t>
            </a:r>
            <a:r>
              <a:rPr lang="en-US" sz="2585" dirty="0" err="1"/>
              <a:t>Bahaya</a:t>
            </a:r>
            <a:endParaRPr lang="en-US" sz="2585" dirty="0"/>
          </a:p>
          <a:p>
            <a:pPr lvl="1"/>
            <a:r>
              <a:rPr lang="en-US" sz="2585" dirty="0" err="1"/>
              <a:t>Tentukan</a:t>
            </a:r>
            <a:r>
              <a:rPr lang="en-US" sz="2585" dirty="0"/>
              <a:t> </a:t>
            </a:r>
            <a:r>
              <a:rPr lang="en-US" sz="2585" dirty="0" err="1"/>
              <a:t>Pengendaliannya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46</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6958096" y="4688009"/>
            <a:ext cx="1323808" cy="1323808"/>
          </a:xfrm>
          <a:prstGeom prst="rect">
            <a:avLst/>
          </a:prstGeom>
          <a:noFill/>
          <a:ln w="9525">
            <a:noFill/>
            <a:miter lim="800000"/>
            <a:headEnd/>
            <a:tailEnd/>
          </a:ln>
        </p:spPr>
      </p:pic>
      <p:sp>
        <p:nvSpPr>
          <p:cNvPr id="79878" name="Text Box 8"/>
          <p:cNvSpPr txBox="1">
            <a:spLocks noChangeArrowheads="1"/>
          </p:cNvSpPr>
          <p:nvPr/>
        </p:nvSpPr>
        <p:spPr bwMode="auto">
          <a:xfrm>
            <a:off x="6677306" y="5893111"/>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11" name="Picture 10">
            <a:extLst>
              <a:ext uri="{FF2B5EF4-FFF2-40B4-BE49-F238E27FC236}">
                <a16:creationId xmlns:a16="http://schemas.microsoft.com/office/drawing/2014/main" id="{6B53EF23-3049-4A37-9ED2-CF4367D63B84}"/>
              </a:ext>
            </a:extLst>
          </p:cNvPr>
          <p:cNvPicPr>
            <a:picLocks noChangeAspect="1"/>
          </p:cNvPicPr>
          <p:nvPr/>
        </p:nvPicPr>
        <p:blipFill>
          <a:blip r:embed="rId4"/>
          <a:stretch>
            <a:fillRect/>
          </a:stretch>
        </p:blipFill>
        <p:spPr>
          <a:xfrm>
            <a:off x="337719" y="7879"/>
            <a:ext cx="7326351" cy="3105150"/>
          </a:xfrm>
          <a:prstGeom prst="rect">
            <a:avLst/>
          </a:prstGeom>
        </p:spPr>
      </p:pic>
      <p:sp>
        <p:nvSpPr>
          <p:cNvPr id="12" name="TextBox 11">
            <a:extLst>
              <a:ext uri="{FF2B5EF4-FFF2-40B4-BE49-F238E27FC236}">
                <a16:creationId xmlns:a16="http://schemas.microsoft.com/office/drawing/2014/main" id="{16933626-97CD-4985-B35B-ECA1D5CE75EE}"/>
              </a:ext>
            </a:extLst>
          </p:cNvPr>
          <p:cNvSpPr txBox="1"/>
          <p:nvPr/>
        </p:nvSpPr>
        <p:spPr>
          <a:xfrm>
            <a:off x="7955607"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4" name="Footer Placeholder 3">
            <a:extLst>
              <a:ext uri="{FF2B5EF4-FFF2-40B4-BE49-F238E27FC236}">
                <a16:creationId xmlns:a16="http://schemas.microsoft.com/office/drawing/2014/main" id="{825B97C1-9170-4F04-995E-35249ADC6C2A}"/>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grpSp>
        <p:nvGrpSpPr>
          <p:cNvPr id="13" name="Group 12">
            <a:extLst>
              <a:ext uri="{FF2B5EF4-FFF2-40B4-BE49-F238E27FC236}">
                <a16:creationId xmlns:a16="http://schemas.microsoft.com/office/drawing/2014/main" id="{744A0705-7036-428E-AEAA-6DC962A35543}"/>
              </a:ext>
            </a:extLst>
          </p:cNvPr>
          <p:cNvGrpSpPr/>
          <p:nvPr/>
        </p:nvGrpSpPr>
        <p:grpSpPr>
          <a:xfrm>
            <a:off x="7641750" y="7561"/>
            <a:ext cx="1511909" cy="493711"/>
            <a:chOff x="7401120" y="7561"/>
            <a:chExt cx="1511909" cy="493711"/>
          </a:xfrm>
        </p:grpSpPr>
        <p:sp>
          <p:nvSpPr>
            <p:cNvPr id="14" name="Title 1">
              <a:extLst>
                <a:ext uri="{FF2B5EF4-FFF2-40B4-BE49-F238E27FC236}">
                  <a16:creationId xmlns:a16="http://schemas.microsoft.com/office/drawing/2014/main" id="{1F2BFC15-C0BC-4BCF-9B9A-C9D158FF2D09}"/>
                </a:ext>
              </a:extLst>
            </p:cNvPr>
            <p:cNvSpPr txBox="1">
              <a:spLocks/>
            </p:cNvSpPr>
            <p:nvPr/>
          </p:nvSpPr>
          <p:spPr>
            <a:xfrm>
              <a:off x="7401120" y="51846"/>
              <a:ext cx="817709"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i="1" u="sng" dirty="0">
                  <a:solidFill>
                    <a:srgbClr val="FF0000"/>
                  </a:solidFill>
                </a:rPr>
                <a:t>SMK3</a:t>
              </a:r>
            </a:p>
          </p:txBody>
        </p:sp>
        <p:sp>
          <p:nvSpPr>
            <p:cNvPr id="15" name="Title 1">
              <a:extLst>
                <a:ext uri="{FF2B5EF4-FFF2-40B4-BE49-F238E27FC236}">
                  <a16:creationId xmlns:a16="http://schemas.microsoft.com/office/drawing/2014/main" id="{28566EA5-E5E5-4C7F-AF4D-7FDBEF7FD215}"/>
                </a:ext>
              </a:extLst>
            </p:cNvPr>
            <p:cNvSpPr txBox="1">
              <a:spLocks/>
            </p:cNvSpPr>
            <p:nvPr/>
          </p:nvSpPr>
          <p:spPr bwMode="auto">
            <a:xfrm>
              <a:off x="8095320" y="7561"/>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&amp; SML</a:t>
              </a:r>
            </a:p>
          </p:txBody>
        </p:sp>
      </p:grpSp>
      <p:grpSp>
        <p:nvGrpSpPr>
          <p:cNvPr id="17" name="Group 16">
            <a:extLst>
              <a:ext uri="{FF2B5EF4-FFF2-40B4-BE49-F238E27FC236}">
                <a16:creationId xmlns:a16="http://schemas.microsoft.com/office/drawing/2014/main" id="{455737C4-9744-4309-8C60-2D20EED3E453}"/>
              </a:ext>
            </a:extLst>
          </p:cNvPr>
          <p:cNvGrpSpPr/>
          <p:nvPr/>
        </p:nvGrpSpPr>
        <p:grpSpPr>
          <a:xfrm>
            <a:off x="7823656" y="686191"/>
            <a:ext cx="903249" cy="1599686"/>
            <a:chOff x="7783551" y="265398"/>
            <a:chExt cx="903249" cy="1599686"/>
          </a:xfrm>
        </p:grpSpPr>
        <p:sp>
          <p:nvSpPr>
            <p:cNvPr id="18" name="Rectangle: Rounded Corners 17">
              <a:extLst>
                <a:ext uri="{FF2B5EF4-FFF2-40B4-BE49-F238E27FC236}">
                  <a16:creationId xmlns:a16="http://schemas.microsoft.com/office/drawing/2014/main" id="{A2AF9B90-6AF0-4767-93E9-0946B76CDE64}"/>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5FB032-3079-4967-8E2B-60F3CBCBD8E3}"/>
                </a:ext>
              </a:extLst>
            </p:cNvPr>
            <p:cNvSpPr txBox="1"/>
            <p:nvPr/>
          </p:nvSpPr>
          <p:spPr>
            <a:xfrm>
              <a:off x="8022513"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3</a:t>
              </a:r>
            </a:p>
          </p:txBody>
        </p:sp>
      </p:grpSp>
    </p:spTree>
    <p:extLst>
      <p:ext uri="{BB962C8B-B14F-4D97-AF65-F5344CB8AC3E}">
        <p14:creationId xmlns:p14="http://schemas.microsoft.com/office/powerpoint/2010/main" val="1225447284"/>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40397" y="902589"/>
            <a:ext cx="8811818" cy="2364750"/>
          </a:xfrm>
          <a:prstGeom prst="rect">
            <a:avLst/>
          </a:prstGeom>
          <a:noFill/>
        </p:spPr>
        <p:txBody>
          <a:bodyPr wrap="square" rtlCol="0">
            <a:spAutoFit/>
          </a:bodyPr>
          <a:lstStyle/>
          <a:p>
            <a:r>
              <a:rPr lang="en-US" b="1" dirty="0" err="1">
                <a:latin typeface="Arial Narrow" pitchFamily="34" charset="0"/>
              </a:rPr>
              <a:t>Organisasi</a:t>
            </a:r>
            <a:r>
              <a:rPr lang="en-US" b="1" dirty="0">
                <a:latin typeface="Arial Narrow" pitchFamily="34" charset="0"/>
              </a:rPr>
              <a:t> </a:t>
            </a:r>
            <a:r>
              <a:rPr lang="en-US" b="1" dirty="0" err="1">
                <a:latin typeface="Arial Narrow" pitchFamily="34" charset="0"/>
              </a:rPr>
              <a:t>harus</a:t>
            </a:r>
            <a:r>
              <a:rPr lang="en-US" b="1" dirty="0">
                <a:latin typeface="Arial Narrow" pitchFamily="34" charset="0"/>
              </a:rPr>
              <a:t> </a:t>
            </a:r>
            <a:r>
              <a:rPr lang="en-US" b="1" dirty="0" err="1">
                <a:latin typeface="Arial Narrow" pitchFamily="34" charset="0"/>
              </a:rPr>
              <a:t>menetapan</a:t>
            </a:r>
            <a:r>
              <a:rPr lang="en-US" b="1" dirty="0">
                <a:latin typeface="Arial Narrow" pitchFamily="34" charset="0"/>
              </a:rPr>
              <a:t> PROSES </a:t>
            </a:r>
            <a:r>
              <a:rPr lang="en-US" b="1" dirty="0" err="1">
                <a:latin typeface="Arial Narrow" pitchFamily="34" charset="0"/>
              </a:rPr>
              <a:t>untuk</a:t>
            </a:r>
            <a:r>
              <a:rPr lang="en-US" b="1" dirty="0">
                <a:latin typeface="Arial Narrow" pitchFamily="34" charset="0"/>
              </a:rPr>
              <a:t> :</a:t>
            </a:r>
          </a:p>
          <a:p>
            <a:pPr marL="422041" indent="-422041">
              <a:buFont typeface="+mj-lt"/>
              <a:buAutoNum type="alphaLcParenR"/>
            </a:pPr>
            <a:r>
              <a:rPr lang="en-US" dirty="0" err="1"/>
              <a:t>menentukan</a:t>
            </a:r>
            <a:r>
              <a:rPr lang="en-US" dirty="0"/>
              <a:t> </a:t>
            </a:r>
            <a:r>
              <a:rPr lang="en-US" dirty="0" err="1"/>
              <a:t>dan</a:t>
            </a:r>
            <a:r>
              <a:rPr lang="en-US" dirty="0"/>
              <a:t> </a:t>
            </a:r>
            <a:r>
              <a:rPr lang="en-US" dirty="0" err="1"/>
              <a:t>memiliki</a:t>
            </a:r>
            <a:r>
              <a:rPr lang="en-US" dirty="0"/>
              <a:t> </a:t>
            </a:r>
            <a:r>
              <a:rPr lang="en-US" dirty="0" err="1"/>
              <a:t>akses</a:t>
            </a:r>
            <a:r>
              <a:rPr lang="en-US" dirty="0"/>
              <a:t> </a:t>
            </a:r>
            <a:r>
              <a:rPr lang="en-US" dirty="0" err="1"/>
              <a:t>kepada</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yang </a:t>
            </a:r>
            <a:r>
              <a:rPr lang="en-US" dirty="0" err="1"/>
              <a:t>terkait</a:t>
            </a:r>
            <a:r>
              <a:rPr lang="en-US" dirty="0"/>
              <a:t> </a:t>
            </a:r>
            <a:r>
              <a:rPr lang="en-US" dirty="0" err="1"/>
              <a:t>dengan</a:t>
            </a:r>
            <a:r>
              <a:rPr lang="en-US" dirty="0"/>
              <a:t> </a:t>
            </a:r>
            <a:r>
              <a:rPr lang="en-US" dirty="0" err="1"/>
              <a:t>bahaya</a:t>
            </a:r>
            <a:r>
              <a:rPr lang="en-US" dirty="0"/>
              <a:t> </a:t>
            </a:r>
            <a:r>
              <a:rPr lang="en-US" dirty="0" err="1"/>
              <a:t>dan</a:t>
            </a:r>
            <a:r>
              <a:rPr lang="en-US" dirty="0"/>
              <a:t> </a:t>
            </a:r>
            <a:r>
              <a:rPr lang="en-US" dirty="0" err="1"/>
              <a:t>sistem</a:t>
            </a:r>
            <a:r>
              <a:rPr lang="en-US" dirty="0"/>
              <a:t> </a:t>
            </a:r>
            <a:r>
              <a:rPr lang="en-US" dirty="0" err="1"/>
              <a:t>manajemen</a:t>
            </a:r>
            <a:r>
              <a:rPr lang="en-US" dirty="0"/>
              <a:t> K3L;</a:t>
            </a:r>
          </a:p>
          <a:p>
            <a:pPr marL="422041" indent="-422041">
              <a:buFont typeface="+mj-lt"/>
              <a:buAutoNum type="alphaLcParenR"/>
            </a:pPr>
            <a:r>
              <a:rPr lang="en-US" dirty="0" err="1"/>
              <a:t>menentukan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tersebut</a:t>
            </a:r>
            <a:r>
              <a:rPr lang="en-US" dirty="0"/>
              <a:t> </a:t>
            </a:r>
            <a:r>
              <a:rPr lang="en-US" dirty="0" err="1"/>
              <a:t>dapat</a:t>
            </a:r>
            <a:r>
              <a:rPr lang="en-US" dirty="0"/>
              <a:t> </a:t>
            </a:r>
            <a:r>
              <a:rPr lang="en-US" dirty="0" err="1"/>
              <a:t>diterapkan</a:t>
            </a:r>
            <a:r>
              <a:rPr lang="en-US" dirty="0"/>
              <a:t> di </a:t>
            </a:r>
            <a:r>
              <a:rPr lang="en-US" dirty="0" err="1"/>
              <a:t>organisasi</a:t>
            </a:r>
            <a:r>
              <a:rPr lang="en-US" dirty="0"/>
              <a:t> </a:t>
            </a:r>
            <a:r>
              <a:rPr lang="en-US" dirty="0" err="1"/>
              <a:t>dan</a:t>
            </a:r>
            <a:r>
              <a:rPr lang="en-US" dirty="0"/>
              <a:t> </a:t>
            </a:r>
            <a:r>
              <a:rPr lang="en-US" dirty="0" err="1"/>
              <a:t>mengkomunikasikannya</a:t>
            </a:r>
            <a:r>
              <a:rPr lang="en-US" dirty="0"/>
              <a:t>;</a:t>
            </a:r>
          </a:p>
          <a:p>
            <a:pPr marL="422041" indent="-422041">
              <a:buFont typeface="+mj-lt"/>
              <a:buAutoNum type="alphaLcParenR"/>
            </a:pPr>
            <a:r>
              <a:rPr lang="en-US" dirty="0" err="1"/>
              <a:t>mempertimbangkan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pada</a:t>
            </a:r>
            <a:r>
              <a:rPr lang="en-US" dirty="0"/>
              <a:t> </a:t>
            </a:r>
            <a:r>
              <a:rPr lang="en-US" dirty="0" err="1"/>
              <a:t>saat</a:t>
            </a:r>
            <a:r>
              <a:rPr lang="en-US" dirty="0"/>
              <a:t> </a:t>
            </a:r>
            <a:r>
              <a:rPr lang="en-US" dirty="0" err="1"/>
              <a:t>menetapkan</a:t>
            </a:r>
            <a:r>
              <a:rPr lang="en-US" dirty="0"/>
              <a:t>, </a:t>
            </a:r>
            <a:r>
              <a:rPr lang="en-US" dirty="0" err="1"/>
              <a:t>memelihara</a:t>
            </a:r>
            <a:r>
              <a:rPr lang="en-US" dirty="0"/>
              <a:t>, </a:t>
            </a:r>
            <a:r>
              <a:rPr lang="en-US" dirty="0" err="1"/>
              <a:t>dan</a:t>
            </a:r>
            <a:r>
              <a:rPr lang="en-US" dirty="0"/>
              <a:t> </a:t>
            </a:r>
            <a:r>
              <a:rPr lang="en-US" dirty="0" err="1"/>
              <a:t>memperbaiki</a:t>
            </a:r>
            <a:r>
              <a:rPr lang="en-US" dirty="0"/>
              <a:t> </a:t>
            </a:r>
            <a:r>
              <a:rPr lang="en-US" dirty="0" err="1"/>
              <a:t>secara</a:t>
            </a:r>
            <a:r>
              <a:rPr lang="en-US" dirty="0"/>
              <a:t> </a:t>
            </a:r>
            <a:r>
              <a:rPr lang="en-US" dirty="0" err="1"/>
              <a:t>berkelanjutan</a:t>
            </a:r>
            <a:r>
              <a:rPr lang="en-US" dirty="0"/>
              <a:t> </a:t>
            </a:r>
            <a:r>
              <a:rPr lang="en-US" dirty="0" err="1"/>
              <a:t>sistem</a:t>
            </a:r>
            <a:r>
              <a:rPr lang="en-US" dirty="0"/>
              <a:t> </a:t>
            </a:r>
            <a:r>
              <a:rPr lang="en-US" dirty="0" err="1"/>
              <a:t>manajemen</a:t>
            </a:r>
            <a:r>
              <a:rPr lang="en-US" dirty="0"/>
              <a:t> K3L </a:t>
            </a:r>
            <a:r>
              <a:rPr lang="en-US" dirty="0" err="1"/>
              <a:t>organisasi</a:t>
            </a:r>
            <a:r>
              <a:rPr lang="en-US" dirty="0"/>
              <a:t>.</a:t>
            </a:r>
          </a:p>
          <a:p>
            <a:endParaRPr lang="en-US" dirty="0">
              <a:latin typeface="Arial Narrow" pitchFamily="34" charset="0"/>
            </a:endParaRPr>
          </a:p>
        </p:txBody>
      </p:sp>
      <p:sp>
        <p:nvSpPr>
          <p:cNvPr id="119809" name="Rectangle 1"/>
          <p:cNvSpPr>
            <a:spLocks noChangeArrowheads="1"/>
          </p:cNvSpPr>
          <p:nvPr/>
        </p:nvSpPr>
        <p:spPr bwMode="auto">
          <a:xfrm>
            <a:off x="498991" y="5740812"/>
            <a:ext cx="7894602" cy="577673"/>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lvl="0" algn="just"/>
            <a:r>
              <a:rPr lang="en-US" sz="1600" i="1" dirty="0">
                <a:latin typeface="Arial Narrow" pitchFamily="34" charset="0"/>
                <a:ea typeface="Calibri" pitchFamily="34" charset="0"/>
                <a:cs typeface="ArialMT"/>
              </a:rPr>
              <a:t>CATATAN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hukum</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lain </a:t>
            </a:r>
            <a:r>
              <a:rPr lang="en-US" sz="1600" i="1" dirty="0" err="1">
                <a:latin typeface="Arial Narrow" pitchFamily="34" charset="0"/>
                <a:ea typeface="Calibri" pitchFamily="34" charset="0"/>
                <a:cs typeface="ArialMT"/>
              </a:rPr>
              <a:t>dapat</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menghasilkan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risiko</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peluang</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terhadap</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organisasi</a:t>
            </a:r>
            <a:r>
              <a:rPr lang="en-US" sz="1600" i="1" dirty="0">
                <a:latin typeface="Arial Narrow" pitchFamily="34" charset="0"/>
                <a:ea typeface="Calibri" pitchFamily="34" charset="0"/>
                <a:cs typeface="ArialMT"/>
              </a:rPr>
              <a:t>.</a:t>
            </a:r>
            <a:endParaRPr lang="en-US" sz="1600" i="1" dirty="0">
              <a:latin typeface="Arial Narrow" pitchFamily="34" charset="0"/>
              <a:cs typeface="Arial" pitchFamily="34" charset="0"/>
            </a:endParaRPr>
          </a:p>
        </p:txBody>
      </p:sp>
      <p:sp>
        <p:nvSpPr>
          <p:cNvPr id="28" name="Rectangle 27"/>
          <p:cNvSpPr/>
          <p:nvPr/>
        </p:nvSpPr>
        <p:spPr>
          <a:xfrm>
            <a:off x="3494578" y="3426882"/>
            <a:ext cx="2055834" cy="838274"/>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6075564" y="3425236"/>
            <a:ext cx="1775007"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166137">
            <a:off x="5651642" y="3557828"/>
            <a:ext cx="304918" cy="451339"/>
          </a:xfrm>
          <a:prstGeom prst="rect">
            <a:avLst/>
          </a:prstGeom>
        </p:spPr>
      </p:pic>
      <p:sp>
        <p:nvSpPr>
          <p:cNvPr id="37" name="Rectangle 1"/>
          <p:cNvSpPr>
            <a:spLocks noChangeArrowheads="1"/>
          </p:cNvSpPr>
          <p:nvPr/>
        </p:nvSpPr>
        <p:spPr bwMode="auto">
          <a:xfrm>
            <a:off x="498991" y="5055134"/>
            <a:ext cx="8381540" cy="639228"/>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algn="just"/>
            <a:r>
              <a:rPr lang="en-US" dirty="0" err="1"/>
              <a:t>Organisasi</a:t>
            </a:r>
            <a:r>
              <a:rPr lang="en-US" dirty="0"/>
              <a:t> </a:t>
            </a:r>
            <a:r>
              <a:rPr lang="en-US" dirty="0" err="1"/>
              <a:t>harus</a:t>
            </a:r>
            <a:r>
              <a:rPr lang="en-US" dirty="0"/>
              <a:t> </a:t>
            </a:r>
            <a:r>
              <a:rPr lang="en-US" dirty="0" err="1"/>
              <a:t>menetapkan</a:t>
            </a:r>
            <a:r>
              <a:rPr lang="en-US" dirty="0"/>
              <a:t> </a:t>
            </a:r>
            <a:r>
              <a:rPr lang="en-US" dirty="0" err="1"/>
              <a:t>dan</a:t>
            </a:r>
            <a:r>
              <a:rPr lang="en-US" dirty="0"/>
              <a:t> </a:t>
            </a:r>
            <a:r>
              <a:rPr lang="en-US" dirty="0" err="1"/>
              <a:t>memelihara</a:t>
            </a:r>
            <a:r>
              <a:rPr lang="en-US" dirty="0"/>
              <a:t> </a:t>
            </a:r>
            <a:r>
              <a:rPr lang="en-US" dirty="0" err="1"/>
              <a:t>informasi</a:t>
            </a:r>
            <a:r>
              <a:rPr lang="en-US" dirty="0"/>
              <a:t> </a:t>
            </a:r>
            <a:r>
              <a:rPr lang="en-US" dirty="0" err="1"/>
              <a:t>terdokumentasi</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a:t>
            </a:r>
          </a:p>
        </p:txBody>
      </p:sp>
      <p:sp>
        <p:nvSpPr>
          <p:cNvPr id="27" name="Rectangle 26"/>
          <p:cNvSpPr/>
          <p:nvPr/>
        </p:nvSpPr>
        <p:spPr>
          <a:xfrm>
            <a:off x="-233" y="322932"/>
            <a:ext cx="9176319"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200" dirty="0" err="1">
                <a:solidFill>
                  <a:schemeClr val="tx1"/>
                </a:solidFill>
                <a:latin typeface="Impact" panose="020B0806030902050204" pitchFamily="34" charset="0"/>
                <a:cs typeface="Arial" panose="020B0604020202020204" pitchFamily="34" charset="0"/>
              </a:rPr>
              <a:t>Persyaratan</a:t>
            </a:r>
            <a:r>
              <a:rPr lang="en-US" sz="2200" dirty="0">
                <a:solidFill>
                  <a:schemeClr val="tx1"/>
                </a:solidFill>
                <a:latin typeface="Impact" panose="020B0806030902050204" pitchFamily="34" charset="0"/>
                <a:cs typeface="Arial" panose="020B0604020202020204" pitchFamily="34" charset="0"/>
              </a:rPr>
              <a:t> </a:t>
            </a:r>
            <a:r>
              <a:rPr lang="en-US" sz="2200" dirty="0" err="1">
                <a:solidFill>
                  <a:schemeClr val="tx1"/>
                </a:solidFill>
                <a:latin typeface="Impact" panose="020B0806030902050204" pitchFamily="34" charset="0"/>
                <a:cs typeface="Arial" panose="020B0604020202020204" pitchFamily="34" charset="0"/>
              </a:rPr>
              <a:t>Hukum</a:t>
            </a:r>
            <a:r>
              <a:rPr lang="en-US" sz="2200" dirty="0">
                <a:solidFill>
                  <a:schemeClr val="tx1"/>
                </a:solidFill>
                <a:latin typeface="Impact" panose="020B0806030902050204" pitchFamily="34" charset="0"/>
                <a:cs typeface="Arial" panose="020B0604020202020204" pitchFamily="34" charset="0"/>
              </a:rPr>
              <a:t> dan </a:t>
            </a:r>
            <a:r>
              <a:rPr lang="en-US" sz="2200" dirty="0" err="1">
                <a:solidFill>
                  <a:schemeClr val="tx1"/>
                </a:solidFill>
                <a:latin typeface="Impact" panose="020B0806030902050204" pitchFamily="34" charset="0"/>
                <a:cs typeface="Arial" panose="020B0604020202020204" pitchFamily="34" charset="0"/>
              </a:rPr>
              <a:t>Persyaratan</a:t>
            </a:r>
            <a:r>
              <a:rPr lang="en-US" sz="2200" dirty="0">
                <a:solidFill>
                  <a:schemeClr val="tx1"/>
                </a:solidFill>
                <a:latin typeface="Impact" panose="020B0806030902050204" pitchFamily="34" charset="0"/>
                <a:cs typeface="Arial" panose="020B0604020202020204" pitchFamily="34" charset="0"/>
              </a:rPr>
              <a:t> lain / </a:t>
            </a:r>
            <a:r>
              <a:rPr lang="en-US" sz="2200" dirty="0" err="1">
                <a:solidFill>
                  <a:schemeClr val="tx1"/>
                </a:solidFill>
                <a:latin typeface="Impact" panose="020B0806030902050204" pitchFamily="34" charset="0"/>
                <a:cs typeface="Arial" panose="020B0604020202020204" pitchFamily="34" charset="0"/>
              </a:rPr>
              <a:t>Kewajiban</a:t>
            </a:r>
            <a:r>
              <a:rPr lang="en-US" sz="2200" dirty="0">
                <a:solidFill>
                  <a:schemeClr val="tx1"/>
                </a:solidFill>
                <a:latin typeface="Impact" panose="020B0806030902050204" pitchFamily="34" charset="0"/>
                <a:cs typeface="Arial" panose="020B0604020202020204" pitchFamily="34" charset="0"/>
              </a:rPr>
              <a:t> </a:t>
            </a:r>
            <a:r>
              <a:rPr lang="en-US" sz="2200" dirty="0" err="1">
                <a:solidFill>
                  <a:schemeClr val="tx1"/>
                </a:solidFill>
                <a:latin typeface="Impact" panose="020B0806030902050204" pitchFamily="34" charset="0"/>
                <a:cs typeface="Arial" panose="020B0604020202020204" pitchFamily="34" charset="0"/>
              </a:rPr>
              <a:t>Penaatan</a:t>
            </a:r>
            <a:r>
              <a:rPr lang="en-US" sz="22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a:t>
            </a:r>
            <a:r>
              <a:rPr lang="en-US" sz="2200" dirty="0">
                <a:solidFill>
                  <a:schemeClr val="tx1"/>
                </a:solidFill>
                <a:latin typeface="Impact" panose="020B0806030902050204" pitchFamily="34" charset="0"/>
                <a:cs typeface="Arial" panose="020B0604020202020204" pitchFamily="34" charset="0"/>
              </a:rPr>
              <a:t> </a:t>
            </a:r>
            <a:r>
              <a:rPr lang="en-US" sz="2000" dirty="0">
                <a:solidFill>
                  <a:srgbClr val="00B050"/>
                </a:solidFill>
                <a:latin typeface="Impact" panose="020B0806030902050204" pitchFamily="34" charset="0"/>
                <a:cs typeface="Arial" panose="020B0604020202020204" pitchFamily="34" charset="0"/>
              </a:rPr>
              <a:t>L</a:t>
            </a:r>
            <a:r>
              <a:rPr lang="en-US" sz="2200" dirty="0">
                <a:solidFill>
                  <a:schemeClr val="tx1"/>
                </a:solidFill>
                <a:latin typeface="Impact" panose="020B0806030902050204" pitchFamily="34" charset="0"/>
                <a:cs typeface="Arial" panose="020B0604020202020204" pitchFamily="34" charset="0"/>
              </a:rPr>
              <a:t> 6.1.3) </a:t>
            </a:r>
          </a:p>
        </p:txBody>
      </p:sp>
      <p:sp>
        <p:nvSpPr>
          <p:cNvPr id="3" name="Slide Number Placeholder 2">
            <a:extLst>
              <a:ext uri="{FF2B5EF4-FFF2-40B4-BE49-F238E27FC236}">
                <a16:creationId xmlns:a16="http://schemas.microsoft.com/office/drawing/2014/main" id="{4D6F14FF-3E27-4D45-8FDE-DBC80C04C405}"/>
              </a:ext>
            </a:extLst>
          </p:cNvPr>
          <p:cNvSpPr>
            <a:spLocks noGrp="1"/>
          </p:cNvSpPr>
          <p:nvPr>
            <p:ph type="sldNum" sz="quarter" idx="12"/>
          </p:nvPr>
        </p:nvSpPr>
        <p:spPr/>
        <p:txBody>
          <a:bodyPr/>
          <a:lstStyle/>
          <a:p>
            <a:pPr>
              <a:defRPr/>
            </a:pPr>
            <a:fld id="{2E3D3CF9-A8F0-446F-8AA4-23D2A19D86A0}" type="slidenum">
              <a:rPr lang="en-US" smtClean="0"/>
              <a:pPr>
                <a:defRPr/>
              </a:pPr>
              <a:t>47</a:t>
            </a:fld>
            <a:endParaRPr lang="en-US"/>
          </a:p>
        </p:txBody>
      </p:sp>
      <p:sp>
        <p:nvSpPr>
          <p:cNvPr id="14" name="Rectangle 13"/>
          <p:cNvSpPr/>
          <p:nvPr/>
        </p:nvSpPr>
        <p:spPr>
          <a:xfrm>
            <a:off x="796239" y="4055534"/>
            <a:ext cx="2000553"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bg1"/>
                </a:solidFill>
                <a:latin typeface="Arial Narrow" pitchFamily="34" charset="0"/>
              </a:rPr>
              <a:t>Aspek</a:t>
            </a:r>
            <a:r>
              <a:rPr lang="en-US" dirty="0">
                <a:solidFill>
                  <a:schemeClr val="bg1"/>
                </a:solidFill>
                <a:latin typeface="Arial Narrow" pitchFamily="34" charset="0"/>
              </a:rPr>
              <a:t> </a:t>
            </a:r>
            <a:r>
              <a:rPr lang="en-US" dirty="0" err="1">
                <a:solidFill>
                  <a:schemeClr val="bg1"/>
                </a:solidFill>
                <a:latin typeface="Arial Narrow" pitchFamily="34" charset="0"/>
              </a:rPr>
              <a:t>Lingkungan</a:t>
            </a:r>
            <a:endParaRPr lang="en-US" dirty="0">
              <a:solidFill>
                <a:schemeClr val="bg1"/>
              </a:solidFill>
              <a:latin typeface="Arial Narrow"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99252" flipV="1">
            <a:off x="2963075" y="4305198"/>
            <a:ext cx="365219" cy="422318"/>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600145" flipV="1">
            <a:off x="2933775" y="3948938"/>
            <a:ext cx="324258" cy="534790"/>
          </a:xfrm>
          <a:prstGeom prst="rect">
            <a:avLst/>
          </a:prstGeom>
        </p:spPr>
      </p:pic>
      <p:sp>
        <p:nvSpPr>
          <p:cNvPr id="2" name="Footer Placeholder 1">
            <a:extLst>
              <a:ext uri="{FF2B5EF4-FFF2-40B4-BE49-F238E27FC236}">
                <a16:creationId xmlns:a16="http://schemas.microsoft.com/office/drawing/2014/main" id="{C317E151-8BF6-4BBB-8F99-1E72FB30330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628086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80345" y="752980"/>
            <a:ext cx="8195226" cy="660437"/>
          </a:xfrm>
          <a:prstGeom prst="rect">
            <a:avLst/>
          </a:prstGeom>
          <a:solidFill>
            <a:schemeClr val="accent5">
              <a:lumMod val="20000"/>
              <a:lumOff val="80000"/>
            </a:schemeClr>
          </a:solidFill>
          <a:ln w="19050">
            <a:solidFill>
              <a:srgbClr val="C00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pemenuhan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hukum</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lain</a:t>
            </a:r>
          </a:p>
        </p:txBody>
      </p:sp>
      <p:sp>
        <p:nvSpPr>
          <p:cNvPr id="66" name="Rectangle 65"/>
          <p:cNvSpPr/>
          <p:nvPr/>
        </p:nvSpPr>
        <p:spPr>
          <a:xfrm>
            <a:off x="302288" y="170902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identifikasi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cxnSp>
        <p:nvCxnSpPr>
          <p:cNvPr id="33" name="Straight Arrow Connector 32"/>
          <p:cNvCxnSpPr>
            <a:stCxn id="70" idx="3"/>
            <a:endCxn id="51" idx="3"/>
          </p:cNvCxnSpPr>
          <p:nvPr/>
        </p:nvCxnSpPr>
        <p:spPr>
          <a:xfrm flipV="1">
            <a:off x="6499261" y="3742672"/>
            <a:ext cx="231234" cy="1048709"/>
          </a:xfrm>
          <a:prstGeom prst="bentConnector3">
            <a:avLst>
              <a:gd name="adj1" fmla="val 191256"/>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02288" y="248946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Menetapkan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frekuensi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Metode</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1" name="Rectangle 40"/>
          <p:cNvSpPr/>
          <p:nvPr/>
        </p:nvSpPr>
        <p:spPr>
          <a:xfrm>
            <a:off x="302288" y="3254437"/>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3" name="Flowchart: Decision 42"/>
          <p:cNvSpPr/>
          <p:nvPr/>
        </p:nvSpPr>
        <p:spPr>
          <a:xfrm>
            <a:off x="538005" y="4364532"/>
            <a:ext cx="2650986"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Tidak</a:t>
            </a:r>
            <a:r>
              <a:rPr lang="en-US" sz="1477" dirty="0">
                <a:solidFill>
                  <a:schemeClr val="tx1"/>
                </a:solidFill>
                <a:latin typeface="Arial Narrow" pitchFamily="34" charset="0"/>
              </a:rPr>
              <a:t> </a:t>
            </a:r>
            <a:r>
              <a:rPr lang="en-US" sz="1477" dirty="0" err="1">
                <a:solidFill>
                  <a:schemeClr val="tx1"/>
                </a:solidFill>
                <a:latin typeface="Arial Narrow" pitchFamily="34" charset="0"/>
              </a:rPr>
              <a:t>memenuhi</a:t>
            </a:r>
            <a:r>
              <a:rPr lang="en-US" sz="1477" dirty="0">
                <a:solidFill>
                  <a:schemeClr val="tx1"/>
                </a:solidFill>
                <a:latin typeface="Arial Narrow" pitchFamily="34" charset="0"/>
              </a:rPr>
              <a:t> ?</a:t>
            </a:r>
          </a:p>
        </p:txBody>
      </p:sp>
      <p:cxnSp>
        <p:nvCxnSpPr>
          <p:cNvPr id="44" name="Straight Arrow Connector 43"/>
          <p:cNvCxnSpPr>
            <a:stCxn id="66" idx="2"/>
            <a:endCxn id="40" idx="0"/>
          </p:cNvCxnSpPr>
          <p:nvPr/>
        </p:nvCxnSpPr>
        <p:spPr>
          <a:xfrm>
            <a:off x="1863499" y="2197965"/>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2"/>
            <a:endCxn id="41" idx="0"/>
          </p:cNvCxnSpPr>
          <p:nvPr/>
        </p:nvCxnSpPr>
        <p:spPr>
          <a:xfrm>
            <a:off x="1863499" y="2978405"/>
            <a:ext cx="0" cy="27603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3" idx="0"/>
          </p:cNvCxnSpPr>
          <p:nvPr/>
        </p:nvCxnSpPr>
        <p:spPr>
          <a:xfrm flipH="1">
            <a:off x="1863499" y="3743381"/>
            <a:ext cx="1" cy="6211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21372" y="3461670"/>
            <a:ext cx="2809123" cy="56200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perbaikan</a:t>
            </a:r>
            <a:endParaRPr lang="en-US" sz="1477" dirty="0">
              <a:solidFill>
                <a:schemeClr val="tx1"/>
              </a:solidFill>
              <a:latin typeface="Arial Narrow" pitchFamily="34" charset="0"/>
            </a:endParaRPr>
          </a:p>
        </p:txBody>
      </p:sp>
      <p:sp>
        <p:nvSpPr>
          <p:cNvPr id="56" name="Rectangle 55"/>
          <p:cNvSpPr/>
          <p:nvPr/>
        </p:nvSpPr>
        <p:spPr>
          <a:xfrm>
            <a:off x="302288" y="5594256"/>
            <a:ext cx="3122422" cy="79019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Memelihara</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pemahaman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status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57" name="Rectangle 56"/>
          <p:cNvSpPr/>
          <p:nvPr/>
        </p:nvSpPr>
        <p:spPr>
          <a:xfrm>
            <a:off x="3921371" y="5683560"/>
            <a:ext cx="2809124" cy="60115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cxnSp>
        <p:nvCxnSpPr>
          <p:cNvPr id="58" name="Straight Arrow Connector 57"/>
          <p:cNvCxnSpPr>
            <a:stCxn id="43" idx="2"/>
            <a:endCxn id="56" idx="0"/>
          </p:cNvCxnSpPr>
          <p:nvPr/>
        </p:nvCxnSpPr>
        <p:spPr>
          <a:xfrm>
            <a:off x="1863498" y="5314955"/>
            <a:ext cx="1" cy="2793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a:endCxn id="57" idx="1"/>
          </p:cNvCxnSpPr>
          <p:nvPr/>
        </p:nvCxnSpPr>
        <p:spPr>
          <a:xfrm flipV="1">
            <a:off x="3424710" y="5984137"/>
            <a:ext cx="496661" cy="521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Flowchart: Decision 69"/>
          <p:cNvSpPr/>
          <p:nvPr/>
        </p:nvSpPr>
        <p:spPr>
          <a:xfrm>
            <a:off x="4142747" y="4316169"/>
            <a:ext cx="2356515"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Efektif</a:t>
            </a:r>
            <a:r>
              <a:rPr lang="en-US" sz="1477" dirty="0">
                <a:solidFill>
                  <a:schemeClr val="tx1"/>
                </a:solidFill>
                <a:latin typeface="Arial Narrow" pitchFamily="34" charset="0"/>
              </a:rPr>
              <a:t> ?</a:t>
            </a:r>
          </a:p>
        </p:txBody>
      </p:sp>
      <p:cxnSp>
        <p:nvCxnSpPr>
          <p:cNvPr id="71" name="Straight Arrow Connector 70"/>
          <p:cNvCxnSpPr>
            <a:stCxn id="51" idx="2"/>
            <a:endCxn id="70" idx="0"/>
          </p:cNvCxnSpPr>
          <p:nvPr/>
        </p:nvCxnSpPr>
        <p:spPr>
          <a:xfrm flipH="1">
            <a:off x="5321004" y="4023673"/>
            <a:ext cx="4929" cy="292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32"/>
          <p:cNvCxnSpPr>
            <a:stCxn id="43" idx="3"/>
            <a:endCxn id="51" idx="1"/>
          </p:cNvCxnSpPr>
          <p:nvPr/>
        </p:nvCxnSpPr>
        <p:spPr>
          <a:xfrm flipV="1">
            <a:off x="3188992" y="3742672"/>
            <a:ext cx="732379" cy="1097071"/>
          </a:xfrm>
          <a:prstGeom prst="bentConnector3">
            <a:avLst>
              <a:gd name="adj1" fmla="val 50000"/>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57" idx="0"/>
          </p:cNvCxnSpPr>
          <p:nvPr/>
        </p:nvCxnSpPr>
        <p:spPr>
          <a:xfrm>
            <a:off x="5321005" y="5266592"/>
            <a:ext cx="4928" cy="41696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3115895" y="4497895"/>
            <a:ext cx="297698" cy="297016"/>
          </a:xfrm>
          <a:prstGeom prst="rect">
            <a:avLst/>
          </a:prstGeom>
        </p:spPr>
      </p:pic>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4800484" y="5266592"/>
            <a:ext cx="293275" cy="292495"/>
          </a:xfrm>
          <a:prstGeom prst="rect">
            <a:avLst/>
          </a:prstGeom>
        </p:spPr>
      </p:pic>
      <p:sp>
        <p:nvSpPr>
          <p:cNvPr id="134" name="Rectangle 133"/>
          <p:cNvSpPr/>
          <p:nvPr/>
        </p:nvSpPr>
        <p:spPr>
          <a:xfrm>
            <a:off x="7043793" y="5701833"/>
            <a:ext cx="1959531" cy="582990"/>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Laporkan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ke</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endParaRPr lang="en-US" sz="1477" dirty="0">
              <a:solidFill>
                <a:schemeClr val="tx1"/>
              </a:solidFill>
              <a:latin typeface="Arial Narrow" pitchFamily="34" charset="0"/>
            </a:endParaRPr>
          </a:p>
        </p:txBody>
      </p:sp>
      <p:cxnSp>
        <p:nvCxnSpPr>
          <p:cNvPr id="135" name="Straight Arrow Connector 134"/>
          <p:cNvCxnSpPr>
            <a:stCxn id="57" idx="3"/>
            <a:endCxn id="134" idx="1"/>
          </p:cNvCxnSpPr>
          <p:nvPr/>
        </p:nvCxnSpPr>
        <p:spPr>
          <a:xfrm>
            <a:off x="6730495" y="5984137"/>
            <a:ext cx="313298" cy="919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921371" y="1566068"/>
            <a:ext cx="4685876" cy="674739"/>
          </a:xfrm>
          <a:prstGeom prst="rect">
            <a:avLst/>
          </a:prstGeom>
          <a:solidFill>
            <a:schemeClr val="accent3">
              <a:lumMod val="20000"/>
              <a:lumOff val="80000"/>
            </a:schemeClr>
          </a:solid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a:t>
            </a:r>
          </a:p>
        </p:txBody>
      </p:sp>
      <p:pic>
        <p:nvPicPr>
          <p:cNvPr id="139" name="Picture 138"/>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2010251" y="5266592"/>
            <a:ext cx="293275" cy="292495"/>
          </a:xfrm>
          <a:prstGeom prst="rect">
            <a:avLst/>
          </a:prstGeom>
        </p:spPr>
      </p:pic>
      <p:pic>
        <p:nvPicPr>
          <p:cNvPr id="140" name="Picture 139"/>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6571787" y="4394972"/>
            <a:ext cx="297698" cy="297016"/>
          </a:xfrm>
          <a:prstGeom prst="rect">
            <a:avLst/>
          </a:prstGeom>
        </p:spPr>
      </p:pic>
      <p:sp>
        <p:nvSpPr>
          <p:cNvPr id="32" name="Rectangle 31"/>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Evaluasi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Penaatan</a:t>
            </a:r>
            <a:r>
              <a:rPr lang="en-US" sz="2800" dirty="0">
                <a:solidFill>
                  <a:schemeClr val="tx1"/>
                </a:solidFill>
                <a:latin typeface="Impact" panose="020B0806030902050204" pitchFamily="34" charset="0"/>
                <a:cs typeface="Arial" panose="020B0604020202020204" pitchFamily="34" charset="0"/>
              </a:rPr>
              <a:t>  ( </a:t>
            </a:r>
            <a:r>
              <a:rPr lang="en-US" sz="2800" i="1" u="sng" dirty="0">
                <a:solidFill>
                  <a:srgbClr val="FF0000"/>
                </a:solidFill>
                <a:latin typeface="Impact" panose="020B0806030902050204" pitchFamily="34" charset="0"/>
                <a:cs typeface="Arial" panose="020B0604020202020204" pitchFamily="34" charset="0"/>
              </a:rPr>
              <a:t>SM </a:t>
            </a:r>
            <a:r>
              <a:rPr lang="en-US" sz="2800" u="sng" dirty="0">
                <a:solidFill>
                  <a:srgbClr val="00B050"/>
                </a:solidFill>
                <a:latin typeface="Impact" panose="020B0806030902050204" pitchFamily="34" charset="0"/>
                <a:cs typeface="Arial" panose="020B0604020202020204" pitchFamily="34" charset="0"/>
              </a:rPr>
              <a:t>L</a:t>
            </a:r>
            <a:r>
              <a:rPr lang="en-US" sz="2800" dirty="0">
                <a:solidFill>
                  <a:schemeClr val="tx1"/>
                </a:solidFill>
                <a:latin typeface="Impact" panose="020B0806030902050204" pitchFamily="34" charset="0"/>
                <a:cs typeface="Arial" panose="020B0604020202020204" pitchFamily="34" charset="0"/>
              </a:rPr>
              <a:t>  6.1.3 )</a:t>
            </a:r>
          </a:p>
        </p:txBody>
      </p:sp>
      <p:sp>
        <p:nvSpPr>
          <p:cNvPr id="3" name="Slide Number Placeholder 2">
            <a:extLst>
              <a:ext uri="{FF2B5EF4-FFF2-40B4-BE49-F238E27FC236}">
                <a16:creationId xmlns:a16="http://schemas.microsoft.com/office/drawing/2014/main" id="{A1704188-4485-484F-93EE-19590F3FCEC9}"/>
              </a:ext>
            </a:extLst>
          </p:cNvPr>
          <p:cNvSpPr>
            <a:spLocks noGrp="1"/>
          </p:cNvSpPr>
          <p:nvPr>
            <p:ph type="sldNum" sz="quarter" idx="12"/>
          </p:nvPr>
        </p:nvSpPr>
        <p:spPr/>
        <p:txBody>
          <a:bodyPr/>
          <a:lstStyle/>
          <a:p>
            <a:pPr>
              <a:defRPr/>
            </a:pPr>
            <a:fld id="{2E3D3CF9-A8F0-446F-8AA4-23D2A19D86A0}" type="slidenum">
              <a:rPr lang="en-US" smtClean="0"/>
              <a:pPr>
                <a:defRPr/>
              </a:pPr>
              <a:t>48</a:t>
            </a:fld>
            <a:endParaRPr lang="en-US"/>
          </a:p>
        </p:txBody>
      </p:sp>
      <p:sp>
        <p:nvSpPr>
          <p:cNvPr id="2" name="Footer Placeholder 1">
            <a:extLst>
              <a:ext uri="{FF2B5EF4-FFF2-40B4-BE49-F238E27FC236}">
                <a16:creationId xmlns:a16="http://schemas.microsoft.com/office/drawing/2014/main" id="{9114092C-F34A-4366-A145-808BAFEF8E4A}"/>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2469730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8638" y="1011393"/>
            <a:ext cx="7608162" cy="3500958"/>
          </a:xfrm>
          <a:prstGeom prst="rect">
            <a:avLst/>
          </a:prstGeom>
          <a:noFill/>
        </p:spPr>
        <p:txBody>
          <a:bodyPr wrap="square" rtlCol="0">
            <a:spAutoFit/>
          </a:bodyPr>
          <a:lstStyle/>
          <a:p>
            <a:r>
              <a:rPr lang="en-US" sz="1846" b="1" dirty="0" err="1">
                <a:solidFill>
                  <a:schemeClr val="accent2">
                    <a:lumMod val="75000"/>
                  </a:schemeClr>
                </a:solidFill>
                <a:latin typeface="Arial Narrow" pitchFamily="34" charset="0"/>
              </a:rPr>
              <a:t>Organisasi</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harus</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merencanakan</a:t>
            </a:r>
            <a:r>
              <a:rPr lang="en-US" sz="1846" b="1" dirty="0">
                <a:solidFill>
                  <a:schemeClr val="accent2">
                    <a:lumMod val="75000"/>
                  </a:schemeClr>
                </a:solidFill>
                <a:latin typeface="Arial Narrow" pitchFamily="34" charset="0"/>
              </a:rPr>
              <a:t> :</a:t>
            </a:r>
          </a:p>
          <a:p>
            <a:pPr marL="422041" indent="-422041">
              <a:buFont typeface="+mj-lt"/>
              <a:buAutoNum type="alphaLcParenR"/>
            </a:pPr>
            <a:r>
              <a:rPr lang="en-US" sz="1846" dirty="0" err="1">
                <a:solidFill>
                  <a:schemeClr val="accent2">
                    <a:lumMod val="75000"/>
                  </a:schemeClr>
                </a:solidFill>
                <a:latin typeface="Arial Narrow" pitchFamily="34" charset="0"/>
              </a:rPr>
              <a:t>melaksanakan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tindakan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untuk</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menangani</a:t>
            </a:r>
            <a:r>
              <a:rPr lang="en-US" sz="1846" dirty="0">
                <a:solidFill>
                  <a:schemeClr val="accent2">
                    <a:lumMod val="75000"/>
                  </a:schemeClr>
                </a:solidFill>
                <a:latin typeface="Arial Narrow" pitchFamily="34" charset="0"/>
              </a:rPr>
              <a:t> :</a:t>
            </a: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endParaRPr lang="en-US" sz="1846" dirty="0">
              <a:solidFill>
                <a:schemeClr val="accent2">
                  <a:lumMod val="75000"/>
                </a:schemeClr>
              </a:solidFill>
              <a:latin typeface="Arial Narrow" pitchFamily="34" charset="0"/>
            </a:endParaRPr>
          </a:p>
        </p:txBody>
      </p:sp>
      <p:sp>
        <p:nvSpPr>
          <p:cNvPr id="26" name="Rectangle 25"/>
          <p:cNvSpPr/>
          <p:nvPr/>
        </p:nvSpPr>
        <p:spPr>
          <a:xfrm>
            <a:off x="1602516" y="1993188"/>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28" name="Rectangle 27"/>
          <p:cNvSpPr/>
          <p:nvPr/>
        </p:nvSpPr>
        <p:spPr>
          <a:xfrm>
            <a:off x="1602516" y="2810337"/>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4734991" y="2597329"/>
            <a:ext cx="1775007" cy="1087975"/>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Tindakan</a:t>
            </a:r>
            <a:r>
              <a:rPr lang="en-US" sz="1846" dirty="0">
                <a:solidFill>
                  <a:schemeClr val="tx1"/>
                </a:solidFill>
                <a:latin typeface="Arial Narrow" pitchFamily="34" charset="0"/>
              </a:rPr>
              <a:t> </a:t>
            </a:r>
            <a:r>
              <a:rPr lang="en-US" sz="1846" dirty="0" err="1">
                <a:solidFill>
                  <a:schemeClr val="tx1"/>
                </a:solidFill>
                <a:latin typeface="Arial Narrow" pitchFamily="34" charset="0"/>
              </a:rPr>
              <a:t>Perencanaan</a:t>
            </a:r>
            <a:r>
              <a:rPr lang="en-US" sz="1846" dirty="0">
                <a:solidFill>
                  <a:schemeClr val="tx1"/>
                </a:solidFill>
                <a:latin typeface="Arial Narrow" pitchFamily="34" charset="0"/>
              </a:rPr>
              <a:t> (Planning Action)</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4039782" y="2019979"/>
            <a:ext cx="435855" cy="71884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155780">
            <a:off x="4035594" y="3536614"/>
            <a:ext cx="457293" cy="676885"/>
          </a:xfrm>
          <a:prstGeom prst="rect">
            <a:avLst/>
          </a:prstGeom>
        </p:spPr>
      </p:pic>
      <p:sp>
        <p:nvSpPr>
          <p:cNvPr id="37" name="Rectangle 1"/>
          <p:cNvSpPr>
            <a:spLocks noChangeArrowheads="1"/>
          </p:cNvSpPr>
          <p:nvPr/>
        </p:nvSpPr>
        <p:spPr bwMode="auto">
          <a:xfrm>
            <a:off x="6661778" y="2878040"/>
            <a:ext cx="1696480" cy="539842"/>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PENGENDALIAN</a:t>
            </a:r>
          </a:p>
        </p:txBody>
      </p:sp>
      <p:sp>
        <p:nvSpPr>
          <p:cNvPr id="33" name="Rectangle 32"/>
          <p:cNvSpPr/>
          <p:nvPr/>
        </p:nvSpPr>
        <p:spPr>
          <a:xfrm>
            <a:off x="1602516" y="3627485"/>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Kondisi</a:t>
            </a:r>
            <a:r>
              <a:rPr lang="en-US" sz="1846" dirty="0">
                <a:solidFill>
                  <a:schemeClr val="bg1"/>
                </a:solidFill>
                <a:latin typeface="Arial Narrow" pitchFamily="34" charset="0"/>
              </a:rPr>
              <a:t> </a:t>
            </a:r>
            <a:r>
              <a:rPr lang="en-US" sz="1846" dirty="0" err="1">
                <a:solidFill>
                  <a:schemeClr val="bg1"/>
                </a:solidFill>
                <a:latin typeface="Arial Narrow" pitchFamily="34" charset="0"/>
              </a:rPr>
              <a:t>Darurat</a:t>
            </a:r>
            <a:endParaRPr lang="en-US" sz="1846" dirty="0">
              <a:solidFill>
                <a:schemeClr val="bg1"/>
              </a:solidFill>
              <a:latin typeface="Arial Narrow" pitchFamily="34"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799307">
            <a:off x="3968025" y="2844409"/>
            <a:ext cx="457293" cy="676885"/>
          </a:xfrm>
          <a:prstGeom prst="rect">
            <a:avLst/>
          </a:prstGeom>
        </p:spPr>
      </p:pic>
      <p:sp>
        <p:nvSpPr>
          <p:cNvPr id="6" name="Heptagon 5"/>
          <p:cNvSpPr/>
          <p:nvPr/>
        </p:nvSpPr>
        <p:spPr>
          <a:xfrm>
            <a:off x="1181391" y="2011691"/>
            <a:ext cx="367710" cy="367710"/>
          </a:xfrm>
          <a:prstGeom prst="heptagon">
            <a:avLst/>
          </a:prstGeom>
          <a:solidFill>
            <a:srgbClr val="339966"/>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1</a:t>
            </a:r>
          </a:p>
        </p:txBody>
      </p:sp>
      <p:sp>
        <p:nvSpPr>
          <p:cNvPr id="39" name="Heptagon 38"/>
          <p:cNvSpPr/>
          <p:nvPr/>
        </p:nvSpPr>
        <p:spPr>
          <a:xfrm>
            <a:off x="1181391" y="2798562"/>
            <a:ext cx="367710" cy="367710"/>
          </a:xfrm>
          <a:prstGeom prst="heptagon">
            <a:avLst/>
          </a:prstGeom>
          <a:solidFill>
            <a:srgbClr val="FFCC00"/>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2</a:t>
            </a:r>
          </a:p>
        </p:txBody>
      </p:sp>
      <p:sp>
        <p:nvSpPr>
          <p:cNvPr id="40" name="Heptagon 39"/>
          <p:cNvSpPr/>
          <p:nvPr/>
        </p:nvSpPr>
        <p:spPr>
          <a:xfrm>
            <a:off x="1181391" y="3575529"/>
            <a:ext cx="367710" cy="367710"/>
          </a:xfrm>
          <a:prstGeom prst="heptagon">
            <a:avLst/>
          </a:prstGeom>
          <a:solidFill>
            <a:schemeClr val="accent2">
              <a:lumMod val="75000"/>
            </a:schemeClr>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3</a:t>
            </a:r>
          </a:p>
        </p:txBody>
      </p:sp>
      <p:sp>
        <p:nvSpPr>
          <p:cNvPr id="29" name="Rectangle 28"/>
          <p:cNvSpPr/>
          <p:nvPr/>
        </p:nvSpPr>
        <p:spPr>
          <a:xfrm>
            <a:off x="383832" y="243016"/>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Perencanaan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a:t>
            </a:r>
            <a:r>
              <a:rPr lang="en-US" u="sng" dirty="0">
                <a:solidFill>
                  <a:srgbClr val="00B050"/>
                </a:solidFill>
                <a:latin typeface="Impact" panose="020B0806030902050204" pitchFamily="34" charset="0"/>
                <a:cs typeface="Arial" panose="020B0604020202020204" pitchFamily="34" charset="0"/>
              </a:rPr>
              <a:t>L</a:t>
            </a:r>
            <a:r>
              <a:rPr lang="en-US" sz="2800" dirty="0">
                <a:solidFill>
                  <a:schemeClr val="tx1"/>
                </a:solidFill>
                <a:latin typeface="Impact" panose="020B0806030902050204" pitchFamily="34" charset="0"/>
                <a:cs typeface="Arial" panose="020B0604020202020204" pitchFamily="34" charset="0"/>
              </a:rPr>
              <a:t>  6.1.4 )</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396413" flipV="1">
            <a:off x="6187597" y="3674742"/>
            <a:ext cx="435855" cy="718844"/>
          </a:xfrm>
          <a:prstGeom prst="rect">
            <a:avLst/>
          </a:prstGeom>
        </p:spPr>
      </p:pic>
      <p:sp>
        <p:nvSpPr>
          <p:cNvPr id="34" name="TextBox 33"/>
          <p:cNvSpPr txBox="1"/>
          <p:nvPr/>
        </p:nvSpPr>
        <p:spPr>
          <a:xfrm>
            <a:off x="5379389" y="4652357"/>
            <a:ext cx="3307411" cy="1631216"/>
          </a:xfrm>
          <a:prstGeom prst="rect">
            <a:avLst/>
          </a:prstGeom>
          <a:solidFill>
            <a:schemeClr val="accent4">
              <a:lumMod val="60000"/>
              <a:lumOff val="40000"/>
            </a:schemeClr>
          </a:solidFill>
          <a:ln w="3175">
            <a:solidFill>
              <a:schemeClr val="tx1"/>
            </a:solidFill>
          </a:ln>
        </p:spPr>
        <p:txBody>
          <a:bodyPr wrap="square" rtlCol="0">
            <a:spAutoFit/>
          </a:bodyPr>
          <a:lstStyle/>
          <a:p>
            <a:pPr marL="342900" indent="-342900">
              <a:buFont typeface="Arial"/>
              <a:buChar char="•"/>
            </a:pPr>
            <a:r>
              <a:rPr lang="en-US" sz="2000" dirty="0" err="1"/>
              <a:t>Evaluasi</a:t>
            </a:r>
            <a:r>
              <a:rPr lang="en-US" sz="2000" dirty="0"/>
              <a:t> </a:t>
            </a:r>
            <a:r>
              <a:rPr lang="en-US" sz="2000" dirty="0" err="1"/>
              <a:t>efektifitas</a:t>
            </a:r>
            <a:r>
              <a:rPr lang="en-US" sz="2000" dirty="0"/>
              <a:t> </a:t>
            </a:r>
            <a:r>
              <a:rPr lang="en-US" sz="2000" dirty="0" err="1"/>
              <a:t>tindakan</a:t>
            </a:r>
            <a:r>
              <a:rPr lang="en-US" sz="2000" dirty="0"/>
              <a:t> </a:t>
            </a:r>
            <a:r>
              <a:rPr lang="en-US" sz="2000" dirty="0" err="1"/>
              <a:t>perencanaan</a:t>
            </a:r>
            <a:endParaRPr lang="en-US" sz="2000" dirty="0"/>
          </a:p>
          <a:p>
            <a:pPr marL="342900" indent="-342900">
              <a:buFont typeface="Arial"/>
              <a:buChar char="•"/>
            </a:pPr>
            <a:r>
              <a:rPr lang="en-US" sz="2000" dirty="0" err="1"/>
              <a:t>Mengintegrasikan</a:t>
            </a:r>
            <a:r>
              <a:rPr lang="en-US" sz="2000" dirty="0"/>
              <a:t> </a:t>
            </a:r>
            <a:r>
              <a:rPr lang="en-US" sz="2000" dirty="0" err="1"/>
              <a:t>dan</a:t>
            </a:r>
            <a:r>
              <a:rPr lang="en-US" sz="2000" dirty="0"/>
              <a:t> </a:t>
            </a:r>
            <a:r>
              <a:rPr lang="en-US" sz="2000" dirty="0" err="1"/>
              <a:t>diterapkan</a:t>
            </a:r>
            <a:r>
              <a:rPr lang="en-US" sz="2000" dirty="0"/>
              <a:t> </a:t>
            </a:r>
            <a:r>
              <a:rPr lang="en-US" sz="2000" dirty="0" err="1"/>
              <a:t>kedalam</a:t>
            </a:r>
            <a:r>
              <a:rPr lang="en-US" sz="2000" dirty="0"/>
              <a:t> proses </a:t>
            </a:r>
            <a:r>
              <a:rPr lang="en-US" sz="2000" dirty="0" err="1"/>
              <a:t>bisnis</a:t>
            </a:r>
            <a:r>
              <a:rPr lang="en-US" sz="2000" dirty="0"/>
              <a:t> </a:t>
            </a:r>
            <a:r>
              <a:rPr lang="en-US" sz="2000" dirty="0" err="1"/>
              <a:t>lainnya</a:t>
            </a:r>
            <a:endParaRPr lang="en-US" sz="2000" dirty="0"/>
          </a:p>
        </p:txBody>
      </p:sp>
      <p:sp>
        <p:nvSpPr>
          <p:cNvPr id="35" name="Rectangle 1"/>
          <p:cNvSpPr>
            <a:spLocks noChangeArrowheads="1"/>
          </p:cNvSpPr>
          <p:nvPr/>
        </p:nvSpPr>
        <p:spPr bwMode="auto">
          <a:xfrm>
            <a:off x="457200" y="4690027"/>
            <a:ext cx="4667124" cy="994454"/>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Ketika</a:t>
            </a:r>
            <a:r>
              <a:rPr lang="en-US" sz="1477" dirty="0"/>
              <a:t> </a:t>
            </a:r>
            <a:r>
              <a:rPr lang="en-US" sz="1477" dirty="0" err="1"/>
              <a:t>menetapkan</a:t>
            </a:r>
            <a:r>
              <a:rPr lang="en-US" sz="1477" dirty="0"/>
              <a:t> </a:t>
            </a:r>
            <a:r>
              <a:rPr lang="en-US" sz="1477" dirty="0" err="1"/>
              <a:t>tindakan</a:t>
            </a:r>
            <a:r>
              <a:rPr lang="en-US" sz="1477" dirty="0"/>
              <a:t>, </a:t>
            </a:r>
            <a:r>
              <a:rPr lang="en-US" sz="1477" dirty="0" err="1"/>
              <a:t>organisasi</a:t>
            </a:r>
            <a:r>
              <a:rPr lang="en-US" sz="1477" dirty="0"/>
              <a:t> </a:t>
            </a:r>
            <a:r>
              <a:rPr lang="en-US" sz="1477" dirty="0" err="1"/>
              <a:t>mempertimbangkan</a:t>
            </a:r>
            <a:r>
              <a:rPr lang="en-US" sz="1477" dirty="0"/>
              <a:t> PRAKTEK TERBAIK, PILIHAN TEKNOLOGI, KEUANGAN </a:t>
            </a:r>
            <a:r>
              <a:rPr lang="en-US" sz="1477" dirty="0" err="1"/>
              <a:t>dan</a:t>
            </a:r>
            <a:r>
              <a:rPr lang="en-US" sz="1477" dirty="0"/>
              <a:t> PERSYARATAN BISNIS DAN OPERASIONAL</a:t>
            </a:r>
          </a:p>
        </p:txBody>
      </p:sp>
      <p:sp>
        <p:nvSpPr>
          <p:cNvPr id="3" name="Slide Number Placeholder 2">
            <a:extLst>
              <a:ext uri="{FF2B5EF4-FFF2-40B4-BE49-F238E27FC236}">
                <a16:creationId xmlns:a16="http://schemas.microsoft.com/office/drawing/2014/main" id="{C1E8AEEC-E020-4428-ABFD-26848488753F}"/>
              </a:ext>
            </a:extLst>
          </p:cNvPr>
          <p:cNvSpPr>
            <a:spLocks noGrp="1"/>
          </p:cNvSpPr>
          <p:nvPr>
            <p:ph type="sldNum" sz="quarter" idx="12"/>
          </p:nvPr>
        </p:nvSpPr>
        <p:spPr/>
        <p:txBody>
          <a:bodyPr/>
          <a:lstStyle/>
          <a:p>
            <a:pPr>
              <a:defRPr/>
            </a:pPr>
            <a:fld id="{2E3D3CF9-A8F0-446F-8AA4-23D2A19D86A0}" type="slidenum">
              <a:rPr lang="en-US" smtClean="0"/>
              <a:pPr>
                <a:defRPr/>
              </a:pPr>
              <a:t>49</a:t>
            </a:fld>
            <a:endParaRPr lang="en-US"/>
          </a:p>
        </p:txBody>
      </p:sp>
      <p:pic>
        <p:nvPicPr>
          <p:cNvPr id="5122" name="Picture 2" descr="Related image">
            <a:extLst>
              <a:ext uri="{FF2B5EF4-FFF2-40B4-BE49-F238E27FC236}">
                <a16:creationId xmlns:a16="http://schemas.microsoft.com/office/drawing/2014/main" id="{5111F896-B11A-443A-99E1-2F72DD96D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328" y="38434"/>
            <a:ext cx="2813440" cy="24383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3D225DE-AE90-4F2D-BC95-E353AA3AE974}"/>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3" name="Title 1">
            <a:extLst>
              <a:ext uri="{FF2B5EF4-FFF2-40B4-BE49-F238E27FC236}">
                <a16:creationId xmlns:a16="http://schemas.microsoft.com/office/drawing/2014/main" id="{ABB50F33-9BE1-4F6B-8B3C-67E80E2F9DF8}"/>
              </a:ext>
            </a:extLst>
          </p:cNvPr>
          <p:cNvSpPr txBox="1">
            <a:spLocks/>
          </p:cNvSpPr>
          <p:nvPr/>
        </p:nvSpPr>
        <p:spPr bwMode="auto">
          <a:xfrm>
            <a:off x="8335950" y="-35982"/>
            <a:ext cx="817709" cy="44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solidFill>
                  <a:srgbClr val="00B050"/>
                </a:solidFill>
              </a:rPr>
              <a:t> SML</a:t>
            </a:r>
          </a:p>
        </p:txBody>
      </p:sp>
    </p:spTree>
    <p:extLst>
      <p:ext uri="{BB962C8B-B14F-4D97-AF65-F5344CB8AC3E}">
        <p14:creationId xmlns:p14="http://schemas.microsoft.com/office/powerpoint/2010/main" val="2883992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19808" y="2000251"/>
            <a:ext cx="2760785"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050574" y="1985597"/>
            <a:ext cx="2762250"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263770"/>
            <a:ext cx="9144000" cy="1252904"/>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62" b="1" dirty="0" err="1">
                <a:latin typeface="Arial Narrow" pitchFamily="34" charset="0"/>
              </a:rPr>
              <a:t>Prinsip</a:t>
            </a:r>
            <a:r>
              <a:rPr lang="en-US" sz="4062" b="1" dirty="0">
                <a:latin typeface="Arial Narrow" pitchFamily="34" charset="0"/>
              </a:rPr>
              <a:t> </a:t>
            </a:r>
            <a:r>
              <a:rPr lang="en-US" sz="4062" b="1" dirty="0" err="1">
                <a:latin typeface="Arial Narrow" pitchFamily="34" charset="0"/>
              </a:rPr>
              <a:t>Dasar</a:t>
            </a:r>
            <a:r>
              <a:rPr lang="en-US" sz="4062" b="1" dirty="0">
                <a:latin typeface="Arial Narrow" pitchFamily="34" charset="0"/>
              </a:rPr>
              <a:t> </a:t>
            </a:r>
            <a:r>
              <a:rPr lang="en-US" sz="4062" b="1" dirty="0" err="1">
                <a:latin typeface="Arial Narrow" pitchFamily="34" charset="0"/>
              </a:rPr>
              <a:t>Lingkungan</a:t>
            </a:r>
            <a:endParaRPr lang="en-US" sz="4062" b="1" dirty="0">
              <a:latin typeface="Arial Narrow" pitchFamily="34" charset="0"/>
            </a:endParaRPr>
          </a:p>
        </p:txBody>
      </p:sp>
      <p:sp>
        <p:nvSpPr>
          <p:cNvPr id="8" name="Rectangle 7"/>
          <p:cNvSpPr/>
          <p:nvPr/>
        </p:nvSpPr>
        <p:spPr>
          <a:xfrm>
            <a:off x="-32971" y="4716173"/>
            <a:ext cx="9144000" cy="1912326"/>
          </a:xfrm>
          <a:prstGeom prst="rect">
            <a:avLst/>
          </a:prstGeom>
          <a:solidFill>
            <a:schemeClr val="accent6">
              <a:lumMod val="50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662"/>
          </a:p>
        </p:txBody>
      </p:sp>
      <p:sp>
        <p:nvSpPr>
          <p:cNvPr id="33798" name="TextBox 7"/>
          <p:cNvSpPr txBox="1">
            <a:spLocks noChangeArrowheads="1"/>
          </p:cNvSpPr>
          <p:nvPr/>
        </p:nvSpPr>
        <p:spPr bwMode="auto">
          <a:xfrm>
            <a:off x="533400" y="3890597"/>
            <a:ext cx="1928446" cy="291170"/>
          </a:xfrm>
          <a:prstGeom prst="rect">
            <a:avLst/>
          </a:prstGeom>
          <a:noFill/>
          <a:ln w="9525">
            <a:noFill/>
            <a:miter lim="800000"/>
            <a:headEnd/>
            <a:tailEnd/>
          </a:ln>
        </p:spPr>
        <p:txBody>
          <a:bodyPr>
            <a:spAutoFit/>
          </a:bodyPr>
          <a:lstStyle/>
          <a:p>
            <a:pPr algn="ctr" eaLnBrk="1" hangingPunct="1"/>
            <a:r>
              <a:rPr lang="en-US" sz="1292" b="1"/>
              <a:t>Lingkungan rusak</a:t>
            </a:r>
          </a:p>
        </p:txBody>
      </p:sp>
      <p:sp>
        <p:nvSpPr>
          <p:cNvPr id="33799" name="TextBox 10"/>
          <p:cNvSpPr txBox="1">
            <a:spLocks noChangeArrowheads="1"/>
          </p:cNvSpPr>
          <p:nvPr/>
        </p:nvSpPr>
        <p:spPr bwMode="auto">
          <a:xfrm>
            <a:off x="3055327" y="3890597"/>
            <a:ext cx="2901462" cy="291170"/>
          </a:xfrm>
          <a:prstGeom prst="rect">
            <a:avLst/>
          </a:prstGeom>
          <a:noFill/>
          <a:ln w="9525">
            <a:noFill/>
            <a:miter lim="800000"/>
            <a:headEnd/>
            <a:tailEnd/>
          </a:ln>
        </p:spPr>
        <p:txBody>
          <a:bodyPr>
            <a:spAutoFit/>
          </a:bodyPr>
          <a:lstStyle/>
          <a:p>
            <a:pPr algn="ctr" eaLnBrk="1" hangingPunct="1"/>
            <a:r>
              <a:rPr lang="en-US" sz="1292" b="1"/>
              <a:t>Daya dukungan Lingkungan</a:t>
            </a:r>
          </a:p>
        </p:txBody>
      </p:sp>
      <p:sp>
        <p:nvSpPr>
          <p:cNvPr id="33800" name="TextBox 20"/>
          <p:cNvSpPr txBox="1">
            <a:spLocks noChangeArrowheads="1"/>
          </p:cNvSpPr>
          <p:nvPr/>
        </p:nvSpPr>
        <p:spPr bwMode="auto">
          <a:xfrm>
            <a:off x="6074020" y="3890597"/>
            <a:ext cx="2586403" cy="291170"/>
          </a:xfrm>
          <a:prstGeom prst="rect">
            <a:avLst/>
          </a:prstGeom>
          <a:noFill/>
          <a:ln w="9525">
            <a:noFill/>
            <a:miter lim="800000"/>
            <a:headEnd/>
            <a:tailEnd/>
          </a:ln>
        </p:spPr>
        <p:txBody>
          <a:bodyPr>
            <a:spAutoFit/>
          </a:bodyPr>
          <a:lstStyle/>
          <a:p>
            <a:pPr algn="ctr" eaLnBrk="1" hangingPunct="1"/>
            <a:r>
              <a:rPr lang="en-US" sz="1292" b="1"/>
              <a:t>Lingkungan membaik</a:t>
            </a:r>
          </a:p>
        </p:txBody>
      </p:sp>
      <p:sp>
        <p:nvSpPr>
          <p:cNvPr id="12" name="Right Arrow 11"/>
          <p:cNvSpPr/>
          <p:nvPr/>
        </p:nvSpPr>
        <p:spPr>
          <a:xfrm>
            <a:off x="1406769" y="4286251"/>
            <a:ext cx="6132635" cy="395654"/>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92" b="1" dirty="0"/>
              <a:t>HOMEOSTASIS</a:t>
            </a:r>
          </a:p>
        </p:txBody>
      </p:sp>
      <p:sp>
        <p:nvSpPr>
          <p:cNvPr id="13" name="Content Placeholder 2"/>
          <p:cNvSpPr txBox="1">
            <a:spLocks/>
          </p:cNvSpPr>
          <p:nvPr/>
        </p:nvSpPr>
        <p:spPr>
          <a:xfrm>
            <a:off x="1143001" y="5061988"/>
            <a:ext cx="6396403" cy="668215"/>
          </a:xfrm>
          <a:prstGeom prst="rect">
            <a:avLst/>
          </a:prstGeom>
        </p:spPr>
        <p:txBody>
          <a:bodyPr>
            <a:normAutofit/>
          </a:bodyPr>
          <a:lstStyle/>
          <a:p>
            <a:pPr marL="316531" indent="-316531" algn="ctr">
              <a:spcBef>
                <a:spcPct val="20000"/>
              </a:spcBef>
              <a:defRPr/>
            </a:pP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32971" y="5619415"/>
            <a:ext cx="8924192" cy="603883"/>
          </a:xfrm>
          <a:prstGeom prst="rect">
            <a:avLst/>
          </a:prstGeom>
        </p:spPr>
        <p:txBody>
          <a:bodyPr>
            <a:spAutoFit/>
          </a:bodyPr>
          <a:lstStyle/>
          <a:p>
            <a:pPr marL="252052" indent="-252052" algn="ctr">
              <a:spcBef>
                <a:spcPct val="20000"/>
              </a:spcBef>
              <a:buClr>
                <a:schemeClr val="folHlink"/>
              </a:buClr>
              <a:buSzPct val="75000"/>
              <a:defRPr/>
            </a:pP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sz="1662"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143251" y="1988527"/>
            <a:ext cx="2778369" cy="1846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88E52BD0-F356-4E4B-8011-B79C9C3331F4}"/>
              </a:ext>
            </a:extLst>
          </p:cNvPr>
          <p:cNvSpPr>
            <a:spLocks noGrp="1"/>
          </p:cNvSpPr>
          <p:nvPr>
            <p:ph type="ftr" sz="quarter" idx="11"/>
          </p:nvPr>
        </p:nvSpPr>
        <p:spPr/>
        <p:txBody>
          <a:bodyPr/>
          <a:lstStyle/>
          <a:p>
            <a:r>
              <a:rPr lang="pt-BR"/>
              <a:t>Integrasi ISO 9001 &amp; ISO 14001 1/rev.01 (c)Copyright, Sentral Sistem. May 2019</a:t>
            </a:r>
            <a:endParaRPr lang="en-US"/>
          </a:p>
        </p:txBody>
      </p:sp>
      <p:sp>
        <p:nvSpPr>
          <p:cNvPr id="3" name="Slide Number Placeholder 2">
            <a:extLst>
              <a:ext uri="{FF2B5EF4-FFF2-40B4-BE49-F238E27FC236}">
                <a16:creationId xmlns:a16="http://schemas.microsoft.com/office/drawing/2014/main" id="{42027D86-C778-46E4-ACD9-C28115B5B17E}"/>
              </a:ext>
            </a:extLst>
          </p:cNvPr>
          <p:cNvSpPr>
            <a:spLocks noGrp="1"/>
          </p:cNvSpPr>
          <p:nvPr>
            <p:ph type="sldNum" sz="quarter" idx="12"/>
          </p:nvPr>
        </p:nvSpPr>
        <p:spPr/>
        <p:txBody>
          <a:bodyPr/>
          <a:lstStyle/>
          <a:p>
            <a:fld id="{D1B71AAA-B9E7-4449-836C-07686E34B3E0}" type="slidenum">
              <a:rPr lang="en-US" smtClean="0"/>
              <a:t>5</a:t>
            </a:fld>
            <a:endParaRPr lang="en-US"/>
          </a:p>
        </p:txBody>
      </p:sp>
    </p:spTree>
    <p:extLst>
      <p:ext uri="{BB962C8B-B14F-4D97-AF65-F5344CB8AC3E}">
        <p14:creationId xmlns:p14="http://schemas.microsoft.com/office/powerpoint/2010/main" val="125350505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 Arrow 16"/>
          <p:cNvSpPr/>
          <p:nvPr/>
        </p:nvSpPr>
        <p:spPr>
          <a:xfrm rot="10800000">
            <a:off x="5674959"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5" name="TextBox 24"/>
          <p:cNvSpPr txBox="1"/>
          <p:nvPr/>
        </p:nvSpPr>
        <p:spPr>
          <a:xfrm>
            <a:off x="240397" y="3324575"/>
            <a:ext cx="3253043" cy="2648802"/>
          </a:xfrm>
          <a:prstGeom prst="rect">
            <a:avLst/>
          </a:prstGeom>
          <a:noFill/>
          <a:ln w="19050">
            <a:solidFill>
              <a:srgbClr val="FF0000"/>
            </a:solidFill>
            <a:prstDash val="dash"/>
          </a:ln>
        </p:spPr>
        <p:txBody>
          <a:bodyPr wrap="square" rtlCol="0">
            <a:spAutoFit/>
          </a:bodyPr>
          <a:lstStyle/>
          <a:p>
            <a:r>
              <a:rPr lang="en-US" sz="1846" b="1" dirty="0" err="1">
                <a:latin typeface="Arial Narrow" pitchFamily="34" charset="0"/>
              </a:rPr>
              <a:t>Sasaran</a:t>
            </a:r>
            <a:r>
              <a:rPr lang="en-US" sz="1846" b="1" dirty="0">
                <a:latin typeface="Arial Narrow" pitchFamily="34" charset="0"/>
              </a:rPr>
              <a:t> MK3L </a:t>
            </a:r>
            <a:r>
              <a:rPr lang="en-US" sz="1846" b="1" dirty="0" err="1">
                <a:latin typeface="Arial Narrow" pitchFamily="34" charset="0"/>
              </a:rPr>
              <a:t>harus</a:t>
            </a:r>
            <a:r>
              <a:rPr lang="en-US" sz="1846" b="1" dirty="0">
                <a:latin typeface="Arial Narrow" pitchFamily="34" charset="0"/>
              </a:rPr>
              <a:t> :</a:t>
            </a:r>
          </a:p>
          <a:p>
            <a:pPr marL="316531" indent="-316531">
              <a:buAutoNum type="arabicPeriod"/>
            </a:pPr>
            <a:r>
              <a:rPr lang="en-US" sz="1846" dirty="0" err="1">
                <a:latin typeface="Arial Narrow" pitchFamily="34" charset="0"/>
              </a:rPr>
              <a:t>ditetapkan</a:t>
            </a:r>
            <a:r>
              <a:rPr lang="en-US" sz="1846" dirty="0">
                <a:latin typeface="Arial Narrow" pitchFamily="34" charset="0"/>
              </a:rPr>
              <a:t> </a:t>
            </a:r>
            <a:r>
              <a:rPr lang="en-US" sz="1846" dirty="0" err="1">
                <a:latin typeface="Arial Narrow" pitchFamily="34" charset="0"/>
              </a:rPr>
              <a:t>pada</a:t>
            </a:r>
            <a:r>
              <a:rPr lang="en-US" sz="1846" dirty="0">
                <a:latin typeface="Arial Narrow" pitchFamily="34" charset="0"/>
              </a:rPr>
              <a:t> </a:t>
            </a:r>
            <a:r>
              <a:rPr lang="en-US" sz="1846" dirty="0" err="1">
                <a:latin typeface="Arial Narrow" pitchFamily="34" charset="0"/>
              </a:rPr>
              <a:t>fungsi</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level yang </a:t>
            </a:r>
            <a:r>
              <a:rPr lang="en-US" sz="1846" dirty="0" err="1">
                <a:latin typeface="Arial Narrow" pitchFamily="34" charset="0"/>
              </a:rPr>
              <a:t>relevan</a:t>
            </a:r>
            <a:endParaRPr lang="en-US" sz="1846" dirty="0">
              <a:latin typeface="Arial Narrow" pitchFamily="34" charset="0"/>
            </a:endParaRPr>
          </a:p>
          <a:p>
            <a:pPr marL="316531" indent="-316531">
              <a:buAutoNum type="arabicPeriod"/>
            </a:pPr>
            <a:r>
              <a:rPr lang="en-US" sz="1846" dirty="0" err="1">
                <a:latin typeface="Arial Narrow" pitchFamily="34" charset="0"/>
              </a:rPr>
              <a:t>konsisten</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MK3L</a:t>
            </a:r>
          </a:p>
          <a:p>
            <a:pPr marL="316531" indent="-316531">
              <a:buAutoNum type="arabicPeriod"/>
            </a:pPr>
            <a:r>
              <a:rPr lang="en-US" sz="1846" dirty="0" err="1">
                <a:latin typeface="Arial Narrow" pitchFamily="34" charset="0"/>
              </a:rPr>
              <a:t>terukur</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dapat</a:t>
            </a:r>
            <a:r>
              <a:rPr lang="en-US" sz="1846" dirty="0">
                <a:latin typeface="Arial Narrow" pitchFamily="34" charset="0"/>
              </a:rPr>
              <a:t> </a:t>
            </a:r>
            <a:r>
              <a:rPr lang="en-US" sz="1846" dirty="0" err="1">
                <a:latin typeface="Arial Narrow" pitchFamily="34" charset="0"/>
              </a:rPr>
              <a:t>dilakukan</a:t>
            </a:r>
            <a:r>
              <a:rPr lang="en-US" sz="1846" dirty="0">
                <a:latin typeface="Arial Narrow" pitchFamily="34" charset="0"/>
              </a:rPr>
              <a:t>) </a:t>
            </a:r>
            <a:endParaRPr lang="en-US" sz="1846" u="sng" dirty="0">
              <a:solidFill>
                <a:srgbClr val="FF0000"/>
              </a:solidFill>
              <a:latin typeface="Arial Narrow" pitchFamily="34" charset="0"/>
            </a:endParaRPr>
          </a:p>
          <a:p>
            <a:pPr marL="316531" indent="-316531">
              <a:buAutoNum type="arabicPeriod"/>
            </a:pPr>
            <a:r>
              <a:rPr lang="en-US" sz="1846" dirty="0" err="1">
                <a:latin typeface="Arial Narrow" pitchFamily="34" charset="0"/>
              </a:rPr>
              <a:t>dipantau</a:t>
            </a:r>
            <a:endParaRPr lang="en-US" sz="1846" dirty="0">
              <a:latin typeface="Arial Narrow" pitchFamily="34" charset="0"/>
            </a:endParaRPr>
          </a:p>
          <a:p>
            <a:pPr marL="316531" indent="-316531">
              <a:buAutoNum type="arabicPeriod"/>
            </a:pPr>
            <a:r>
              <a:rPr lang="en-US" sz="1846" dirty="0" err="1">
                <a:latin typeface="Arial Narrow" pitchFamily="34" charset="0"/>
              </a:rPr>
              <a:t>dikomunikasikan</a:t>
            </a:r>
            <a:endParaRPr lang="en-US" sz="1846" dirty="0">
              <a:latin typeface="Arial Narrow" pitchFamily="34" charset="0"/>
            </a:endParaRPr>
          </a:p>
          <a:p>
            <a:pPr marL="316531" indent="-316531">
              <a:buAutoNum type="arabicPeriod"/>
            </a:pPr>
            <a:r>
              <a:rPr lang="en-US" sz="1846" dirty="0" err="1">
                <a:latin typeface="Arial Narrow" pitchFamily="34" charset="0"/>
              </a:rPr>
              <a:t>dimutakhirkan</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sesuai</a:t>
            </a:r>
            <a:endParaRPr lang="en-US" sz="1846" dirty="0">
              <a:latin typeface="Arial Narrow" pitchFamily="34" charset="0"/>
            </a:endParaRPr>
          </a:p>
        </p:txBody>
      </p:sp>
      <p:sp>
        <p:nvSpPr>
          <p:cNvPr id="29" name="TextBox 28"/>
          <p:cNvSpPr txBox="1"/>
          <p:nvPr/>
        </p:nvSpPr>
        <p:spPr>
          <a:xfrm>
            <a:off x="3686165" y="3570834"/>
            <a:ext cx="5147533" cy="2364750"/>
          </a:xfrm>
          <a:prstGeom prst="rect">
            <a:avLst/>
          </a:prstGeom>
          <a:noFill/>
          <a:ln w="19050">
            <a:solidFill>
              <a:srgbClr val="FF0000"/>
            </a:solidFill>
            <a:prstDash val="dash"/>
          </a:ln>
        </p:spPr>
        <p:txBody>
          <a:bodyPr wrap="square" rtlCol="0">
            <a:spAutoFit/>
          </a:bodyPr>
          <a:lstStyle>
            <a:defPPr>
              <a:defRPr lang="en-US"/>
            </a:defPPr>
            <a:lvl1pPr>
              <a:defRPr sz="2000" b="1">
                <a:latin typeface="Arial Narrow" pitchFamily="34" charset="0"/>
              </a:defRPr>
            </a:lvl1pPr>
          </a:lstStyle>
          <a:p>
            <a:r>
              <a:rPr lang="en-US" sz="1846" dirty="0" err="1"/>
              <a:t>Tindakan</a:t>
            </a:r>
            <a:r>
              <a:rPr lang="en-US" sz="1846" dirty="0"/>
              <a:t> </a:t>
            </a:r>
            <a:r>
              <a:rPr lang="en-US" sz="1846" dirty="0" err="1"/>
              <a:t>perencanaan</a:t>
            </a:r>
            <a:r>
              <a:rPr lang="en-US" sz="1846" dirty="0"/>
              <a:t> </a:t>
            </a:r>
            <a:r>
              <a:rPr lang="en-US" sz="1846" dirty="0" err="1"/>
              <a:t>untuk</a:t>
            </a:r>
            <a:r>
              <a:rPr lang="en-US" sz="1846" dirty="0"/>
              <a:t> </a:t>
            </a:r>
            <a:r>
              <a:rPr lang="en-US" sz="1846" dirty="0" err="1"/>
              <a:t>mencapai</a:t>
            </a:r>
            <a:r>
              <a:rPr lang="en-US" sz="1846" dirty="0"/>
              <a:t> </a:t>
            </a:r>
            <a:r>
              <a:rPr lang="en-US" sz="1846" dirty="0" err="1"/>
              <a:t>sasaran</a:t>
            </a:r>
            <a:r>
              <a:rPr lang="en-US" sz="1846" dirty="0"/>
              <a:t> MK3L</a:t>
            </a:r>
          </a:p>
          <a:p>
            <a:pPr marL="422041" indent="-422041">
              <a:buFont typeface="+mj-lt"/>
              <a:buAutoNum type="arabicPeriod"/>
            </a:pPr>
            <a:r>
              <a:rPr lang="en-US" sz="1846" b="0" dirty="0" err="1"/>
              <a:t>apa</a:t>
            </a:r>
            <a:r>
              <a:rPr lang="en-US" sz="1846" b="0" dirty="0"/>
              <a:t> yang </a:t>
            </a:r>
            <a:r>
              <a:rPr lang="en-US" sz="1846" b="0" dirty="0" err="1"/>
              <a:t>akan</a:t>
            </a:r>
            <a:r>
              <a:rPr lang="en-US" sz="1846" b="0" dirty="0"/>
              <a:t> </a:t>
            </a:r>
            <a:r>
              <a:rPr lang="en-US" sz="1846" b="0" dirty="0" err="1"/>
              <a:t>dilakukan</a:t>
            </a:r>
            <a:endParaRPr lang="en-US" sz="1846" b="0" dirty="0"/>
          </a:p>
          <a:p>
            <a:pPr marL="422041" indent="-422041">
              <a:buFont typeface="+mj-lt"/>
              <a:buAutoNum type="arabicPeriod"/>
            </a:pPr>
            <a:r>
              <a:rPr lang="en-US" sz="1846" b="0" dirty="0" err="1"/>
              <a:t>sumber</a:t>
            </a:r>
            <a:r>
              <a:rPr lang="en-US" sz="1846" b="0" dirty="0"/>
              <a:t> </a:t>
            </a:r>
            <a:r>
              <a:rPr lang="en-US" sz="1846" b="0" dirty="0" err="1"/>
              <a:t>daya</a:t>
            </a:r>
            <a:r>
              <a:rPr lang="en-US" sz="1846" b="0" dirty="0"/>
              <a:t> </a:t>
            </a:r>
            <a:r>
              <a:rPr lang="en-US" sz="1846" b="0" dirty="0" err="1"/>
              <a:t>apa</a:t>
            </a:r>
            <a:r>
              <a:rPr lang="en-US" sz="1846" b="0" dirty="0"/>
              <a:t> yang </a:t>
            </a:r>
            <a:r>
              <a:rPr lang="en-US" sz="1846" b="0" dirty="0" err="1"/>
              <a:t>akan</a:t>
            </a:r>
            <a:r>
              <a:rPr lang="en-US" sz="1846" b="0" dirty="0"/>
              <a:t> </a:t>
            </a:r>
            <a:r>
              <a:rPr lang="en-US" sz="1846" b="0" dirty="0" err="1"/>
              <a:t>diperlukan</a:t>
            </a:r>
            <a:endParaRPr lang="en-US" sz="1846" b="0" dirty="0"/>
          </a:p>
          <a:p>
            <a:pPr marL="422041" indent="-422041">
              <a:buFont typeface="+mj-lt"/>
              <a:buAutoNum type="arabicPeriod"/>
            </a:pPr>
            <a:r>
              <a:rPr lang="en-US" sz="1846" b="0" dirty="0" err="1"/>
              <a:t>siapa</a:t>
            </a:r>
            <a:r>
              <a:rPr lang="en-US" sz="1846" b="0" dirty="0"/>
              <a:t> yang </a:t>
            </a:r>
            <a:r>
              <a:rPr lang="en-US" sz="1846" b="0" dirty="0" err="1"/>
              <a:t>akan</a:t>
            </a:r>
            <a:r>
              <a:rPr lang="en-US" sz="1846" b="0" dirty="0"/>
              <a:t> </a:t>
            </a:r>
            <a:r>
              <a:rPr lang="en-US" sz="1846" b="0" dirty="0" err="1"/>
              <a:t>bertanggung</a:t>
            </a:r>
            <a:r>
              <a:rPr lang="en-US" sz="1846" b="0" dirty="0"/>
              <a:t> </a:t>
            </a:r>
            <a:r>
              <a:rPr lang="en-US" sz="1846" b="0" dirty="0" err="1"/>
              <a:t>jawab</a:t>
            </a:r>
            <a:endParaRPr lang="en-US" sz="1846" b="0" dirty="0"/>
          </a:p>
          <a:p>
            <a:pPr marL="422041" indent="-422041">
              <a:buFont typeface="+mj-lt"/>
              <a:buAutoNum type="arabicPeriod"/>
            </a:pPr>
            <a:r>
              <a:rPr lang="en-US" sz="1846" b="0" dirty="0" err="1"/>
              <a:t>kapan</a:t>
            </a:r>
            <a:r>
              <a:rPr lang="en-US" sz="1846" b="0" dirty="0"/>
              <a:t> </a:t>
            </a:r>
            <a:r>
              <a:rPr lang="en-US" sz="1846" b="0" dirty="0" err="1"/>
              <a:t>akan</a:t>
            </a:r>
            <a:r>
              <a:rPr lang="en-US" sz="1846" b="0" dirty="0"/>
              <a:t> </a:t>
            </a:r>
            <a:r>
              <a:rPr lang="en-US" sz="1846" b="0" dirty="0" err="1"/>
              <a:t>diselesaikan</a:t>
            </a:r>
            <a:endParaRPr lang="en-US" sz="1846" b="0" dirty="0"/>
          </a:p>
          <a:p>
            <a:pPr marL="422041" indent="-422041">
              <a:buFont typeface="+mj-lt"/>
              <a:buAutoNum type="arabicPeriod"/>
            </a:pPr>
            <a:r>
              <a:rPr lang="en-US" sz="1846" b="0" dirty="0" err="1"/>
              <a:t>bagaimana</a:t>
            </a:r>
            <a:r>
              <a:rPr lang="en-US" sz="1846" b="0" dirty="0"/>
              <a:t> </a:t>
            </a:r>
            <a:r>
              <a:rPr lang="en-US" sz="1846" b="0" dirty="0" err="1"/>
              <a:t>hasilnya</a:t>
            </a:r>
            <a:r>
              <a:rPr lang="en-US" sz="1846" b="0" dirty="0"/>
              <a:t> </a:t>
            </a:r>
            <a:r>
              <a:rPr lang="en-US" sz="1846" b="0" dirty="0" err="1"/>
              <a:t>akan</a:t>
            </a:r>
            <a:r>
              <a:rPr lang="en-US" sz="1846" b="0" dirty="0"/>
              <a:t> di </a:t>
            </a:r>
            <a:r>
              <a:rPr lang="en-US" sz="1846" b="0" dirty="0" err="1"/>
              <a:t>evaluasi</a:t>
            </a:r>
            <a:r>
              <a:rPr lang="en-US" sz="1846" b="0" dirty="0"/>
              <a:t>, </a:t>
            </a:r>
            <a:r>
              <a:rPr lang="en-US" sz="1846" b="0" dirty="0" err="1"/>
              <a:t>termasuk</a:t>
            </a:r>
            <a:r>
              <a:rPr lang="en-US" sz="1846" b="0" dirty="0"/>
              <a:t> </a:t>
            </a:r>
            <a:r>
              <a:rPr lang="en-US" sz="1846" b="0" dirty="0" err="1"/>
              <a:t>indikator</a:t>
            </a:r>
            <a:r>
              <a:rPr lang="en-US" sz="1846" b="0" dirty="0"/>
              <a:t> </a:t>
            </a:r>
            <a:r>
              <a:rPr lang="en-US" sz="1846" b="0" dirty="0" err="1"/>
              <a:t>pencapaian</a:t>
            </a:r>
            <a:endParaRPr lang="en-US" sz="1846" b="0" dirty="0"/>
          </a:p>
          <a:p>
            <a:pPr marL="422041" indent="-422041">
              <a:buFont typeface="+mj-lt"/>
              <a:buAutoNum type="arabicPeriod"/>
            </a:pPr>
            <a:r>
              <a:rPr lang="en-US" sz="1846" b="0" dirty="0" err="1"/>
              <a:t>bagaimana</a:t>
            </a:r>
            <a:r>
              <a:rPr lang="en-US" sz="1846" b="0" dirty="0"/>
              <a:t> di </a:t>
            </a:r>
            <a:r>
              <a:rPr lang="en-US" sz="1846" b="0" dirty="0" err="1"/>
              <a:t>integrasi</a:t>
            </a:r>
            <a:r>
              <a:rPr lang="en-US" sz="1846" b="0" dirty="0"/>
              <a:t> </a:t>
            </a:r>
            <a:r>
              <a:rPr lang="en-US" sz="1846" b="0" dirty="0" err="1"/>
              <a:t>kan</a:t>
            </a:r>
            <a:r>
              <a:rPr lang="en-US" sz="1846" b="0" dirty="0"/>
              <a:t> </a:t>
            </a:r>
            <a:r>
              <a:rPr lang="en-US" sz="1846" b="0" dirty="0" err="1"/>
              <a:t>ke</a:t>
            </a:r>
            <a:r>
              <a:rPr lang="en-US" sz="1846" b="0" dirty="0"/>
              <a:t> proses </a:t>
            </a:r>
            <a:r>
              <a:rPr lang="en-US" sz="1846" b="0" dirty="0" err="1"/>
              <a:t>bisnis</a:t>
            </a:r>
            <a:endParaRPr lang="en-US" sz="1846" b="0" dirty="0"/>
          </a:p>
        </p:txBody>
      </p:sp>
      <p:sp>
        <p:nvSpPr>
          <p:cNvPr id="37" name="Rectangle 36"/>
          <p:cNvSpPr/>
          <p:nvPr/>
        </p:nvSpPr>
        <p:spPr>
          <a:xfrm>
            <a:off x="216994" y="744974"/>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8" name="Rectangle 37"/>
          <p:cNvSpPr/>
          <p:nvPr/>
        </p:nvSpPr>
        <p:spPr>
          <a:xfrm>
            <a:off x="216994" y="1562122"/>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39" name="Rectangle 38"/>
          <p:cNvSpPr/>
          <p:nvPr/>
        </p:nvSpPr>
        <p:spPr>
          <a:xfrm>
            <a:off x="216994" y="2379271"/>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Kriteria</a:t>
            </a:r>
            <a:r>
              <a:rPr lang="en-US" sz="1846" dirty="0">
                <a:solidFill>
                  <a:schemeClr val="bg1"/>
                </a:solidFill>
                <a:latin typeface="Arial Narrow" pitchFamily="34" charset="0"/>
              </a:rPr>
              <a:t> Performa </a:t>
            </a:r>
          </a:p>
        </p:txBody>
      </p:sp>
      <p:sp>
        <p:nvSpPr>
          <p:cNvPr id="40" name="Rectangle 39"/>
          <p:cNvSpPr/>
          <p:nvPr/>
        </p:nvSpPr>
        <p:spPr>
          <a:xfrm>
            <a:off x="6545281" y="1466583"/>
            <a:ext cx="2389390" cy="1066762"/>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a:solidFill>
                  <a:schemeClr val="tx1"/>
                </a:solidFill>
                <a:latin typeface="Arial Narrow" pitchFamily="34" charset="0"/>
              </a:rPr>
              <a:t>Program </a:t>
            </a:r>
            <a:r>
              <a:rPr lang="en-US" sz="1846" dirty="0" err="1">
                <a:solidFill>
                  <a:schemeClr val="tx1"/>
                </a:solidFill>
                <a:latin typeface="Arial Narrow" pitchFamily="34" charset="0"/>
              </a:rPr>
              <a:t>Pencapaian</a:t>
            </a:r>
            <a:r>
              <a:rPr lang="en-US" sz="1846" dirty="0">
                <a:solidFill>
                  <a:schemeClr val="tx1"/>
                </a:solidFill>
                <a:latin typeface="Arial Narrow" pitchFamily="34" charset="0"/>
              </a:rPr>
              <a:t> </a:t>
            </a:r>
            <a:r>
              <a:rPr lang="en-US" sz="1846" dirty="0" err="1">
                <a:solidFill>
                  <a:schemeClr val="tx1"/>
                </a:solidFill>
                <a:latin typeface="Arial Narrow" pitchFamily="34" charset="0"/>
              </a:rPr>
              <a:t>Sasaran</a:t>
            </a:r>
            <a:r>
              <a:rPr lang="en-US" sz="1846" dirty="0">
                <a:solidFill>
                  <a:schemeClr val="tx1"/>
                </a:solidFill>
                <a:latin typeface="Arial Narrow" pitchFamily="34" charset="0"/>
              </a:rPr>
              <a:t> SML</a:t>
            </a:r>
          </a:p>
        </p:txBody>
      </p:sp>
      <p:sp>
        <p:nvSpPr>
          <p:cNvPr id="41" name="Left Arrow 40"/>
          <p:cNvSpPr/>
          <p:nvPr/>
        </p:nvSpPr>
        <p:spPr>
          <a:xfrm rot="10800000">
            <a:off x="2735356"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3" name="Rectangle 42"/>
          <p:cNvSpPr/>
          <p:nvPr/>
        </p:nvSpPr>
        <p:spPr>
          <a:xfrm>
            <a:off x="3470037" y="1413262"/>
            <a:ext cx="2019260" cy="1066762"/>
          </a:xfrm>
          <a:prstGeom prst="rect">
            <a:avLst/>
          </a:prstGeom>
          <a:solidFill>
            <a:schemeClr val="tx2">
              <a:lumMod val="20000"/>
              <a:lumOff val="8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Sasaran</a:t>
            </a:r>
            <a:r>
              <a:rPr lang="en-US" sz="1846" dirty="0">
                <a:solidFill>
                  <a:schemeClr val="tx1"/>
                </a:solidFill>
                <a:latin typeface="Arial Narrow" pitchFamily="34" charset="0"/>
              </a:rPr>
              <a:t> SML</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a:off x="2836889" y="2599884"/>
            <a:ext cx="1234881" cy="806111"/>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flipV="1">
            <a:off x="6679600" y="2539412"/>
            <a:ext cx="1338198" cy="1085070"/>
          </a:xfrm>
          <a:prstGeom prst="rect">
            <a:avLst/>
          </a:prstGeom>
        </p:spPr>
      </p:pic>
      <p:sp>
        <p:nvSpPr>
          <p:cNvPr id="46" name="Rectangle 1"/>
          <p:cNvSpPr>
            <a:spLocks noChangeArrowheads="1"/>
          </p:cNvSpPr>
          <p:nvPr/>
        </p:nvSpPr>
        <p:spPr bwMode="auto">
          <a:xfrm>
            <a:off x="6414268" y="1082598"/>
            <a:ext cx="2651415" cy="312537"/>
          </a:xfrm>
          <a:prstGeom prst="rect">
            <a:avLst/>
          </a:prstGeom>
          <a:noFill/>
          <a:ln w="19050">
            <a:solidFill>
              <a:srgbClr val="7030A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IMPROVEMENT</a:t>
            </a:r>
          </a:p>
        </p:txBody>
      </p:sp>
      <p:sp>
        <p:nvSpPr>
          <p:cNvPr id="47" name="Rectangle 1"/>
          <p:cNvSpPr>
            <a:spLocks noChangeArrowheads="1"/>
          </p:cNvSpPr>
          <p:nvPr/>
        </p:nvSpPr>
        <p:spPr bwMode="auto">
          <a:xfrm>
            <a:off x="216994" y="6293757"/>
            <a:ext cx="7857461" cy="348109"/>
          </a:xfrm>
          <a:prstGeom prst="rect">
            <a:avLst/>
          </a:prstGeom>
          <a:noFill/>
          <a:ln w="19050">
            <a:solidFill>
              <a:srgbClr val="FF0000"/>
            </a:solidFill>
            <a:prstDash val="dash"/>
          </a:ln>
        </p:spPr>
        <p:txBody>
          <a:bodyPr wrap="square" rtlCol="0">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sasaran</a:t>
            </a:r>
            <a:r>
              <a:rPr lang="en-US" sz="1662" dirty="0">
                <a:latin typeface="Arial Narrow" pitchFamily="34" charset="0"/>
              </a:rPr>
              <a:t> K3L.</a:t>
            </a:r>
          </a:p>
        </p:txBody>
      </p:sp>
      <p:sp>
        <p:nvSpPr>
          <p:cNvPr id="21" name="Rectangle 20"/>
          <p:cNvSpPr/>
          <p:nvPr/>
        </p:nvSpPr>
        <p:spPr>
          <a:xfrm>
            <a:off x="240396" y="270714"/>
            <a:ext cx="9212885"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err="1">
                <a:solidFill>
                  <a:schemeClr val="tx1"/>
                </a:solidFill>
                <a:latin typeface="Impact" panose="020B0806030902050204" pitchFamily="34" charset="0"/>
                <a:cs typeface="Arial" panose="020B0604020202020204" pitchFamily="34" charset="0"/>
              </a:rPr>
              <a:t>Sasaran</a:t>
            </a:r>
            <a:r>
              <a:rPr lang="en-US" sz="2400" dirty="0">
                <a:solidFill>
                  <a:schemeClr val="tx1"/>
                </a:solidFill>
                <a:latin typeface="Impact" panose="020B0806030902050204" pitchFamily="34" charset="0"/>
                <a:cs typeface="Arial" panose="020B0604020202020204" pitchFamily="34" charset="0"/>
              </a:rPr>
              <a:t> SML dan </a:t>
            </a:r>
            <a:r>
              <a:rPr lang="en-US" sz="2400" dirty="0" err="1">
                <a:solidFill>
                  <a:schemeClr val="tx1"/>
                </a:solidFill>
                <a:latin typeface="Impact" panose="020B0806030902050204" pitchFamily="34" charset="0"/>
                <a:cs typeface="Arial" panose="020B0604020202020204" pitchFamily="34" charset="0"/>
              </a:rPr>
              <a:t>Perencanaan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untuk</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Mencapai</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Sasaran</a:t>
            </a:r>
            <a:r>
              <a:rPr lang="en-US" sz="2400" dirty="0">
                <a:solidFill>
                  <a:schemeClr val="tx1"/>
                </a:solidFill>
                <a:latin typeface="Impact" panose="020B0806030902050204" pitchFamily="34" charset="0"/>
                <a:cs typeface="Arial" panose="020B0604020202020204" pitchFamily="34" charset="0"/>
              </a:rPr>
              <a:t> ( 6.2 )</a:t>
            </a:r>
          </a:p>
        </p:txBody>
      </p:sp>
      <p:sp>
        <p:nvSpPr>
          <p:cNvPr id="3" name="Slide Number Placeholder 2">
            <a:extLst>
              <a:ext uri="{FF2B5EF4-FFF2-40B4-BE49-F238E27FC236}">
                <a16:creationId xmlns:a16="http://schemas.microsoft.com/office/drawing/2014/main" id="{1BDDC362-89A3-4899-9B12-DC2887FC3893}"/>
              </a:ext>
            </a:extLst>
          </p:cNvPr>
          <p:cNvSpPr>
            <a:spLocks noGrp="1"/>
          </p:cNvSpPr>
          <p:nvPr>
            <p:ph type="sldNum" sz="quarter" idx="12"/>
          </p:nvPr>
        </p:nvSpPr>
        <p:spPr/>
        <p:txBody>
          <a:bodyPr/>
          <a:lstStyle/>
          <a:p>
            <a:pPr>
              <a:defRPr/>
            </a:pPr>
            <a:fld id="{2E3D3CF9-A8F0-446F-8AA4-23D2A19D86A0}" type="slidenum">
              <a:rPr lang="en-US" smtClean="0"/>
              <a:pPr>
                <a:defRPr/>
              </a:pPr>
              <a:t>50</a:t>
            </a:fld>
            <a:endParaRPr lang="en-US"/>
          </a:p>
        </p:txBody>
      </p:sp>
      <p:sp>
        <p:nvSpPr>
          <p:cNvPr id="2" name="Footer Placeholder 1">
            <a:extLst>
              <a:ext uri="{FF2B5EF4-FFF2-40B4-BE49-F238E27FC236}">
                <a16:creationId xmlns:a16="http://schemas.microsoft.com/office/drawing/2014/main" id="{60F20834-BDCA-44FE-A560-0F5DD30D2CA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9" name="Title 1">
            <a:extLst>
              <a:ext uri="{FF2B5EF4-FFF2-40B4-BE49-F238E27FC236}">
                <a16:creationId xmlns:a16="http://schemas.microsoft.com/office/drawing/2014/main" id="{535BC666-4985-4C24-A3EF-F798A1227914}"/>
              </a:ext>
            </a:extLst>
          </p:cNvPr>
          <p:cNvSpPr txBox="1">
            <a:spLocks/>
          </p:cNvSpPr>
          <p:nvPr/>
        </p:nvSpPr>
        <p:spPr>
          <a:xfrm>
            <a:off x="7641750" y="51846"/>
            <a:ext cx="1502250"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u="sng" dirty="0"/>
              <a:t>SM-ML</a:t>
            </a:r>
          </a:p>
        </p:txBody>
      </p:sp>
    </p:spTree>
    <p:extLst>
      <p:ext uri="{BB962C8B-B14F-4D97-AF65-F5344CB8AC3E}">
        <p14:creationId xmlns:p14="http://schemas.microsoft.com/office/powerpoint/2010/main" val="973168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7202"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7</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51</a:t>
            </a:fld>
            <a:endParaRPr lang="en-US"/>
          </a:p>
        </p:txBody>
      </p:sp>
    </p:spTree>
    <p:extLst>
      <p:ext uri="{BB962C8B-B14F-4D97-AF65-F5344CB8AC3E}">
        <p14:creationId xmlns:p14="http://schemas.microsoft.com/office/powerpoint/2010/main" val="13376594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110657" y="3411311"/>
            <a:ext cx="4451444" cy="15820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62" b="1" dirty="0" err="1">
                <a:solidFill>
                  <a:schemeClr val="tx1"/>
                </a:solidFill>
                <a:latin typeface="Arial Narrow" panose="020B0606020202030204" pitchFamily="34" charset="0"/>
              </a:rPr>
              <a:t>Dukungan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dalam</a:t>
            </a:r>
            <a:r>
              <a:rPr lang="en-US" sz="1662" b="1" dirty="0">
                <a:solidFill>
                  <a:schemeClr val="tx1"/>
                </a:solidFill>
                <a:latin typeface="Arial Narrow" panose="020B0606020202030204" pitchFamily="34" charset="0"/>
              </a:rPr>
              <a:t> ISO 9001:2015 &amp; ISO 14001:2015 &amp; ISO 45001:2018 </a:t>
            </a:r>
            <a:r>
              <a:rPr lang="en-US" sz="1662" b="1" dirty="0" err="1">
                <a:solidFill>
                  <a:schemeClr val="tx1"/>
                </a:solidFill>
                <a:latin typeface="Arial Narrow" panose="020B0606020202030204" pitchFamily="34" charset="0"/>
              </a:rPr>
              <a:t>meliputi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berbagai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persyaratan</a:t>
            </a:r>
            <a:r>
              <a:rPr lang="en-US" sz="1662" b="1" dirty="0">
                <a:solidFill>
                  <a:schemeClr val="tx1"/>
                </a:solidFill>
                <a:latin typeface="Arial Narrow" panose="020B0606020202030204" pitchFamily="34" charset="0"/>
              </a:rPr>
              <a:t>, di </a:t>
            </a:r>
            <a:r>
              <a:rPr lang="en-US" sz="1662" b="1" dirty="0" err="1">
                <a:solidFill>
                  <a:schemeClr val="tx1"/>
                </a:solidFill>
                <a:latin typeface="Arial Narrow" panose="020B0606020202030204" pitchFamily="34" charset="0"/>
              </a:rPr>
              <a:t>antaranya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sumberdaya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kompetensi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kepedulian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komunikasi</a:t>
            </a:r>
            <a:r>
              <a:rPr lang="en-US" sz="1662" b="1" dirty="0">
                <a:solidFill>
                  <a:schemeClr val="tx1"/>
                </a:solidFill>
                <a:latin typeface="Arial Narrow" panose="020B0606020202030204" pitchFamily="34" charset="0"/>
              </a:rPr>
              <a:t> dan </a:t>
            </a:r>
            <a:r>
              <a:rPr lang="en-US" sz="1662" b="1" dirty="0" err="1">
                <a:solidFill>
                  <a:schemeClr val="tx1"/>
                </a:solidFill>
                <a:latin typeface="Arial Narrow" panose="020B0606020202030204" pitchFamily="34" charset="0"/>
              </a:rPr>
              <a:t>informasi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terdokumentasi</a:t>
            </a:r>
            <a:endParaRPr lang="en-US" sz="1662" dirty="0">
              <a:solidFill>
                <a:schemeClr val="tx1"/>
              </a:solidFill>
              <a:latin typeface="Arial Narrow" panose="020B0606020202030204" pitchFamily="34" charset="0"/>
            </a:endParaRPr>
          </a:p>
        </p:txBody>
      </p:sp>
      <p:sp>
        <p:nvSpPr>
          <p:cNvPr id="20" name="Rectangle 19"/>
          <p:cNvSpPr/>
          <p:nvPr/>
        </p:nvSpPr>
        <p:spPr>
          <a:xfrm>
            <a:off x="4114096" y="1070294"/>
            <a:ext cx="4277133" cy="1058303"/>
          </a:xfrm>
          <a:prstGeom prst="rect">
            <a:avLst/>
          </a:prstGeom>
        </p:spPr>
        <p:txBody>
          <a:bodyPr wrap="none">
            <a:spAutoFit/>
          </a:bodyPr>
          <a:lstStyle/>
          <a:p>
            <a:r>
              <a:rPr lang="en-US" sz="6277" dirty="0">
                <a:latin typeface="Impact" panose="020B0806030902050204" pitchFamily="34" charset="0"/>
              </a:rPr>
              <a:t>7. DUKUNGAN</a:t>
            </a:r>
          </a:p>
        </p:txBody>
      </p:sp>
      <p:sp>
        <p:nvSpPr>
          <p:cNvPr id="2" name="Rectangle 1"/>
          <p:cNvSpPr/>
          <p:nvPr/>
        </p:nvSpPr>
        <p:spPr>
          <a:xfrm>
            <a:off x="3344882" y="2825270"/>
            <a:ext cx="5447426" cy="404325"/>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428625" y="0"/>
                </a:moveTo>
                <a:lnTo>
                  <a:pt x="6393160" y="0"/>
                </a:lnTo>
                <a:lnTo>
                  <a:pt x="6393160" y="438019"/>
                </a:lnTo>
                <a:lnTo>
                  <a:pt x="0" y="438019"/>
                </a:lnTo>
                <a:lnTo>
                  <a:pt x="42862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ectangle 14"/>
          <p:cNvSpPr/>
          <p:nvPr/>
        </p:nvSpPr>
        <p:spPr>
          <a:xfrm>
            <a:off x="3344036" y="2830780"/>
            <a:ext cx="368136" cy="2132662"/>
          </a:xfrm>
          <a:custGeom>
            <a:avLst/>
            <a:gdLst>
              <a:gd name="connsiteX0" fmla="*/ 0 w 432048"/>
              <a:gd name="connsiteY0" fmla="*/ 0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0 h 1776063"/>
              <a:gd name="connsiteX0" fmla="*/ 0 w 432048"/>
              <a:gd name="connsiteY0" fmla="*/ 542925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542925 h 1776063"/>
              <a:gd name="connsiteX0" fmla="*/ 0 w 460623"/>
              <a:gd name="connsiteY0" fmla="*/ 471488 h 1776063"/>
              <a:gd name="connsiteX1" fmla="*/ 460623 w 460623"/>
              <a:gd name="connsiteY1" fmla="*/ 0 h 1776063"/>
              <a:gd name="connsiteX2" fmla="*/ 460623 w 460623"/>
              <a:gd name="connsiteY2" fmla="*/ 1776063 h 1776063"/>
              <a:gd name="connsiteX3" fmla="*/ 28575 w 460623"/>
              <a:gd name="connsiteY3" fmla="*/ 1776063 h 1776063"/>
              <a:gd name="connsiteX4" fmla="*/ 0 w 460623"/>
              <a:gd name="connsiteY4" fmla="*/ 471488 h 1776063"/>
              <a:gd name="connsiteX0" fmla="*/ 0 w 446336"/>
              <a:gd name="connsiteY0" fmla="*/ 471488 h 1776063"/>
              <a:gd name="connsiteX1" fmla="*/ 446336 w 446336"/>
              <a:gd name="connsiteY1" fmla="*/ 0 h 1776063"/>
              <a:gd name="connsiteX2" fmla="*/ 446336 w 446336"/>
              <a:gd name="connsiteY2" fmla="*/ 1776063 h 1776063"/>
              <a:gd name="connsiteX3" fmla="*/ 14288 w 446336"/>
              <a:gd name="connsiteY3" fmla="*/ 1776063 h 1776063"/>
              <a:gd name="connsiteX4" fmla="*/ 0 w 446336"/>
              <a:gd name="connsiteY4" fmla="*/ 471488 h 1776063"/>
              <a:gd name="connsiteX0" fmla="*/ 0 w 446336"/>
              <a:gd name="connsiteY0" fmla="*/ 400050 h 1704625"/>
              <a:gd name="connsiteX1" fmla="*/ 417761 w 446336"/>
              <a:gd name="connsiteY1" fmla="*/ 0 h 1704625"/>
              <a:gd name="connsiteX2" fmla="*/ 446336 w 446336"/>
              <a:gd name="connsiteY2" fmla="*/ 1704625 h 1704625"/>
              <a:gd name="connsiteX3" fmla="*/ 14288 w 446336"/>
              <a:gd name="connsiteY3" fmla="*/ 1704625 h 1704625"/>
              <a:gd name="connsiteX4" fmla="*/ 0 w 446336"/>
              <a:gd name="connsiteY4" fmla="*/ 400050 h 1704625"/>
              <a:gd name="connsiteX0" fmla="*/ 0 w 460624"/>
              <a:gd name="connsiteY0" fmla="*/ 326260 h 1704625"/>
              <a:gd name="connsiteX1" fmla="*/ 432049 w 460624"/>
              <a:gd name="connsiteY1" fmla="*/ 0 h 1704625"/>
              <a:gd name="connsiteX2" fmla="*/ 460624 w 460624"/>
              <a:gd name="connsiteY2" fmla="*/ 1704625 h 1704625"/>
              <a:gd name="connsiteX3" fmla="*/ 28576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704625 h 1704625"/>
              <a:gd name="connsiteX3" fmla="*/ 1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388381 h 1704625"/>
              <a:gd name="connsiteX3" fmla="*/ 1 w 460624"/>
              <a:gd name="connsiteY3" fmla="*/ 1704625 h 1704625"/>
              <a:gd name="connsiteX4" fmla="*/ 0 w 460624"/>
              <a:gd name="connsiteY4" fmla="*/ 326260 h 1704625"/>
              <a:gd name="connsiteX0" fmla="*/ 0 w 432049"/>
              <a:gd name="connsiteY0" fmla="*/ 326260 h 1704625"/>
              <a:gd name="connsiteX1" fmla="*/ 432049 w 432049"/>
              <a:gd name="connsiteY1" fmla="*/ 0 h 1704625"/>
              <a:gd name="connsiteX2" fmla="*/ 432049 w 432049"/>
              <a:gd name="connsiteY2" fmla="*/ 1377839 h 1704625"/>
              <a:gd name="connsiteX3" fmla="*/ 1 w 432049"/>
              <a:gd name="connsiteY3" fmla="*/ 1704625 h 1704625"/>
              <a:gd name="connsiteX4" fmla="*/ 0 w 432049"/>
              <a:gd name="connsiteY4" fmla="*/ 326260 h 170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9" h="1704625">
                <a:moveTo>
                  <a:pt x="0" y="326260"/>
                </a:moveTo>
                <a:lnTo>
                  <a:pt x="432049" y="0"/>
                </a:lnTo>
                <a:lnTo>
                  <a:pt x="432049" y="1377839"/>
                </a:lnTo>
                <a:lnTo>
                  <a:pt x="1" y="1704625"/>
                </a:lnTo>
                <a:cubicBezTo>
                  <a:pt x="1" y="1245170"/>
                  <a:pt x="0" y="785715"/>
                  <a:pt x="0" y="3262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Isosceles Triangle 16"/>
          <p:cNvSpPr/>
          <p:nvPr/>
        </p:nvSpPr>
        <p:spPr>
          <a:xfrm rot="18406825">
            <a:off x="3532188" y="3288409"/>
            <a:ext cx="691470" cy="350766"/>
          </a:xfrm>
          <a:custGeom>
            <a:avLst/>
            <a:gdLst>
              <a:gd name="connsiteX0" fmla="*/ 0 w 792088"/>
              <a:gd name="connsiteY0" fmla="*/ 637530 h 637530"/>
              <a:gd name="connsiteX1" fmla="*/ 396044 w 792088"/>
              <a:gd name="connsiteY1" fmla="*/ 0 h 637530"/>
              <a:gd name="connsiteX2" fmla="*/ 792088 w 792088"/>
              <a:gd name="connsiteY2" fmla="*/ 637530 h 637530"/>
              <a:gd name="connsiteX3" fmla="*/ 0 w 792088"/>
              <a:gd name="connsiteY3" fmla="*/ 637530 h 637530"/>
              <a:gd name="connsiteX0" fmla="*/ 0 w 769425"/>
              <a:gd name="connsiteY0" fmla="*/ 637530 h 637530"/>
              <a:gd name="connsiteX1" fmla="*/ 396044 w 769425"/>
              <a:gd name="connsiteY1" fmla="*/ 0 h 637530"/>
              <a:gd name="connsiteX2" fmla="*/ 769425 w 769425"/>
              <a:gd name="connsiteY2" fmla="*/ 511764 h 637530"/>
              <a:gd name="connsiteX3" fmla="*/ 0 w 769425"/>
              <a:gd name="connsiteY3" fmla="*/ 637530 h 637530"/>
              <a:gd name="connsiteX0" fmla="*/ 0 w 791865"/>
              <a:gd name="connsiteY0" fmla="*/ 368890 h 511764"/>
              <a:gd name="connsiteX1" fmla="*/ 418484 w 791865"/>
              <a:gd name="connsiteY1" fmla="*/ 0 h 511764"/>
              <a:gd name="connsiteX2" fmla="*/ 791865 w 791865"/>
              <a:gd name="connsiteY2" fmla="*/ 511764 h 511764"/>
              <a:gd name="connsiteX3" fmla="*/ 0 w 791865"/>
              <a:gd name="connsiteY3" fmla="*/ 368890 h 511764"/>
              <a:gd name="connsiteX0" fmla="*/ 0 w 694876"/>
              <a:gd name="connsiteY0" fmla="*/ 368890 h 405885"/>
              <a:gd name="connsiteX1" fmla="*/ 418484 w 694876"/>
              <a:gd name="connsiteY1" fmla="*/ 0 h 405885"/>
              <a:gd name="connsiteX2" fmla="*/ 694876 w 694876"/>
              <a:gd name="connsiteY2" fmla="*/ 405885 h 405885"/>
              <a:gd name="connsiteX3" fmla="*/ 0 w 694876"/>
              <a:gd name="connsiteY3" fmla="*/ 368890 h 405885"/>
              <a:gd name="connsiteX0" fmla="*/ 0 w 749093"/>
              <a:gd name="connsiteY0" fmla="*/ 368890 h 454547"/>
              <a:gd name="connsiteX1" fmla="*/ 418484 w 749093"/>
              <a:gd name="connsiteY1" fmla="*/ 0 h 454547"/>
              <a:gd name="connsiteX2" fmla="*/ 749093 w 749093"/>
              <a:gd name="connsiteY2" fmla="*/ 454547 h 454547"/>
              <a:gd name="connsiteX3" fmla="*/ 0 w 749093"/>
              <a:gd name="connsiteY3" fmla="*/ 368890 h 454547"/>
              <a:gd name="connsiteX0" fmla="*/ 0 w 749093"/>
              <a:gd name="connsiteY0" fmla="*/ 326005 h 411662"/>
              <a:gd name="connsiteX1" fmla="*/ 432704 w 749093"/>
              <a:gd name="connsiteY1" fmla="*/ 0 h 411662"/>
              <a:gd name="connsiteX2" fmla="*/ 749093 w 749093"/>
              <a:gd name="connsiteY2" fmla="*/ 411662 h 411662"/>
              <a:gd name="connsiteX3" fmla="*/ 0 w 749093"/>
              <a:gd name="connsiteY3" fmla="*/ 326005 h 411662"/>
            </a:gdLst>
            <a:ahLst/>
            <a:cxnLst>
              <a:cxn ang="0">
                <a:pos x="connsiteX0" y="connsiteY0"/>
              </a:cxn>
              <a:cxn ang="0">
                <a:pos x="connsiteX1" y="connsiteY1"/>
              </a:cxn>
              <a:cxn ang="0">
                <a:pos x="connsiteX2" y="connsiteY2"/>
              </a:cxn>
              <a:cxn ang="0">
                <a:pos x="connsiteX3" y="connsiteY3"/>
              </a:cxn>
            </a:cxnLst>
            <a:rect l="l" t="t" r="r" b="b"/>
            <a:pathLst>
              <a:path w="749093" h="411662">
                <a:moveTo>
                  <a:pt x="0" y="326005"/>
                </a:moveTo>
                <a:lnTo>
                  <a:pt x="432704" y="0"/>
                </a:lnTo>
                <a:lnTo>
                  <a:pt x="749093" y="411662"/>
                </a:lnTo>
                <a:lnTo>
                  <a:pt x="0" y="32600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Rectangle 1"/>
          <p:cNvSpPr/>
          <p:nvPr/>
        </p:nvSpPr>
        <p:spPr>
          <a:xfrm flipH="1" flipV="1">
            <a:off x="351694" y="4558972"/>
            <a:ext cx="3360479" cy="404470"/>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 name="connsiteX0" fmla="*/ 683391 w 6393160"/>
              <a:gd name="connsiteY0" fmla="*/ 57130 h 438019"/>
              <a:gd name="connsiteX1" fmla="*/ 6393160 w 6393160"/>
              <a:gd name="connsiteY1" fmla="*/ 0 h 438019"/>
              <a:gd name="connsiteX2" fmla="*/ 6393160 w 6393160"/>
              <a:gd name="connsiteY2" fmla="*/ 438019 h 438019"/>
              <a:gd name="connsiteX3" fmla="*/ 0 w 6393160"/>
              <a:gd name="connsiteY3" fmla="*/ 438019 h 438019"/>
              <a:gd name="connsiteX4" fmla="*/ 683391 w 6393160"/>
              <a:gd name="connsiteY4" fmla="*/ 57130 h 438019"/>
              <a:gd name="connsiteX0" fmla="*/ 637070 w 6393160"/>
              <a:gd name="connsiteY0" fmla="*/ 14282 h 438019"/>
              <a:gd name="connsiteX1" fmla="*/ 6393160 w 6393160"/>
              <a:gd name="connsiteY1" fmla="*/ 0 h 438019"/>
              <a:gd name="connsiteX2" fmla="*/ 6393160 w 6393160"/>
              <a:gd name="connsiteY2" fmla="*/ 438019 h 438019"/>
              <a:gd name="connsiteX3" fmla="*/ 0 w 6393160"/>
              <a:gd name="connsiteY3" fmla="*/ 438019 h 438019"/>
              <a:gd name="connsiteX4" fmla="*/ 637070 w 6393160"/>
              <a:gd name="connsiteY4" fmla="*/ 14282 h 438019"/>
              <a:gd name="connsiteX0" fmla="*/ 590749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590749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590749" y="0"/>
                </a:moveTo>
                <a:lnTo>
                  <a:pt x="6393160" y="0"/>
                </a:lnTo>
                <a:lnTo>
                  <a:pt x="6393160" y="438019"/>
                </a:lnTo>
                <a:lnTo>
                  <a:pt x="0" y="438019"/>
                </a:lnTo>
                <a:lnTo>
                  <a:pt x="590749"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22530" name="Picture 2" descr="http://twainfuture.files.wordpress.com/2011/12/discu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44" y="1898090"/>
            <a:ext cx="3014693" cy="27843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C69A88-CB2F-4500-8437-AF2D24DD009C}"/>
              </a:ext>
            </a:extLst>
          </p:cNvPr>
          <p:cNvSpPr>
            <a:spLocks noGrp="1"/>
          </p:cNvSpPr>
          <p:nvPr>
            <p:ph type="sldNum" sz="quarter" idx="12"/>
          </p:nvPr>
        </p:nvSpPr>
        <p:spPr/>
        <p:txBody>
          <a:bodyPr/>
          <a:lstStyle/>
          <a:p>
            <a:pPr>
              <a:defRPr/>
            </a:pPr>
            <a:fld id="{76B483EA-79FC-4CFB-9D49-A6CB5216843E}" type="slidenum">
              <a:rPr lang="en-US" smtClean="0"/>
              <a:pPr>
                <a:defRPr/>
              </a:pPr>
              <a:t>52</a:t>
            </a:fld>
            <a:endParaRPr lang="en-US"/>
          </a:p>
        </p:txBody>
      </p:sp>
      <p:sp>
        <p:nvSpPr>
          <p:cNvPr id="3" name="Footer Placeholder 2">
            <a:extLst>
              <a:ext uri="{FF2B5EF4-FFF2-40B4-BE49-F238E27FC236}">
                <a16:creationId xmlns:a16="http://schemas.microsoft.com/office/drawing/2014/main" id="{BC455541-619C-423C-8653-A633B458AEE6}"/>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361295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152952" y="3761752"/>
            <a:ext cx="1877509" cy="523220"/>
          </a:xfrm>
          <a:prstGeom prst="rect">
            <a:avLst/>
          </a:prstGeom>
          <a:noFill/>
          <a:ln w="9525">
            <a:noFill/>
            <a:miter lim="800000"/>
            <a:headEnd/>
            <a:tailEnd/>
          </a:ln>
        </p:spPr>
        <p:txBody>
          <a:bodyPr wrap="square">
            <a:spAutoFit/>
          </a:bodyPr>
          <a:lstStyle/>
          <a:p>
            <a:pPr algn="ctr"/>
            <a:r>
              <a:rPr lang="en-US" sz="1400" dirty="0">
                <a:solidFill>
                  <a:srgbClr val="0000FF"/>
                </a:solidFill>
              </a:rPr>
              <a:t>SMM </a:t>
            </a:r>
            <a:r>
              <a:rPr lang="en-US" sz="1400" dirty="0"/>
              <a:t>7.1.2 </a:t>
            </a:r>
            <a:r>
              <a:rPr lang="en-US" sz="1400" dirty="0" err="1"/>
              <a:t>Manusia</a:t>
            </a:r>
            <a:endParaRPr lang="en-US" sz="1400" dirty="0"/>
          </a:p>
          <a:p>
            <a:pPr algn="ctr"/>
            <a:r>
              <a:rPr lang="id-ID" sz="1400" dirty="0"/>
              <a:t>(</a:t>
            </a:r>
            <a:r>
              <a:rPr lang="en-US" sz="1400" dirty="0" err="1"/>
              <a:t>Sesuai</a:t>
            </a:r>
            <a:r>
              <a:rPr lang="en-US" sz="1400" dirty="0"/>
              <a:t> </a:t>
            </a:r>
            <a:r>
              <a:rPr lang="en-US" sz="1400" dirty="0" err="1"/>
              <a:t>kebutuhan</a:t>
            </a:r>
            <a:r>
              <a:rPr lang="id-ID" sz="1400" dirty="0"/>
              <a:t>)</a:t>
            </a:r>
          </a:p>
        </p:txBody>
      </p:sp>
      <p:sp>
        <p:nvSpPr>
          <p:cNvPr id="16" name="TextBox 10"/>
          <p:cNvSpPr txBox="1">
            <a:spLocks noChangeArrowheads="1"/>
          </p:cNvSpPr>
          <p:nvPr/>
        </p:nvSpPr>
        <p:spPr bwMode="auto">
          <a:xfrm>
            <a:off x="5675524" y="5601531"/>
            <a:ext cx="2514601" cy="738664"/>
          </a:xfrm>
          <a:prstGeom prst="rect">
            <a:avLst/>
          </a:prstGeom>
          <a:noFill/>
          <a:ln w="9525">
            <a:noFill/>
            <a:miter lim="800000"/>
            <a:headEnd/>
            <a:tailEnd/>
          </a:ln>
        </p:spPr>
        <p:txBody>
          <a:bodyPr wrap="square">
            <a:spAutoFit/>
          </a:bodyPr>
          <a:lstStyle/>
          <a:p>
            <a:pPr algn="ctr"/>
            <a:r>
              <a:rPr lang="en-US" sz="1400" dirty="0">
                <a:solidFill>
                  <a:srgbClr val="0000FF"/>
                </a:solidFill>
              </a:rPr>
              <a:t>SMM  </a:t>
            </a:r>
            <a:r>
              <a:rPr lang="en-US" sz="1400" dirty="0"/>
              <a:t>7.1.5 </a:t>
            </a:r>
            <a:r>
              <a:rPr lang="en-US" sz="1400" dirty="0" err="1"/>
              <a:t>Pantauan</a:t>
            </a:r>
            <a:r>
              <a:rPr lang="en-US" sz="1400" dirty="0"/>
              <a:t> dan </a:t>
            </a:r>
            <a:r>
              <a:rPr lang="en-US" sz="1400" dirty="0" err="1"/>
              <a:t>Pengukuran</a:t>
            </a:r>
            <a:r>
              <a:rPr lang="en-US" sz="1400" dirty="0"/>
              <a:t> </a:t>
            </a:r>
            <a:r>
              <a:rPr lang="en-US" sz="1400" dirty="0" err="1"/>
              <a:t>Sumberdaya</a:t>
            </a:r>
            <a:r>
              <a:rPr lang="en-US" sz="1400" dirty="0"/>
              <a:t> </a:t>
            </a:r>
            <a:endParaRPr lang="id-ID" sz="1400" dirty="0"/>
          </a:p>
          <a:p>
            <a:pPr algn="ctr"/>
            <a:r>
              <a:rPr lang="id-ID" sz="1400" dirty="0"/>
              <a:t>(Terkendali)</a:t>
            </a:r>
          </a:p>
        </p:txBody>
      </p:sp>
      <p:sp>
        <p:nvSpPr>
          <p:cNvPr id="25" name="Rectangle 3"/>
          <p:cNvSpPr txBox="1">
            <a:spLocks noChangeArrowheads="1"/>
          </p:cNvSpPr>
          <p:nvPr/>
        </p:nvSpPr>
        <p:spPr bwMode="auto">
          <a:xfrm>
            <a:off x="185530" y="550727"/>
            <a:ext cx="4469754" cy="527545"/>
          </a:xfrm>
          <a:prstGeom prst="rect">
            <a:avLst/>
          </a:prstGeom>
          <a:noFill/>
          <a:ln w="9525">
            <a:noFill/>
            <a:miter lim="800000"/>
            <a:headEnd/>
            <a:tailEnd/>
          </a:ln>
        </p:spPr>
        <p:txBody>
          <a:bodyPr/>
          <a:lstStyle/>
          <a:p>
            <a:pPr marL="278598" indent="-278598" algn="ctr">
              <a:spcBef>
                <a:spcPct val="20000"/>
              </a:spcBef>
              <a:defRPr/>
            </a:pPr>
            <a:r>
              <a:rPr lang="en-US" sz="3200" b="1" i="1" dirty="0" err="1"/>
              <a:t>Sumberdaya</a:t>
            </a:r>
            <a:r>
              <a:rPr lang="id-ID" sz="3200" b="1" i="1" dirty="0"/>
              <a:t> (meliputi):</a:t>
            </a:r>
            <a:endParaRPr lang="en-US" sz="3200" b="1" i="1" dirty="0"/>
          </a:p>
        </p:txBody>
      </p:sp>
      <p:sp>
        <p:nvSpPr>
          <p:cNvPr id="24" name="Slide Number Placeholder 23"/>
          <p:cNvSpPr>
            <a:spLocks noGrp="1"/>
          </p:cNvSpPr>
          <p:nvPr>
            <p:ph type="sldNum" sz="quarter" idx="12"/>
          </p:nvPr>
        </p:nvSpPr>
        <p:spPr/>
        <p:txBody>
          <a:bodyPr/>
          <a:lstStyle/>
          <a:p>
            <a:fld id="{8646E38D-1E4E-4D64-8D25-29F399A3900B}" type="slidenum">
              <a:rPr lang="en-US" smtClean="0"/>
              <a:pPr/>
              <a:t>53</a:t>
            </a:fld>
            <a:endParaRPr lang="en-US"/>
          </a:p>
        </p:txBody>
      </p:sp>
      <p:sp>
        <p:nvSpPr>
          <p:cNvPr id="47" name="TextBox 46"/>
          <p:cNvSpPr txBox="1"/>
          <p:nvPr/>
        </p:nvSpPr>
        <p:spPr>
          <a:xfrm>
            <a:off x="6125673" y="3752198"/>
            <a:ext cx="1545798" cy="707886"/>
          </a:xfrm>
          <a:prstGeom prst="rect">
            <a:avLst/>
          </a:prstGeom>
          <a:noFill/>
        </p:spPr>
        <p:txBody>
          <a:bodyPr wrap="square" rtlCol="0">
            <a:spAutoFit/>
          </a:bodyPr>
          <a:lstStyle/>
          <a:p>
            <a:pPr algn="ctr"/>
            <a:r>
              <a:rPr lang="en-US" sz="2000" b="1" dirty="0" err="1">
                <a:solidFill>
                  <a:srgbClr val="0000FF"/>
                </a:solidFill>
              </a:rPr>
              <a:t>Produk</a:t>
            </a:r>
            <a:r>
              <a:rPr lang="en-US" sz="2000" b="1" dirty="0">
                <a:solidFill>
                  <a:srgbClr val="0000FF"/>
                </a:solidFill>
              </a:rPr>
              <a:t> &amp; </a:t>
            </a:r>
            <a:r>
              <a:rPr lang="en-US" sz="2000" b="1" dirty="0" err="1">
                <a:solidFill>
                  <a:srgbClr val="0000FF"/>
                </a:solidFill>
              </a:rPr>
              <a:t>Jasa</a:t>
            </a:r>
            <a:endParaRPr lang="en-US" sz="2000" b="1" dirty="0">
              <a:solidFill>
                <a:srgbClr val="0000FF"/>
              </a:solidFill>
            </a:endParaRPr>
          </a:p>
        </p:txBody>
      </p:sp>
      <p:sp>
        <p:nvSpPr>
          <p:cNvPr id="45" name="Notched Right Arrow 44"/>
          <p:cNvSpPr/>
          <p:nvPr/>
        </p:nvSpPr>
        <p:spPr>
          <a:xfrm>
            <a:off x="5643428" y="3680396"/>
            <a:ext cx="650623" cy="70025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endCxn id="40" idx="6"/>
          </p:cNvCxnSpPr>
          <p:nvPr/>
        </p:nvCxnSpPr>
        <p:spPr>
          <a:xfrm>
            <a:off x="251520" y="1628801"/>
            <a:ext cx="8171043" cy="25481"/>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4906652" y="1474261"/>
            <a:ext cx="333443" cy="360040"/>
          </a:xfrm>
          <a:prstGeom prst="ellipse">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9" name="Oval 38"/>
          <p:cNvSpPr/>
          <p:nvPr/>
        </p:nvSpPr>
        <p:spPr>
          <a:xfrm>
            <a:off x="6433130" y="1474261"/>
            <a:ext cx="333443" cy="3600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0" name="Oval 39"/>
          <p:cNvSpPr/>
          <p:nvPr/>
        </p:nvSpPr>
        <p:spPr>
          <a:xfrm>
            <a:off x="8089120" y="1474261"/>
            <a:ext cx="333443" cy="360040"/>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3556" name="Picture 4" descr="C:\Users\MGR\AppData\Roaming\PixelMetrics\CaptureWiz\Tem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379" y="1906104"/>
            <a:ext cx="1521304" cy="109089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abkldesigns.com/clipart2/ind3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484" y="2006991"/>
            <a:ext cx="1418033" cy="933332"/>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072210CB-01D3-4E1B-9152-B150DF2D4CBC}"/>
              </a:ext>
            </a:extLst>
          </p:cNvPr>
          <p:cNvSpPr>
            <a:spLocks noGrp="1"/>
          </p:cNvSpPr>
          <p:nvPr>
            <p:ph type="ftr" sz="quarter" idx="11"/>
          </p:nvPr>
        </p:nvSpPr>
        <p:spPr/>
        <p:txBody>
          <a:bodyPr/>
          <a:lstStyle/>
          <a:p>
            <a:r>
              <a:rPr lang="en-US"/>
              <a:t>Integrasi ISO 9001 &amp; ISO 14001 1/rev.01 (c)Copyright, Sentral Sistem. May 2019</a:t>
            </a:r>
          </a:p>
        </p:txBody>
      </p:sp>
      <p:cxnSp>
        <p:nvCxnSpPr>
          <p:cNvPr id="32" name="Straight Arrow Connector 31">
            <a:extLst>
              <a:ext uri="{FF2B5EF4-FFF2-40B4-BE49-F238E27FC236}">
                <a16:creationId xmlns:a16="http://schemas.microsoft.com/office/drawing/2014/main" id="{DE40E8EA-54FD-411C-A0AF-9483D69EB940}"/>
              </a:ext>
            </a:extLst>
          </p:cNvPr>
          <p:cNvCxnSpPr>
            <a:cxnSpLocks/>
            <a:stCxn id="47" idx="2"/>
            <a:endCxn id="16" idx="0"/>
          </p:cNvCxnSpPr>
          <p:nvPr/>
        </p:nvCxnSpPr>
        <p:spPr>
          <a:xfrm>
            <a:off x="6898572" y="4460084"/>
            <a:ext cx="34253" cy="1141447"/>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1DB3C172-15E0-4D89-BD20-317AFFCDF8F2}"/>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41" name="Rectangle 3">
            <a:extLst>
              <a:ext uri="{FF2B5EF4-FFF2-40B4-BE49-F238E27FC236}">
                <a16:creationId xmlns:a16="http://schemas.microsoft.com/office/drawing/2014/main" id="{54874F6A-0744-4D3E-9A6C-DA74914AAD2A}"/>
              </a:ext>
            </a:extLst>
          </p:cNvPr>
          <p:cNvSpPr txBox="1">
            <a:spLocks noChangeArrowheads="1"/>
          </p:cNvSpPr>
          <p:nvPr/>
        </p:nvSpPr>
        <p:spPr bwMode="auto">
          <a:xfrm>
            <a:off x="1285398" y="1988841"/>
            <a:ext cx="2688382" cy="527545"/>
          </a:xfrm>
          <a:prstGeom prst="rect">
            <a:avLst/>
          </a:prstGeom>
          <a:noFill/>
          <a:ln w="9525">
            <a:noFill/>
            <a:miter lim="800000"/>
            <a:headEnd/>
            <a:tailEnd/>
          </a:ln>
        </p:spPr>
        <p:txBody>
          <a:bodyPr/>
          <a:lstStyle/>
          <a:p>
            <a:pPr marL="278598" indent="-278598" algn="ctr">
              <a:spcBef>
                <a:spcPct val="20000"/>
              </a:spcBef>
              <a:defRPr/>
            </a:pPr>
            <a:r>
              <a:rPr lang="en-US" sz="1400" dirty="0">
                <a:solidFill>
                  <a:srgbClr val="0000FF"/>
                </a:solidFill>
              </a:rPr>
              <a:t>SMM</a:t>
            </a:r>
            <a:r>
              <a:rPr lang="en-US" sz="1400" b="1" dirty="0">
                <a:solidFill>
                  <a:srgbClr val="0000FF"/>
                </a:solidFill>
              </a:rPr>
              <a:t>  </a:t>
            </a:r>
            <a:r>
              <a:rPr lang="en-US" sz="1400" dirty="0"/>
              <a:t>7.1.1 </a:t>
            </a:r>
            <a:r>
              <a:rPr lang="en-US" sz="1400" dirty="0" err="1"/>
              <a:t>Menetapkan</a:t>
            </a:r>
            <a:r>
              <a:rPr lang="en-US" sz="1400" dirty="0"/>
              <a:t> dan</a:t>
            </a:r>
          </a:p>
          <a:p>
            <a:pPr marL="278598" indent="-278598" algn="ctr">
              <a:spcBef>
                <a:spcPct val="20000"/>
              </a:spcBef>
              <a:defRPr/>
            </a:pPr>
            <a:r>
              <a:rPr lang="en-US" sz="1400" dirty="0" err="1"/>
              <a:t>menyediakan</a:t>
            </a:r>
            <a:r>
              <a:rPr lang="en-US" sz="1400" dirty="0"/>
              <a:t> </a:t>
            </a:r>
            <a:r>
              <a:rPr lang="en-US" sz="1400" dirty="0" err="1"/>
              <a:t>Sumberdaya</a:t>
            </a:r>
            <a:endParaRPr lang="en-US" sz="1400" dirty="0"/>
          </a:p>
        </p:txBody>
      </p:sp>
      <p:cxnSp>
        <p:nvCxnSpPr>
          <p:cNvPr id="42" name="Straight Arrow Connector 41">
            <a:extLst>
              <a:ext uri="{FF2B5EF4-FFF2-40B4-BE49-F238E27FC236}">
                <a16:creationId xmlns:a16="http://schemas.microsoft.com/office/drawing/2014/main" id="{658B863E-00C4-41BC-B46A-B1F9B3E4E34F}"/>
              </a:ext>
            </a:extLst>
          </p:cNvPr>
          <p:cNvCxnSpPr/>
          <p:nvPr/>
        </p:nvCxnSpPr>
        <p:spPr>
          <a:xfrm flipH="1">
            <a:off x="1166294" y="2733902"/>
            <a:ext cx="1243924" cy="823212"/>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0CF3DAD6-05E0-4B65-B371-8B9C520CE9F2}"/>
              </a:ext>
            </a:extLst>
          </p:cNvPr>
          <p:cNvSpPr txBox="1">
            <a:spLocks noChangeArrowheads="1"/>
          </p:cNvSpPr>
          <p:nvPr/>
        </p:nvSpPr>
        <p:spPr bwMode="auto">
          <a:xfrm>
            <a:off x="1472529" y="3758092"/>
            <a:ext cx="2035969" cy="738664"/>
          </a:xfrm>
          <a:prstGeom prst="rect">
            <a:avLst/>
          </a:prstGeom>
          <a:noFill/>
          <a:ln w="9525">
            <a:noFill/>
            <a:miter lim="800000"/>
            <a:headEnd/>
            <a:tailEnd/>
          </a:ln>
        </p:spPr>
        <p:txBody>
          <a:bodyPr>
            <a:spAutoFit/>
          </a:bodyPr>
          <a:lstStyle/>
          <a:p>
            <a:pPr algn="ctr"/>
            <a:r>
              <a:rPr lang="en-US" sz="1400" dirty="0">
                <a:solidFill>
                  <a:srgbClr val="0000FF"/>
                </a:solidFill>
              </a:rPr>
              <a:t>SMM</a:t>
            </a:r>
            <a:r>
              <a:rPr lang="en-US" sz="1400" dirty="0"/>
              <a:t>  7.1.3 </a:t>
            </a:r>
            <a:r>
              <a:rPr lang="id-ID" sz="1400" dirty="0"/>
              <a:t>Infrastruktur</a:t>
            </a:r>
          </a:p>
          <a:p>
            <a:pPr algn="ctr"/>
            <a:r>
              <a:rPr lang="id-ID" sz="1400" dirty="0"/>
              <a:t>(Terawat &amp; Tidak mengalami kerusakan)</a:t>
            </a:r>
          </a:p>
        </p:txBody>
      </p:sp>
      <p:cxnSp>
        <p:nvCxnSpPr>
          <p:cNvPr id="44" name="Straight Arrow Connector 43">
            <a:extLst>
              <a:ext uri="{FF2B5EF4-FFF2-40B4-BE49-F238E27FC236}">
                <a16:creationId xmlns:a16="http://schemas.microsoft.com/office/drawing/2014/main" id="{B099DDBF-2AE3-4DC7-9AE5-ADC5A13D381C}"/>
              </a:ext>
            </a:extLst>
          </p:cNvPr>
          <p:cNvCxnSpPr>
            <a:endCxn id="50" idx="0"/>
          </p:cNvCxnSpPr>
          <p:nvPr/>
        </p:nvCxnSpPr>
        <p:spPr>
          <a:xfrm>
            <a:off x="3168188" y="2702016"/>
            <a:ext cx="1351217" cy="1073073"/>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39FD39-DEA7-4ED9-9B8C-29C74D128B9A}"/>
              </a:ext>
            </a:extLst>
          </p:cNvPr>
          <p:cNvCxnSpPr/>
          <p:nvPr/>
        </p:nvCxnSpPr>
        <p:spPr>
          <a:xfrm>
            <a:off x="2668110" y="2744896"/>
            <a:ext cx="21421" cy="1020085"/>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TextBox 10">
            <a:extLst>
              <a:ext uri="{FF2B5EF4-FFF2-40B4-BE49-F238E27FC236}">
                <a16:creationId xmlns:a16="http://schemas.microsoft.com/office/drawing/2014/main" id="{120D05D7-AFE2-4B4B-88C6-4E2C3CE5E84D}"/>
              </a:ext>
            </a:extLst>
          </p:cNvPr>
          <p:cNvSpPr txBox="1">
            <a:spLocks noChangeArrowheads="1"/>
          </p:cNvSpPr>
          <p:nvPr/>
        </p:nvSpPr>
        <p:spPr bwMode="auto">
          <a:xfrm>
            <a:off x="3315479" y="3775088"/>
            <a:ext cx="2407853" cy="738664"/>
          </a:xfrm>
          <a:prstGeom prst="rect">
            <a:avLst/>
          </a:prstGeom>
          <a:noFill/>
          <a:ln w="9525">
            <a:noFill/>
            <a:miter lim="800000"/>
            <a:headEnd/>
            <a:tailEnd/>
          </a:ln>
        </p:spPr>
        <p:txBody>
          <a:bodyPr wrap="square">
            <a:spAutoFit/>
          </a:bodyPr>
          <a:lstStyle/>
          <a:p>
            <a:pPr algn="ctr"/>
            <a:r>
              <a:rPr lang="en-US" sz="1400" dirty="0">
                <a:solidFill>
                  <a:srgbClr val="0000FF"/>
                </a:solidFill>
              </a:rPr>
              <a:t>SMM</a:t>
            </a:r>
            <a:r>
              <a:rPr lang="en-US" sz="1400" dirty="0"/>
              <a:t> 7.1.4 </a:t>
            </a:r>
            <a:r>
              <a:rPr lang="id-ID" sz="1400" dirty="0"/>
              <a:t>Lingkungan</a:t>
            </a:r>
            <a:r>
              <a:rPr lang="en-US" sz="1400" dirty="0"/>
              <a:t> </a:t>
            </a:r>
            <a:r>
              <a:rPr lang="id-ID" sz="1400" dirty="0"/>
              <a:t>Kerja</a:t>
            </a:r>
            <a:endParaRPr lang="en-US" sz="1400" dirty="0"/>
          </a:p>
          <a:p>
            <a:pPr algn="ctr"/>
            <a:r>
              <a:rPr lang="id-ID" sz="1400" dirty="0"/>
              <a:t>Yang Terkait </a:t>
            </a:r>
            <a:r>
              <a:rPr lang="en-US" sz="1400" dirty="0"/>
              <a:t>Operational</a:t>
            </a:r>
            <a:endParaRPr lang="id-ID" sz="1400" dirty="0"/>
          </a:p>
          <a:p>
            <a:pPr algn="ctr"/>
            <a:r>
              <a:rPr lang="id-ID" sz="1400" dirty="0"/>
              <a:t>(Terkendali)</a:t>
            </a:r>
          </a:p>
        </p:txBody>
      </p:sp>
      <p:cxnSp>
        <p:nvCxnSpPr>
          <p:cNvPr id="51" name="Straight Arrow Connector 50">
            <a:extLst>
              <a:ext uri="{FF2B5EF4-FFF2-40B4-BE49-F238E27FC236}">
                <a16:creationId xmlns:a16="http://schemas.microsoft.com/office/drawing/2014/main" id="{AEC2D2AA-BFDC-42A5-BE5D-B9D18F8C02F4}"/>
              </a:ext>
            </a:extLst>
          </p:cNvPr>
          <p:cNvCxnSpPr/>
          <p:nvPr/>
        </p:nvCxnSpPr>
        <p:spPr>
          <a:xfrm flipH="1" flipV="1">
            <a:off x="2689919" y="4547256"/>
            <a:ext cx="13250" cy="1019728"/>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2" name="TextBox 9">
            <a:extLst>
              <a:ext uri="{FF2B5EF4-FFF2-40B4-BE49-F238E27FC236}">
                <a16:creationId xmlns:a16="http://schemas.microsoft.com/office/drawing/2014/main" id="{A2EBAA60-2178-4C56-A632-0E5920342FE5}"/>
              </a:ext>
            </a:extLst>
          </p:cNvPr>
          <p:cNvSpPr txBox="1">
            <a:spLocks noChangeArrowheads="1"/>
          </p:cNvSpPr>
          <p:nvPr/>
        </p:nvSpPr>
        <p:spPr bwMode="auto">
          <a:xfrm>
            <a:off x="1671936" y="5728195"/>
            <a:ext cx="2035969" cy="523220"/>
          </a:xfrm>
          <a:prstGeom prst="rect">
            <a:avLst/>
          </a:prstGeom>
          <a:noFill/>
          <a:ln w="9525">
            <a:noFill/>
            <a:miter lim="800000"/>
            <a:headEnd/>
            <a:tailEnd/>
          </a:ln>
        </p:spPr>
        <p:txBody>
          <a:bodyPr>
            <a:spAutoFit/>
          </a:bodyPr>
          <a:lstStyle/>
          <a:p>
            <a:pPr algn="ctr"/>
            <a:r>
              <a:rPr lang="en-US" sz="1400" dirty="0">
                <a:solidFill>
                  <a:srgbClr val="0000FF"/>
                </a:solidFill>
              </a:rPr>
              <a:t>SMM</a:t>
            </a:r>
            <a:r>
              <a:rPr lang="en-US" sz="1400" i="1" u="sng" dirty="0"/>
              <a:t> 7.1.6 </a:t>
            </a:r>
            <a:r>
              <a:rPr lang="en-US" sz="1400" i="1" u="sng" dirty="0" err="1"/>
              <a:t>Pengetahuan</a:t>
            </a:r>
            <a:r>
              <a:rPr lang="en-US" sz="1400" i="1" u="sng" dirty="0"/>
              <a:t> </a:t>
            </a:r>
            <a:r>
              <a:rPr lang="en-US" sz="1400" i="1" u="sng" dirty="0" err="1"/>
              <a:t>Organisasi</a:t>
            </a:r>
            <a:endParaRPr lang="id-ID" sz="1400" i="1" u="sng" dirty="0"/>
          </a:p>
        </p:txBody>
      </p:sp>
      <p:cxnSp>
        <p:nvCxnSpPr>
          <p:cNvPr id="53" name="Straight Arrow Connector 52">
            <a:extLst>
              <a:ext uri="{FF2B5EF4-FFF2-40B4-BE49-F238E27FC236}">
                <a16:creationId xmlns:a16="http://schemas.microsoft.com/office/drawing/2014/main" id="{F07514F4-A4AE-4578-B992-2149D0FDC1FB}"/>
              </a:ext>
            </a:extLst>
          </p:cNvPr>
          <p:cNvCxnSpPr/>
          <p:nvPr/>
        </p:nvCxnSpPr>
        <p:spPr>
          <a:xfrm flipH="1" flipV="1">
            <a:off x="1031516" y="4588346"/>
            <a:ext cx="1388891" cy="1007171"/>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4FF5B2A-CBC4-4080-86F6-EA243D5DC09C}"/>
              </a:ext>
            </a:extLst>
          </p:cNvPr>
          <p:cNvCxnSpPr/>
          <p:nvPr/>
        </p:nvCxnSpPr>
        <p:spPr>
          <a:xfrm flipV="1">
            <a:off x="2979043" y="4547728"/>
            <a:ext cx="1360422" cy="1020995"/>
          </a:xfrm>
          <a:prstGeom prst="straightConnector1">
            <a:avLst/>
          </a:prstGeom>
          <a:ln w="50800">
            <a:solidFill>
              <a:srgbClr val="0070C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55" name="Picture 2" descr="C:\Users\MGR\AppData\Roaming\PixelMetrics\CaptureWiz\Temp\1.jpg">
            <a:extLst>
              <a:ext uri="{FF2B5EF4-FFF2-40B4-BE49-F238E27FC236}">
                <a16:creationId xmlns:a16="http://schemas.microsoft.com/office/drawing/2014/main" id="{D6A1085D-C832-4FCD-80DD-6248467ACE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202" y="2074922"/>
            <a:ext cx="1004346" cy="9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16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descr="C:\Users\MGR\AppData\Roaming\PixelMetrics\CaptureWiz\Tem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938" y="2626140"/>
            <a:ext cx="1521304" cy="1090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5966814" y="3952354"/>
            <a:ext cx="2853017" cy="2656112"/>
          </a:xfrm>
          <a:prstGeom prst="rect">
            <a:avLst/>
          </a:prstGeom>
          <a:solidFill>
            <a:schemeClr val="accent3">
              <a:lumMod val="40000"/>
              <a:lumOff val="60000"/>
            </a:schemeClr>
          </a:solidFill>
          <a:ln w="25400">
            <a:solidFill>
              <a:schemeClr val="accent2">
                <a:lumMod val="75000"/>
              </a:schemeClr>
            </a:solidFill>
            <a:prstDash val="dash"/>
            <a:miter lim="800000"/>
            <a:headEnd/>
            <a:tailEnd/>
          </a:ln>
        </p:spPr>
        <p:txBody>
          <a:bodyPr wrap="square">
            <a:spAutoFit/>
          </a:bodyPr>
          <a:lstStyle/>
          <a:p>
            <a:pPr>
              <a:lnSpc>
                <a:spcPct val="110000"/>
              </a:lnSpc>
              <a:spcBef>
                <a:spcPct val="30000"/>
              </a:spcBef>
            </a:pPr>
            <a:r>
              <a:rPr lang="en-US" sz="1400" b="1" dirty="0" err="1">
                <a:solidFill>
                  <a:srgbClr val="000000"/>
                </a:solidFill>
              </a:rPr>
              <a:t>Lingkungan</a:t>
            </a:r>
            <a:r>
              <a:rPr lang="en-US" sz="1400" b="1" dirty="0">
                <a:solidFill>
                  <a:srgbClr val="000000"/>
                </a:solidFill>
              </a:rPr>
              <a:t> </a:t>
            </a:r>
            <a:r>
              <a:rPr lang="en-US" sz="1400" b="1" dirty="0" err="1">
                <a:solidFill>
                  <a:srgbClr val="000000"/>
                </a:solidFill>
              </a:rPr>
              <a:t>meliputi</a:t>
            </a:r>
            <a:r>
              <a:rPr lang="en-US" sz="1400" b="1" dirty="0">
                <a:solidFill>
                  <a:srgbClr val="000000"/>
                </a:solidFill>
              </a:rPr>
              <a:t> :</a:t>
            </a:r>
          </a:p>
          <a:p>
            <a:pPr marL="295366" indent="-295366">
              <a:lnSpc>
                <a:spcPct val="110000"/>
              </a:lnSpc>
              <a:spcBef>
                <a:spcPct val="30000"/>
              </a:spcBef>
              <a:buFont typeface="Wingdings" panose="05000000000000000000" pitchFamily="2" charset="2"/>
              <a:buChar char="Ø"/>
            </a:pPr>
            <a:r>
              <a:rPr lang="en-US" sz="1400" b="1" u="sng" dirty="0" err="1">
                <a:solidFill>
                  <a:srgbClr val="000000"/>
                </a:solidFill>
              </a:rPr>
              <a:t>Sosial</a:t>
            </a:r>
            <a:r>
              <a:rPr lang="en-US" sz="1400" b="1" u="sng" dirty="0">
                <a:solidFill>
                  <a:srgbClr val="000000"/>
                </a:solidFill>
              </a:rPr>
              <a:t> (</a:t>
            </a:r>
            <a:r>
              <a:rPr lang="en-US" sz="1400" b="1" u="sng" dirty="0" err="1">
                <a:solidFill>
                  <a:srgbClr val="000000"/>
                </a:solidFill>
              </a:rPr>
              <a:t>misalnya</a:t>
            </a:r>
            <a:r>
              <a:rPr lang="en-US" sz="1400" b="1" u="sng" dirty="0">
                <a:solidFill>
                  <a:srgbClr val="000000"/>
                </a:solidFill>
              </a:rPr>
              <a:t> non-</a:t>
            </a:r>
            <a:r>
              <a:rPr lang="en-US" sz="1400" b="1" u="sng" dirty="0" err="1">
                <a:solidFill>
                  <a:srgbClr val="000000"/>
                </a:solidFill>
              </a:rPr>
              <a:t>diskriminatif</a:t>
            </a:r>
            <a:r>
              <a:rPr lang="en-US" sz="1400" b="1" u="sng" dirty="0">
                <a:solidFill>
                  <a:srgbClr val="000000"/>
                </a:solidFill>
              </a:rPr>
              <a:t>, </a:t>
            </a:r>
            <a:r>
              <a:rPr lang="en-US" sz="1400" b="1" u="sng" dirty="0" err="1">
                <a:solidFill>
                  <a:srgbClr val="000000"/>
                </a:solidFill>
              </a:rPr>
              <a:t>ketenangan</a:t>
            </a:r>
            <a:r>
              <a:rPr lang="en-US" sz="1400" b="1" u="sng" dirty="0">
                <a:solidFill>
                  <a:srgbClr val="000000"/>
                </a:solidFill>
              </a:rPr>
              <a:t>, non-</a:t>
            </a:r>
            <a:r>
              <a:rPr lang="en-US" sz="1400" b="1" u="sng" dirty="0" err="1">
                <a:solidFill>
                  <a:srgbClr val="000000"/>
                </a:solidFill>
              </a:rPr>
              <a:t>konfrontatif</a:t>
            </a:r>
            <a:r>
              <a:rPr lang="en-US" sz="1400" b="1" u="sng" dirty="0">
                <a:solidFill>
                  <a:srgbClr val="000000"/>
                </a:solidFill>
              </a:rPr>
              <a:t>)</a:t>
            </a:r>
            <a:r>
              <a:rPr lang="en-US" sz="1400" b="1" u="sng" dirty="0"/>
              <a:t> *</a:t>
            </a:r>
            <a:endParaRPr lang="en-US" sz="1400" b="1" u="sng" dirty="0">
              <a:solidFill>
                <a:srgbClr val="000000"/>
              </a:solidFill>
            </a:endParaRPr>
          </a:p>
          <a:p>
            <a:pPr marL="295366" indent="-295366">
              <a:lnSpc>
                <a:spcPct val="110000"/>
              </a:lnSpc>
              <a:spcBef>
                <a:spcPct val="30000"/>
              </a:spcBef>
              <a:buFont typeface="Wingdings" panose="05000000000000000000" pitchFamily="2" charset="2"/>
              <a:buChar char="Ø"/>
            </a:pPr>
            <a:r>
              <a:rPr lang="en-US" sz="1400" b="1" u="sng" dirty="0" err="1">
                <a:solidFill>
                  <a:srgbClr val="000000"/>
                </a:solidFill>
              </a:rPr>
              <a:t>Psikologis</a:t>
            </a:r>
            <a:r>
              <a:rPr lang="en-US" sz="1400" b="1" u="sng" dirty="0">
                <a:solidFill>
                  <a:srgbClr val="000000"/>
                </a:solidFill>
              </a:rPr>
              <a:t> (</a:t>
            </a:r>
            <a:r>
              <a:rPr lang="en-US" sz="1400" b="1" u="sng" dirty="0" err="1"/>
              <a:t>misalnya</a:t>
            </a:r>
            <a:r>
              <a:rPr lang="en-US" sz="1400" b="1" u="sng" dirty="0"/>
              <a:t> </a:t>
            </a:r>
            <a:r>
              <a:rPr lang="en-US" sz="1400" b="1" u="sng" dirty="0" err="1"/>
              <a:t>mengurangi-stess</a:t>
            </a:r>
            <a:r>
              <a:rPr lang="en-US" sz="1400" b="1" u="sng" dirty="0"/>
              <a:t>, </a:t>
            </a:r>
            <a:r>
              <a:rPr lang="en-US" sz="1400" b="1" u="sng" dirty="0" err="1"/>
              <a:t>mencegah</a:t>
            </a:r>
            <a:r>
              <a:rPr lang="en-US" sz="1400" b="1" u="sng" dirty="0"/>
              <a:t> </a:t>
            </a:r>
            <a:r>
              <a:rPr lang="en-US" sz="1400" b="1" u="sng" dirty="0" err="1"/>
              <a:t>kelelahan</a:t>
            </a:r>
            <a:r>
              <a:rPr lang="en-US" sz="1400" b="1" u="sng" dirty="0"/>
              <a:t>, </a:t>
            </a:r>
            <a:r>
              <a:rPr lang="en-US" sz="1400" b="1" u="sng" dirty="0" err="1"/>
              <a:t>meredam</a:t>
            </a:r>
            <a:r>
              <a:rPr lang="en-US" sz="1400" b="1" u="sng" dirty="0"/>
              <a:t> </a:t>
            </a:r>
            <a:r>
              <a:rPr lang="en-US" sz="1400" b="1" u="sng" dirty="0" err="1"/>
              <a:t>emosi</a:t>
            </a:r>
            <a:r>
              <a:rPr lang="en-US" sz="1400" b="1" u="sng" dirty="0"/>
              <a:t>). *</a:t>
            </a:r>
            <a:endParaRPr lang="en-US" sz="1400" b="1" u="sng" dirty="0">
              <a:solidFill>
                <a:srgbClr val="000000"/>
              </a:solidFill>
            </a:endParaRPr>
          </a:p>
          <a:p>
            <a:pPr marL="295366" indent="-295366">
              <a:lnSpc>
                <a:spcPct val="110000"/>
              </a:lnSpc>
              <a:spcBef>
                <a:spcPct val="30000"/>
              </a:spcBef>
              <a:buFont typeface="Wingdings" panose="05000000000000000000" pitchFamily="2" charset="2"/>
              <a:buChar char="Ø"/>
            </a:pPr>
            <a:r>
              <a:rPr lang="en-US" sz="1400" b="1" dirty="0" err="1">
                <a:solidFill>
                  <a:srgbClr val="000000"/>
                </a:solidFill>
              </a:rPr>
              <a:t>Fisik</a:t>
            </a:r>
            <a:r>
              <a:rPr lang="en-US" sz="1400" b="1" dirty="0">
                <a:solidFill>
                  <a:srgbClr val="000000"/>
                </a:solidFill>
              </a:rPr>
              <a:t> </a:t>
            </a:r>
            <a:r>
              <a:rPr lang="en-US" sz="1400" dirty="0">
                <a:solidFill>
                  <a:srgbClr val="000000"/>
                </a:solidFill>
              </a:rPr>
              <a:t>(</a:t>
            </a:r>
            <a:r>
              <a:rPr lang="en-US" sz="1400" dirty="0" err="1"/>
              <a:t>misalnya</a:t>
            </a:r>
            <a:r>
              <a:rPr lang="en-US" sz="1400" dirty="0"/>
              <a:t> </a:t>
            </a:r>
            <a:r>
              <a:rPr lang="en-US" sz="1400" dirty="0" err="1"/>
              <a:t>suhu</a:t>
            </a:r>
            <a:r>
              <a:rPr lang="en-US" sz="1400" dirty="0"/>
              <a:t>, </a:t>
            </a:r>
            <a:r>
              <a:rPr lang="en-US" sz="1400" dirty="0" err="1"/>
              <a:t>panas</a:t>
            </a:r>
            <a:r>
              <a:rPr lang="en-US" sz="1400" dirty="0"/>
              <a:t>, </a:t>
            </a:r>
            <a:r>
              <a:rPr lang="en-US" sz="1400" dirty="0" err="1"/>
              <a:t>kelembaban</a:t>
            </a:r>
            <a:r>
              <a:rPr lang="en-US" sz="1400" dirty="0"/>
              <a:t>, </a:t>
            </a:r>
            <a:r>
              <a:rPr lang="en-US" sz="1400" dirty="0" err="1"/>
              <a:t>cahaya</a:t>
            </a:r>
            <a:r>
              <a:rPr lang="en-US" sz="1400" dirty="0"/>
              <a:t>, </a:t>
            </a:r>
            <a:r>
              <a:rPr lang="en-US" sz="1400" dirty="0" err="1"/>
              <a:t>aliran</a:t>
            </a:r>
            <a:r>
              <a:rPr lang="en-US" sz="1400" dirty="0"/>
              <a:t> </a:t>
            </a:r>
            <a:r>
              <a:rPr lang="en-US" sz="1400" dirty="0" err="1"/>
              <a:t>udara</a:t>
            </a:r>
            <a:r>
              <a:rPr lang="en-US" sz="1400" dirty="0"/>
              <a:t>, </a:t>
            </a:r>
            <a:r>
              <a:rPr lang="en-US" sz="1400" dirty="0" err="1"/>
              <a:t>kebersihan</a:t>
            </a:r>
            <a:r>
              <a:rPr lang="en-US" sz="1400" dirty="0"/>
              <a:t>, </a:t>
            </a:r>
            <a:r>
              <a:rPr lang="en-US" sz="1400" dirty="0" err="1"/>
              <a:t>kebisingan</a:t>
            </a:r>
            <a:r>
              <a:rPr lang="en-US" sz="1400" dirty="0"/>
              <a:t>)</a:t>
            </a:r>
            <a:endParaRPr lang="en-US" sz="1400" b="1" dirty="0">
              <a:solidFill>
                <a:srgbClr val="000000"/>
              </a:solidFill>
            </a:endParaRPr>
          </a:p>
        </p:txBody>
      </p:sp>
      <p:sp>
        <p:nvSpPr>
          <p:cNvPr id="6" name="TextBox 18"/>
          <p:cNvSpPr txBox="1">
            <a:spLocks noChangeArrowheads="1"/>
          </p:cNvSpPr>
          <p:nvPr/>
        </p:nvSpPr>
        <p:spPr bwMode="auto">
          <a:xfrm>
            <a:off x="3543216" y="4392512"/>
            <a:ext cx="2158756" cy="1772793"/>
          </a:xfrm>
          <a:prstGeom prst="rect">
            <a:avLst/>
          </a:prstGeom>
          <a:solidFill>
            <a:schemeClr val="accent5">
              <a:lumMod val="40000"/>
              <a:lumOff val="60000"/>
            </a:schemeClr>
          </a:solidFill>
          <a:ln w="22225">
            <a:solidFill>
              <a:schemeClr val="accent2">
                <a:lumMod val="75000"/>
              </a:schemeClr>
            </a:solidFill>
            <a:prstDash val="dash"/>
            <a:miter lim="800000"/>
            <a:headEnd/>
            <a:tailEnd/>
          </a:ln>
        </p:spPr>
        <p:txBody>
          <a:bodyPr wrap="square">
            <a:spAutoFit/>
          </a:bodyPr>
          <a:lstStyle/>
          <a:p>
            <a:pPr marL="295366" indent="-295366">
              <a:lnSpc>
                <a:spcPct val="110000"/>
              </a:lnSpc>
              <a:spcBef>
                <a:spcPct val="30000"/>
              </a:spcBef>
            </a:pPr>
            <a:r>
              <a:rPr lang="id-ID" sz="1400" b="1" dirty="0">
                <a:solidFill>
                  <a:srgbClr val="000000"/>
                </a:solidFill>
              </a:rPr>
              <a:t>Infrastruktur</a:t>
            </a:r>
            <a:r>
              <a:rPr lang="en-US" sz="1400" b="1" dirty="0">
                <a:solidFill>
                  <a:srgbClr val="000000"/>
                </a:solidFill>
              </a:rPr>
              <a:t> </a:t>
            </a:r>
            <a:r>
              <a:rPr lang="en-US" sz="1400" b="1" dirty="0" err="1">
                <a:solidFill>
                  <a:srgbClr val="000000"/>
                </a:solidFill>
              </a:rPr>
              <a:t>meliputi</a:t>
            </a:r>
            <a:r>
              <a:rPr lang="en-US" sz="1400" b="1" dirty="0">
                <a:solidFill>
                  <a:srgbClr val="000000"/>
                </a:solidFill>
              </a:rPr>
              <a:t> :</a:t>
            </a:r>
          </a:p>
          <a:p>
            <a:pPr marL="295366" indent="-295366">
              <a:lnSpc>
                <a:spcPct val="110000"/>
              </a:lnSpc>
              <a:spcBef>
                <a:spcPct val="30000"/>
              </a:spcBef>
              <a:buFont typeface="Wingdings" panose="05000000000000000000" pitchFamily="2" charset="2"/>
              <a:buChar char="Ø"/>
            </a:pPr>
            <a:r>
              <a:rPr lang="id-ID" sz="1400" dirty="0">
                <a:solidFill>
                  <a:srgbClr val="000000"/>
                </a:solidFill>
              </a:rPr>
              <a:t>Gedung</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Peralatan hardware maupun software</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Kendaraan</a:t>
            </a:r>
            <a:endParaRPr lang="en-US" sz="1400" dirty="0">
              <a:solidFill>
                <a:srgbClr val="000000"/>
              </a:solidFill>
            </a:endParaRPr>
          </a:p>
          <a:p>
            <a:pPr marL="295366" indent="-295366">
              <a:lnSpc>
                <a:spcPct val="110000"/>
              </a:lnSpc>
              <a:spcBef>
                <a:spcPct val="30000"/>
              </a:spcBef>
              <a:buFont typeface="Wingdings" panose="05000000000000000000" pitchFamily="2" charset="2"/>
              <a:buChar char="Ø"/>
            </a:pPr>
            <a:r>
              <a:rPr lang="id-ID" sz="1400" dirty="0">
                <a:solidFill>
                  <a:srgbClr val="000000"/>
                </a:solidFill>
              </a:rPr>
              <a:t>Sistem Informasi</a:t>
            </a:r>
            <a:endParaRPr lang="en-US" sz="1400" dirty="0">
              <a:solidFill>
                <a:srgbClr val="000000"/>
              </a:solidFill>
            </a:endParaRPr>
          </a:p>
        </p:txBody>
      </p:sp>
      <p:sp>
        <p:nvSpPr>
          <p:cNvPr id="7" name="TextBox 18"/>
          <p:cNvSpPr txBox="1">
            <a:spLocks noChangeArrowheads="1"/>
          </p:cNvSpPr>
          <p:nvPr/>
        </p:nvSpPr>
        <p:spPr bwMode="auto">
          <a:xfrm>
            <a:off x="432312" y="1571915"/>
            <a:ext cx="2691047" cy="2591479"/>
          </a:xfrm>
          <a:prstGeom prst="rect">
            <a:avLst/>
          </a:prstGeom>
          <a:solidFill>
            <a:schemeClr val="accent2">
              <a:lumMod val="20000"/>
              <a:lumOff val="80000"/>
            </a:schemeClr>
          </a:solidFill>
          <a:ln w="22225">
            <a:solidFill>
              <a:schemeClr val="accent2">
                <a:lumMod val="75000"/>
              </a:schemeClr>
            </a:solidFill>
            <a:prstDash val="dash"/>
            <a:miter lim="800000"/>
            <a:headEnd/>
            <a:tailEnd/>
          </a:ln>
        </p:spPr>
        <p:txBody>
          <a:bodyPr wrap="square">
            <a:spAutoFit/>
          </a:bodyPr>
          <a:lstStyle/>
          <a:p>
            <a:pPr marL="295366" indent="-295366">
              <a:lnSpc>
                <a:spcPct val="110000"/>
              </a:lnSpc>
              <a:spcBef>
                <a:spcPct val="30000"/>
              </a:spcBef>
            </a:pPr>
            <a:r>
              <a:rPr lang="en-US" sz="1400" b="1" dirty="0">
                <a:solidFill>
                  <a:srgbClr val="000000"/>
                </a:solidFill>
              </a:rPr>
              <a:t>	</a:t>
            </a:r>
            <a:r>
              <a:rPr lang="en-US" sz="1400" b="1" dirty="0" err="1">
                <a:solidFill>
                  <a:srgbClr val="000000"/>
                </a:solidFill>
              </a:rPr>
              <a:t>Menetapkan</a:t>
            </a:r>
            <a:r>
              <a:rPr lang="en-US" sz="1400" b="1" dirty="0">
                <a:solidFill>
                  <a:srgbClr val="000000"/>
                </a:solidFill>
              </a:rPr>
              <a:t> </a:t>
            </a:r>
            <a:r>
              <a:rPr lang="en-US" sz="1400" b="1" dirty="0" err="1">
                <a:solidFill>
                  <a:srgbClr val="000000"/>
                </a:solidFill>
              </a:rPr>
              <a:t>dan</a:t>
            </a:r>
            <a:r>
              <a:rPr lang="en-US" sz="1400" b="1" dirty="0">
                <a:solidFill>
                  <a:srgbClr val="000000"/>
                </a:solidFill>
              </a:rPr>
              <a:t> </a:t>
            </a:r>
            <a:r>
              <a:rPr lang="en-US" sz="1400" b="1" dirty="0" err="1">
                <a:solidFill>
                  <a:srgbClr val="000000"/>
                </a:solidFill>
              </a:rPr>
              <a:t>menyediakan</a:t>
            </a:r>
            <a:r>
              <a:rPr lang="en-US" sz="1400" b="1" dirty="0">
                <a:solidFill>
                  <a:srgbClr val="000000"/>
                </a:solidFill>
              </a:rPr>
              <a:t> </a:t>
            </a:r>
            <a:r>
              <a:rPr lang="en-US" sz="1400" b="1" dirty="0" err="1">
                <a:solidFill>
                  <a:srgbClr val="000000"/>
                </a:solidFill>
              </a:rPr>
              <a:t>sumberdaya</a:t>
            </a:r>
            <a:r>
              <a:rPr lang="en-US" sz="1400" b="1" dirty="0">
                <a:solidFill>
                  <a:srgbClr val="000000"/>
                </a:solidFill>
              </a:rPr>
              <a:t> yang </a:t>
            </a:r>
            <a:r>
              <a:rPr lang="en-US" sz="1400" b="1" dirty="0" err="1">
                <a:solidFill>
                  <a:srgbClr val="000000"/>
                </a:solidFill>
              </a:rPr>
              <a:t>dibutuhkan</a:t>
            </a:r>
            <a:r>
              <a:rPr lang="en-US" sz="1400" b="1" dirty="0">
                <a:solidFill>
                  <a:srgbClr val="000000"/>
                </a:solidFill>
              </a:rPr>
              <a:t>, </a:t>
            </a:r>
            <a:r>
              <a:rPr lang="en-US" sz="1400" b="1" dirty="0" err="1">
                <a:solidFill>
                  <a:srgbClr val="000000"/>
                </a:solidFill>
              </a:rPr>
              <a:t>dengan</a:t>
            </a:r>
            <a:r>
              <a:rPr lang="en-US" sz="1400" b="1" dirty="0">
                <a:solidFill>
                  <a:srgbClr val="000000"/>
                </a:solidFill>
              </a:rPr>
              <a:t> </a:t>
            </a:r>
            <a:r>
              <a:rPr lang="en-US" sz="1400" b="1" dirty="0" err="1">
                <a:solidFill>
                  <a:srgbClr val="000000"/>
                </a:solidFill>
              </a:rPr>
              <a:t>mempertimbangkan</a:t>
            </a:r>
            <a:r>
              <a:rPr lang="en-US" sz="1400" b="1" dirty="0">
                <a:solidFill>
                  <a:srgbClr val="000000"/>
                </a:solidFill>
              </a:rPr>
              <a:t> :</a:t>
            </a:r>
          </a:p>
          <a:p>
            <a:pPr marL="666830" lvl="1" indent="-295366">
              <a:lnSpc>
                <a:spcPct val="110000"/>
              </a:lnSpc>
              <a:spcBef>
                <a:spcPct val="30000"/>
              </a:spcBef>
              <a:buFont typeface="Wingdings" panose="05000000000000000000" pitchFamily="2" charset="2"/>
              <a:buChar char="Ø"/>
            </a:pPr>
            <a:r>
              <a:rPr lang="en-US" sz="1400" dirty="0" err="1">
                <a:solidFill>
                  <a:srgbClr val="000000"/>
                </a:solidFill>
              </a:rPr>
              <a:t>Kemampuan</a:t>
            </a:r>
            <a:r>
              <a:rPr lang="en-US" sz="1400" dirty="0">
                <a:solidFill>
                  <a:srgbClr val="000000"/>
                </a:solidFill>
              </a:rPr>
              <a:t> </a:t>
            </a:r>
            <a:r>
              <a:rPr lang="en-US" sz="1400" dirty="0" err="1">
                <a:solidFill>
                  <a:srgbClr val="000000"/>
                </a:solidFill>
              </a:rPr>
              <a:t>dan</a:t>
            </a:r>
            <a:r>
              <a:rPr lang="en-US" sz="1400" dirty="0">
                <a:solidFill>
                  <a:srgbClr val="000000"/>
                </a:solidFill>
              </a:rPr>
              <a:t> </a:t>
            </a:r>
            <a:r>
              <a:rPr lang="en-US" sz="1400" dirty="0" err="1">
                <a:solidFill>
                  <a:srgbClr val="000000"/>
                </a:solidFill>
              </a:rPr>
              <a:t>batasan</a:t>
            </a:r>
            <a:r>
              <a:rPr lang="en-US" sz="1400" dirty="0">
                <a:solidFill>
                  <a:srgbClr val="000000"/>
                </a:solidFill>
              </a:rPr>
              <a:t> </a:t>
            </a:r>
            <a:r>
              <a:rPr lang="en-US" sz="1400" dirty="0" err="1">
                <a:solidFill>
                  <a:srgbClr val="000000"/>
                </a:solidFill>
              </a:rPr>
              <a:t>sumberdaya</a:t>
            </a:r>
            <a:r>
              <a:rPr lang="en-US" sz="1400" dirty="0">
                <a:solidFill>
                  <a:srgbClr val="000000"/>
                </a:solidFill>
              </a:rPr>
              <a:t> yang </a:t>
            </a:r>
            <a:r>
              <a:rPr lang="en-US" sz="1400" dirty="0" err="1">
                <a:solidFill>
                  <a:srgbClr val="000000"/>
                </a:solidFill>
              </a:rPr>
              <a:t>ada</a:t>
            </a:r>
            <a:r>
              <a:rPr lang="en-US" sz="1400" dirty="0">
                <a:solidFill>
                  <a:srgbClr val="000000"/>
                </a:solidFill>
              </a:rPr>
              <a:t> di internal.</a:t>
            </a:r>
          </a:p>
          <a:p>
            <a:pPr marL="666830" lvl="1" indent="-295366">
              <a:lnSpc>
                <a:spcPct val="110000"/>
              </a:lnSpc>
              <a:spcBef>
                <a:spcPct val="30000"/>
              </a:spcBef>
              <a:buFont typeface="Wingdings" panose="05000000000000000000" pitchFamily="2" charset="2"/>
              <a:buChar char="Ø"/>
            </a:pPr>
            <a:r>
              <a:rPr lang="en-US" sz="1400" dirty="0" err="1">
                <a:solidFill>
                  <a:srgbClr val="000000"/>
                </a:solidFill>
              </a:rPr>
              <a:t>Apa</a:t>
            </a:r>
            <a:r>
              <a:rPr lang="en-US" sz="1400" dirty="0">
                <a:solidFill>
                  <a:srgbClr val="000000"/>
                </a:solidFill>
              </a:rPr>
              <a:t> yang </a:t>
            </a:r>
            <a:r>
              <a:rPr lang="en-US" sz="1400" dirty="0" err="1">
                <a:solidFill>
                  <a:srgbClr val="000000"/>
                </a:solidFill>
              </a:rPr>
              <a:t>perlu</a:t>
            </a:r>
            <a:r>
              <a:rPr lang="en-US" sz="1400" dirty="0">
                <a:solidFill>
                  <a:srgbClr val="000000"/>
                </a:solidFill>
              </a:rPr>
              <a:t> </a:t>
            </a:r>
            <a:r>
              <a:rPr lang="en-US" sz="1400" dirty="0" err="1">
                <a:solidFill>
                  <a:srgbClr val="000000"/>
                </a:solidFill>
              </a:rPr>
              <a:t>diperoleh</a:t>
            </a:r>
            <a:r>
              <a:rPr lang="en-US" sz="1400" dirty="0">
                <a:solidFill>
                  <a:srgbClr val="000000"/>
                </a:solidFill>
              </a:rPr>
              <a:t> </a:t>
            </a:r>
            <a:r>
              <a:rPr lang="en-US" sz="1400" dirty="0" err="1">
                <a:solidFill>
                  <a:srgbClr val="000000"/>
                </a:solidFill>
              </a:rPr>
              <a:t>oleh</a:t>
            </a:r>
            <a:r>
              <a:rPr lang="en-US" sz="1400" dirty="0">
                <a:solidFill>
                  <a:srgbClr val="000000"/>
                </a:solidFill>
              </a:rPr>
              <a:t> </a:t>
            </a:r>
            <a:r>
              <a:rPr lang="en-US" sz="1400" dirty="0" err="1">
                <a:solidFill>
                  <a:srgbClr val="000000"/>
                </a:solidFill>
              </a:rPr>
              <a:t>sumberdaya</a:t>
            </a:r>
            <a:r>
              <a:rPr lang="en-US" sz="1400" dirty="0">
                <a:solidFill>
                  <a:srgbClr val="000000"/>
                </a:solidFill>
              </a:rPr>
              <a:t> </a:t>
            </a:r>
            <a:r>
              <a:rPr lang="en-US" sz="1400" dirty="0" err="1">
                <a:solidFill>
                  <a:srgbClr val="000000"/>
                </a:solidFill>
              </a:rPr>
              <a:t>eksternal</a:t>
            </a:r>
            <a:endParaRPr lang="en-US" sz="1400" dirty="0">
              <a:solidFill>
                <a:srgbClr val="000000"/>
              </a:solidFill>
            </a:endParaRPr>
          </a:p>
        </p:txBody>
      </p:sp>
      <p:sp>
        <p:nvSpPr>
          <p:cNvPr id="10" name="TextBox 18"/>
          <p:cNvSpPr txBox="1">
            <a:spLocks noChangeArrowheads="1"/>
          </p:cNvSpPr>
          <p:nvPr/>
        </p:nvSpPr>
        <p:spPr bwMode="auto">
          <a:xfrm>
            <a:off x="424572" y="4396848"/>
            <a:ext cx="2485705" cy="752514"/>
          </a:xfrm>
          <a:prstGeom prst="rect">
            <a:avLst/>
          </a:prstGeom>
          <a:solidFill>
            <a:schemeClr val="tx2">
              <a:lumMod val="40000"/>
              <a:lumOff val="60000"/>
            </a:schemeClr>
          </a:solidFill>
          <a:ln w="25400">
            <a:solidFill>
              <a:schemeClr val="accent2">
                <a:lumMod val="75000"/>
              </a:schemeClr>
            </a:solidFill>
            <a:prstDash val="dash"/>
            <a:miter lim="800000"/>
            <a:headEnd/>
            <a:tailEnd/>
          </a:ln>
        </p:spPr>
        <p:txBody>
          <a:bodyPr wrap="square">
            <a:spAutoFit/>
          </a:bodyPr>
          <a:lstStyle/>
          <a:p>
            <a:pPr>
              <a:lnSpc>
                <a:spcPct val="110000"/>
              </a:lnSpc>
              <a:spcBef>
                <a:spcPct val="30000"/>
              </a:spcBef>
            </a:pPr>
            <a:r>
              <a:rPr lang="en-US" sz="1300" b="1" dirty="0" err="1">
                <a:solidFill>
                  <a:srgbClr val="000000"/>
                </a:solidFill>
              </a:rPr>
              <a:t>Menetapkan</a:t>
            </a:r>
            <a:r>
              <a:rPr lang="en-US" sz="1300" b="1" dirty="0">
                <a:solidFill>
                  <a:srgbClr val="000000"/>
                </a:solidFill>
              </a:rPr>
              <a:t> </a:t>
            </a:r>
            <a:r>
              <a:rPr lang="en-US" sz="1300" b="1" dirty="0" err="1">
                <a:solidFill>
                  <a:srgbClr val="000000"/>
                </a:solidFill>
              </a:rPr>
              <a:t>dan</a:t>
            </a:r>
            <a:r>
              <a:rPr lang="en-US" sz="1300" b="1" dirty="0">
                <a:solidFill>
                  <a:srgbClr val="000000"/>
                </a:solidFill>
              </a:rPr>
              <a:t> </a:t>
            </a:r>
            <a:r>
              <a:rPr lang="en-US" sz="1300" b="1" dirty="0" err="1">
                <a:solidFill>
                  <a:srgbClr val="000000"/>
                </a:solidFill>
              </a:rPr>
              <a:t>Menyediakan</a:t>
            </a:r>
            <a:r>
              <a:rPr lang="en-US" sz="1300" b="1" dirty="0">
                <a:solidFill>
                  <a:srgbClr val="000000"/>
                </a:solidFill>
              </a:rPr>
              <a:t> orang </a:t>
            </a:r>
            <a:r>
              <a:rPr lang="en-US" sz="1300" b="1" dirty="0" err="1">
                <a:solidFill>
                  <a:srgbClr val="000000"/>
                </a:solidFill>
              </a:rPr>
              <a:t>sesuai</a:t>
            </a:r>
            <a:r>
              <a:rPr lang="en-US" sz="1300" b="1" dirty="0">
                <a:solidFill>
                  <a:srgbClr val="000000"/>
                </a:solidFill>
              </a:rPr>
              <a:t> </a:t>
            </a:r>
            <a:r>
              <a:rPr lang="en-US" sz="1300" b="1" dirty="0" err="1">
                <a:solidFill>
                  <a:srgbClr val="000000"/>
                </a:solidFill>
              </a:rPr>
              <a:t>dengan</a:t>
            </a:r>
            <a:r>
              <a:rPr lang="en-US" sz="1300" b="1" dirty="0">
                <a:solidFill>
                  <a:srgbClr val="000000"/>
                </a:solidFill>
              </a:rPr>
              <a:t> </a:t>
            </a:r>
            <a:r>
              <a:rPr lang="en-US" sz="1300" b="1" dirty="0" err="1">
                <a:solidFill>
                  <a:srgbClr val="000000"/>
                </a:solidFill>
              </a:rPr>
              <a:t>kebutuhan</a:t>
            </a:r>
            <a:r>
              <a:rPr lang="en-US" sz="1300" b="1" dirty="0">
                <a:solidFill>
                  <a:srgbClr val="000000"/>
                </a:solidFill>
              </a:rPr>
              <a:t> </a:t>
            </a:r>
            <a:r>
              <a:rPr lang="en-US" sz="1300" b="1" dirty="0" err="1">
                <a:solidFill>
                  <a:srgbClr val="000000"/>
                </a:solidFill>
              </a:rPr>
              <a:t>organisasi</a:t>
            </a:r>
            <a:endParaRPr lang="en-US" sz="1300" dirty="0">
              <a:solidFill>
                <a:srgbClr val="000000"/>
              </a:solidFill>
            </a:endParaRPr>
          </a:p>
        </p:txBody>
      </p:sp>
      <p:sp>
        <p:nvSpPr>
          <p:cNvPr id="15" name="Freeform 14"/>
          <p:cNvSpPr>
            <a:spLocks/>
          </p:cNvSpPr>
          <p:nvPr/>
        </p:nvSpPr>
        <p:spPr bwMode="auto">
          <a:xfrm rot="5644996" flipH="1">
            <a:off x="2439395" y="3817679"/>
            <a:ext cx="1531800" cy="878105"/>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7" name="Freeform 16"/>
          <p:cNvSpPr>
            <a:spLocks/>
          </p:cNvSpPr>
          <p:nvPr/>
        </p:nvSpPr>
        <p:spPr bwMode="auto">
          <a:xfrm rot="11548515" flipH="1" flipV="1">
            <a:off x="2593532" y="1232590"/>
            <a:ext cx="1807278" cy="579978"/>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8" name="Rectangle 2"/>
          <p:cNvSpPr txBox="1">
            <a:spLocks noChangeArrowheads="1"/>
          </p:cNvSpPr>
          <p:nvPr/>
        </p:nvSpPr>
        <p:spPr bwMode="auto">
          <a:xfrm>
            <a:off x="11676" y="8203"/>
            <a:ext cx="9132325" cy="848013"/>
          </a:xfrm>
          <a:prstGeom prst="rect">
            <a:avLst/>
          </a:prstGeom>
          <a:no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rgbClr val="0000FF"/>
                </a:solidFill>
                <a:latin typeface="+mj-lt"/>
                <a:ea typeface="+mj-ea"/>
                <a:cs typeface="+mj-cs"/>
              </a:rPr>
              <a:t>SMM</a:t>
            </a:r>
            <a:r>
              <a:rPr lang="en-US" sz="3575" b="1" dirty="0">
                <a:solidFill>
                  <a:srgbClr val="385723"/>
                </a:solidFill>
                <a:latin typeface="+mj-lt"/>
                <a:ea typeface="+mj-ea"/>
                <a:cs typeface="+mj-cs"/>
              </a:rPr>
              <a:t> 7.1. </a:t>
            </a:r>
            <a:r>
              <a:rPr lang="en-US" sz="3575" b="1" dirty="0" err="1">
                <a:solidFill>
                  <a:srgbClr val="385723"/>
                </a:solidFill>
                <a:latin typeface="+mj-lt"/>
                <a:ea typeface="+mj-ea"/>
                <a:cs typeface="+mj-cs"/>
              </a:rPr>
              <a:t>Sumberdaya</a:t>
            </a:r>
            <a:endParaRPr lang="en-US" sz="3575" b="1" dirty="0">
              <a:solidFill>
                <a:srgbClr val="385723"/>
              </a:solidFill>
              <a:latin typeface="+mj-lt"/>
              <a:ea typeface="+mj-ea"/>
              <a:cs typeface="+mj-cs"/>
            </a:endParaRPr>
          </a:p>
        </p:txBody>
      </p:sp>
      <p:sp>
        <p:nvSpPr>
          <p:cNvPr id="3" name="Slide Number Placeholder 2"/>
          <p:cNvSpPr>
            <a:spLocks noGrp="1"/>
          </p:cNvSpPr>
          <p:nvPr>
            <p:ph type="sldNum" sz="quarter" idx="12"/>
          </p:nvPr>
        </p:nvSpPr>
        <p:spPr/>
        <p:txBody>
          <a:bodyPr/>
          <a:lstStyle/>
          <a:p>
            <a:fld id="{8646E38D-1E4E-4D64-8D25-29F399A3900B}" type="slidenum">
              <a:rPr lang="en-US" smtClean="0"/>
              <a:pPr/>
              <a:t>54</a:t>
            </a:fld>
            <a:endParaRPr lang="en-US"/>
          </a:p>
        </p:txBody>
      </p:sp>
      <p:sp>
        <p:nvSpPr>
          <p:cNvPr id="21" name="Oval 20"/>
          <p:cNvSpPr/>
          <p:nvPr/>
        </p:nvSpPr>
        <p:spPr>
          <a:xfrm>
            <a:off x="4409051" y="956769"/>
            <a:ext cx="2050356" cy="875663"/>
          </a:xfrm>
          <a:prstGeom prst="ellipse">
            <a:avLst/>
          </a:prstGeom>
          <a:solidFill>
            <a:schemeClr val="accent2">
              <a:lumMod val="20000"/>
              <a:lumOff val="80000"/>
            </a:schemeClr>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sp>
        <p:nvSpPr>
          <p:cNvPr id="19" name="Rectangle 3"/>
          <p:cNvSpPr txBox="1">
            <a:spLocks noChangeArrowheads="1"/>
          </p:cNvSpPr>
          <p:nvPr/>
        </p:nvSpPr>
        <p:spPr bwMode="auto">
          <a:xfrm>
            <a:off x="4097004" y="1016189"/>
            <a:ext cx="2688382" cy="527545"/>
          </a:xfrm>
          <a:prstGeom prst="rect">
            <a:avLst/>
          </a:prstGeom>
          <a:noFill/>
          <a:ln w="9525">
            <a:noFill/>
            <a:miter lim="800000"/>
            <a:headEnd/>
            <a:tailEnd/>
          </a:ln>
        </p:spPr>
        <p:txBody>
          <a:bodyPr/>
          <a:lstStyle/>
          <a:p>
            <a:pPr marL="278598" indent="-278598" algn="ctr">
              <a:spcBef>
                <a:spcPct val="20000"/>
              </a:spcBef>
              <a:defRPr/>
            </a:pPr>
            <a:r>
              <a:rPr lang="en-US" sz="1400" dirty="0"/>
              <a:t>7.1.1 </a:t>
            </a:r>
            <a:r>
              <a:rPr lang="en-US" sz="1400" dirty="0" err="1"/>
              <a:t>Menetapkan</a:t>
            </a:r>
            <a:endParaRPr lang="en-US" sz="1400" dirty="0"/>
          </a:p>
          <a:p>
            <a:pPr marL="278598" indent="-278598" algn="ctr">
              <a:spcBef>
                <a:spcPct val="20000"/>
              </a:spcBef>
              <a:defRPr/>
            </a:pPr>
            <a:r>
              <a:rPr lang="en-US" sz="1400" dirty="0"/>
              <a:t>Dan </a:t>
            </a:r>
            <a:r>
              <a:rPr lang="en-US" sz="1400" dirty="0" err="1"/>
              <a:t>Menyediakan</a:t>
            </a:r>
            <a:endParaRPr lang="en-US" sz="1400" dirty="0"/>
          </a:p>
          <a:p>
            <a:pPr marL="278598" indent="-278598" algn="ctr">
              <a:spcBef>
                <a:spcPct val="20000"/>
              </a:spcBef>
              <a:defRPr/>
            </a:pPr>
            <a:r>
              <a:rPr lang="en-US" sz="1400" dirty="0" err="1"/>
              <a:t>Sumberdaya</a:t>
            </a:r>
            <a:endParaRPr lang="en-US" sz="1400" dirty="0"/>
          </a:p>
        </p:txBody>
      </p:sp>
      <p:sp>
        <p:nvSpPr>
          <p:cNvPr id="25" name="Oval 24"/>
          <p:cNvSpPr/>
          <p:nvPr/>
        </p:nvSpPr>
        <p:spPr>
          <a:xfrm>
            <a:off x="3767541" y="1968228"/>
            <a:ext cx="333443" cy="360040"/>
          </a:xfrm>
          <a:prstGeom prst="ellipse">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 name="Oval 25"/>
          <p:cNvSpPr/>
          <p:nvPr/>
        </p:nvSpPr>
        <p:spPr>
          <a:xfrm>
            <a:off x="5276882" y="2385150"/>
            <a:ext cx="333443" cy="3600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 name="Oval 26"/>
          <p:cNvSpPr/>
          <p:nvPr/>
        </p:nvSpPr>
        <p:spPr>
          <a:xfrm>
            <a:off x="6950009" y="1968228"/>
            <a:ext cx="333443" cy="360040"/>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28" name="Picture 2" descr="C:\Users\MGR\AppData\Roaming\PixelMetrics\CaptureWiz\Tem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091" y="2568889"/>
            <a:ext cx="1004346" cy="93753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373" y="2500958"/>
            <a:ext cx="1418033" cy="933332"/>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a:spLocks/>
          </p:cNvSpPr>
          <p:nvPr/>
        </p:nvSpPr>
        <p:spPr bwMode="auto">
          <a:xfrm rot="9265258" flipH="1" flipV="1">
            <a:off x="4755332" y="3735283"/>
            <a:ext cx="765705" cy="608076"/>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sp>
        <p:nvSpPr>
          <p:cNvPr id="16" name="Freeform 15"/>
          <p:cNvSpPr>
            <a:spLocks/>
          </p:cNvSpPr>
          <p:nvPr/>
        </p:nvSpPr>
        <p:spPr bwMode="auto">
          <a:xfrm rot="1880198" flipH="1">
            <a:off x="7607314" y="3432554"/>
            <a:ext cx="1520977" cy="685766"/>
          </a:xfrm>
          <a:custGeom>
            <a:avLst/>
            <a:gdLst/>
            <a:ahLst/>
            <a:cxnLst>
              <a:cxn ang="0">
                <a:pos x="1883" y="0"/>
              </a:cxn>
              <a:cxn ang="0">
                <a:pos x="1235" y="204"/>
              </a:cxn>
              <a:cxn ang="0">
                <a:pos x="863" y="720"/>
              </a:cxn>
              <a:cxn ang="0">
                <a:pos x="813" y="1268"/>
              </a:cxn>
              <a:cxn ang="0">
                <a:pos x="1044" y="1317"/>
              </a:cxn>
              <a:cxn ang="0">
                <a:pos x="538" y="1825"/>
              </a:cxn>
              <a:cxn ang="0">
                <a:pos x="0" y="1198"/>
              </a:cxn>
              <a:cxn ang="0">
                <a:pos x="271" y="1211"/>
              </a:cxn>
              <a:cxn ang="0">
                <a:pos x="575" y="504"/>
              </a:cxn>
              <a:cxn ang="0">
                <a:pos x="1187" y="84"/>
              </a:cxn>
              <a:cxn ang="0">
                <a:pos x="1883" y="0"/>
              </a:cxn>
            </a:cxnLst>
            <a:rect l="0" t="0" r="r" b="b"/>
            <a:pathLst>
              <a:path w="1883" h="1825">
                <a:moveTo>
                  <a:pt x="1883" y="0"/>
                </a:moveTo>
                <a:cubicBezTo>
                  <a:pt x="1583" y="48"/>
                  <a:pt x="1405" y="84"/>
                  <a:pt x="1235" y="204"/>
                </a:cubicBezTo>
                <a:cubicBezTo>
                  <a:pt x="1065" y="324"/>
                  <a:pt x="933" y="543"/>
                  <a:pt x="863" y="720"/>
                </a:cubicBezTo>
                <a:cubicBezTo>
                  <a:pt x="793" y="897"/>
                  <a:pt x="783" y="1168"/>
                  <a:pt x="813" y="1268"/>
                </a:cubicBezTo>
                <a:cubicBezTo>
                  <a:pt x="962" y="1316"/>
                  <a:pt x="908" y="1288"/>
                  <a:pt x="1044" y="1317"/>
                </a:cubicBezTo>
                <a:cubicBezTo>
                  <a:pt x="969" y="1418"/>
                  <a:pt x="738" y="1640"/>
                  <a:pt x="538" y="1825"/>
                </a:cubicBezTo>
                <a:cubicBezTo>
                  <a:pt x="170" y="1419"/>
                  <a:pt x="164" y="1405"/>
                  <a:pt x="0" y="1198"/>
                </a:cubicBezTo>
                <a:cubicBezTo>
                  <a:pt x="224" y="1223"/>
                  <a:pt x="126" y="1220"/>
                  <a:pt x="271" y="1211"/>
                </a:cubicBezTo>
                <a:cubicBezTo>
                  <a:pt x="323" y="1026"/>
                  <a:pt x="422" y="692"/>
                  <a:pt x="575" y="504"/>
                </a:cubicBezTo>
                <a:cubicBezTo>
                  <a:pt x="728" y="316"/>
                  <a:pt x="969" y="168"/>
                  <a:pt x="1187" y="84"/>
                </a:cubicBezTo>
                <a:cubicBezTo>
                  <a:pt x="1405" y="0"/>
                  <a:pt x="1738" y="18"/>
                  <a:pt x="1883" y="0"/>
                </a:cubicBezTo>
                <a:close/>
              </a:path>
            </a:pathLst>
          </a:custGeom>
          <a:solidFill>
            <a:schemeClr val="accent4">
              <a:lumMod val="60000"/>
              <a:lumOff val="40000"/>
            </a:schemeClr>
          </a:solidFill>
          <a:ln w="9525">
            <a:solidFill>
              <a:srgbClr val="0000FF"/>
            </a:solidFill>
            <a:round/>
            <a:headEnd/>
            <a:tailEnd/>
          </a:ln>
          <a:effectLst>
            <a:outerShdw dist="107763" dir="2700000" algn="ctr" rotWithShape="0">
              <a:schemeClr val="bg2">
                <a:alpha val="50000"/>
              </a:schemeClr>
            </a:outerShdw>
          </a:effectLst>
        </p:spPr>
        <p:txBody>
          <a:bodyPr/>
          <a:lstStyle/>
          <a:p>
            <a:pPr>
              <a:defRPr/>
            </a:pPr>
            <a:endParaRPr lang="en-US" sz="1462"/>
          </a:p>
        </p:txBody>
      </p:sp>
      <p:cxnSp>
        <p:nvCxnSpPr>
          <p:cNvPr id="8" name="Straight Arrow Connector 7"/>
          <p:cNvCxnSpPr>
            <a:stCxn id="21" idx="3"/>
            <a:endCxn id="25" idx="6"/>
          </p:cNvCxnSpPr>
          <p:nvPr/>
        </p:nvCxnSpPr>
        <p:spPr>
          <a:xfrm flipH="1">
            <a:off x="4100984" y="1704194"/>
            <a:ext cx="608334" cy="444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1" idx="4"/>
            <a:endCxn id="26" idx="0"/>
          </p:cNvCxnSpPr>
          <p:nvPr/>
        </p:nvCxnSpPr>
        <p:spPr>
          <a:xfrm>
            <a:off x="5434229" y="1832432"/>
            <a:ext cx="9375" cy="552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1" idx="5"/>
            <a:endCxn id="27" idx="1"/>
          </p:cNvCxnSpPr>
          <p:nvPr/>
        </p:nvCxnSpPr>
        <p:spPr>
          <a:xfrm>
            <a:off x="6159139" y="1704193"/>
            <a:ext cx="839702" cy="316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9956960C-50DE-4C05-919B-FAAE1B773564}"/>
              </a:ext>
            </a:extLst>
          </p:cNvPr>
          <p:cNvSpPr>
            <a:spLocks noGrp="1"/>
          </p:cNvSpPr>
          <p:nvPr>
            <p:ph type="ftr" sz="quarter" idx="11"/>
          </p:nvPr>
        </p:nvSpPr>
        <p:spPr/>
        <p:txBody>
          <a:bodyPr/>
          <a:lstStyle/>
          <a:p>
            <a:r>
              <a:rPr lang="en-US"/>
              <a:t>Integrasi ISO 9001 &amp; ISO 14001 1/rev.01 (c)Copyright, Sentral Sistem. May 2019</a:t>
            </a:r>
          </a:p>
        </p:txBody>
      </p:sp>
    </p:spTree>
    <p:extLst>
      <p:ext uri="{BB962C8B-B14F-4D97-AF65-F5344CB8AC3E}">
        <p14:creationId xmlns:p14="http://schemas.microsoft.com/office/powerpoint/2010/main" val="405581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46E38D-1E4E-4D64-8D25-29F399A3900B}" type="slidenum">
              <a:rPr lang="en-US" smtClean="0"/>
              <a:pPr/>
              <a:t>55</a:t>
            </a:fld>
            <a:endParaRPr lang="en-US"/>
          </a:p>
        </p:txBody>
      </p:sp>
      <p:sp>
        <p:nvSpPr>
          <p:cNvPr id="7" name="Rectangle 2"/>
          <p:cNvSpPr txBox="1">
            <a:spLocks noChangeArrowheads="1"/>
          </p:cNvSpPr>
          <p:nvPr/>
        </p:nvSpPr>
        <p:spPr>
          <a:xfrm>
            <a:off x="5128534" y="393885"/>
            <a:ext cx="3686176" cy="928688"/>
          </a:xfrm>
          <a:prstGeom prst="rect">
            <a:avLst/>
          </a:prstGeom>
        </p:spPr>
        <p:txBody>
          <a:bodyPr vert="horz" lIns="74295" tIns="37148" rIns="74295" bIns="37148"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i="1" dirty="0">
                <a:solidFill>
                  <a:srgbClr val="0000FF"/>
                </a:solidFill>
              </a:rPr>
              <a:t>SMM</a:t>
            </a:r>
            <a:r>
              <a:rPr lang="en-US" sz="3575" b="1" i="1" dirty="0"/>
              <a:t> 7.1.5 </a:t>
            </a:r>
            <a:r>
              <a:rPr lang="en-US" sz="3575" b="1" i="1" dirty="0" err="1"/>
              <a:t>Pemantauan</a:t>
            </a:r>
            <a:r>
              <a:rPr lang="en-US" sz="3575" b="1" i="1" dirty="0"/>
              <a:t> </a:t>
            </a:r>
            <a:r>
              <a:rPr lang="en-US" sz="3575" b="1" i="1" dirty="0" err="1"/>
              <a:t>dan</a:t>
            </a:r>
            <a:r>
              <a:rPr lang="en-US" sz="3575" b="1" i="1" dirty="0"/>
              <a:t> </a:t>
            </a:r>
            <a:r>
              <a:rPr lang="en-US" sz="3575" b="1" i="1" dirty="0" err="1"/>
              <a:t>pengukuran</a:t>
            </a:r>
            <a:r>
              <a:rPr lang="en-US" sz="3575" b="1" i="1" dirty="0"/>
              <a:t> </a:t>
            </a:r>
            <a:r>
              <a:rPr lang="en-US" sz="3575" b="1" i="1" dirty="0" err="1"/>
              <a:t>sumberdaya</a:t>
            </a:r>
            <a:endParaRPr lang="en-US" sz="3575" dirty="0"/>
          </a:p>
        </p:txBody>
      </p:sp>
      <p:grpSp>
        <p:nvGrpSpPr>
          <p:cNvPr id="2" name="Group 14"/>
          <p:cNvGrpSpPr/>
          <p:nvPr/>
        </p:nvGrpSpPr>
        <p:grpSpPr>
          <a:xfrm>
            <a:off x="95241" y="548680"/>
            <a:ext cx="4942042" cy="2924742"/>
            <a:chOff x="1" y="656209"/>
            <a:chExt cx="5353878" cy="2924742"/>
          </a:xfrm>
        </p:grpSpPr>
        <p:pic>
          <p:nvPicPr>
            <p:cNvPr id="4" name="Picture 3"/>
            <p:cNvPicPr>
              <a:picLocks noChangeAspect="1"/>
            </p:cNvPicPr>
            <p:nvPr/>
          </p:nvPicPr>
          <p:blipFill>
            <a:blip r:embed="rId2"/>
            <a:stretch>
              <a:fillRect/>
            </a:stretch>
          </p:blipFill>
          <p:spPr>
            <a:xfrm>
              <a:off x="1" y="656209"/>
              <a:ext cx="5353878" cy="2924742"/>
            </a:xfrm>
            <a:prstGeom prst="rect">
              <a:avLst/>
            </a:prstGeom>
          </p:spPr>
        </p:pic>
        <p:sp>
          <p:nvSpPr>
            <p:cNvPr id="8" name="Oval 7"/>
            <p:cNvSpPr/>
            <p:nvPr/>
          </p:nvSpPr>
          <p:spPr>
            <a:xfrm>
              <a:off x="3077345" y="2801746"/>
              <a:ext cx="1291590" cy="5112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grpSp>
      <p:sp>
        <p:nvSpPr>
          <p:cNvPr id="11" name="TextBox 10"/>
          <p:cNvSpPr txBox="1">
            <a:spLocks noChangeArrowheads="1"/>
          </p:cNvSpPr>
          <p:nvPr/>
        </p:nvSpPr>
        <p:spPr bwMode="auto">
          <a:xfrm>
            <a:off x="403683" y="3382149"/>
            <a:ext cx="4431724" cy="2862322"/>
          </a:xfrm>
          <a:prstGeom prst="rect">
            <a:avLst/>
          </a:prstGeom>
          <a:noFill/>
          <a:ln w="9525">
            <a:noFill/>
            <a:miter lim="800000"/>
            <a:headEnd/>
            <a:tailEnd/>
          </a:ln>
        </p:spPr>
        <p:txBody>
          <a:bodyPr wrap="square">
            <a:spAutoFit/>
          </a:bodyPr>
          <a:lstStyle/>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Dikalibrasi</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verifikasi</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keduanya</a:t>
            </a:r>
            <a:r>
              <a:rPr lang="en-US" i="1" dirty="0">
                <a:latin typeface="Arial Narrow" panose="020B0606020202030204" pitchFamily="34" charset="0"/>
              </a:rPr>
              <a:t> </a:t>
            </a:r>
            <a:r>
              <a:rPr lang="en-US" i="1" dirty="0" err="1">
                <a:latin typeface="Arial Narrow" panose="020B0606020202030204" pitchFamily="34" charset="0"/>
              </a:rPr>
              <a:t>pada</a:t>
            </a:r>
            <a:r>
              <a:rPr lang="en-US" i="1" dirty="0">
                <a:latin typeface="Arial Narrow" panose="020B0606020202030204" pitchFamily="34" charset="0"/>
              </a:rPr>
              <a:t> </a:t>
            </a:r>
            <a:r>
              <a:rPr lang="en-US" i="1" dirty="0" err="1">
                <a:latin typeface="Arial Narrow" panose="020B0606020202030204" pitchFamily="34" charset="0"/>
              </a:rPr>
              <a:t>selang</a:t>
            </a:r>
            <a:r>
              <a:rPr lang="en-US" i="1" dirty="0">
                <a:latin typeface="Arial Narrow" panose="020B0606020202030204" pitchFamily="34" charset="0"/>
              </a:rPr>
              <a:t> </a:t>
            </a:r>
            <a:r>
              <a:rPr lang="en-US" i="1" dirty="0" err="1">
                <a:latin typeface="Arial Narrow" panose="020B0606020202030204" pitchFamily="34" charset="0"/>
              </a:rPr>
              <a:t>waktu</a:t>
            </a:r>
            <a:r>
              <a:rPr lang="en-US" i="1" dirty="0">
                <a:latin typeface="Arial Narrow" panose="020B0606020202030204" pitchFamily="34" charset="0"/>
              </a:rPr>
              <a:t> </a:t>
            </a:r>
            <a:r>
              <a:rPr lang="en-US" i="1" dirty="0" err="1">
                <a:latin typeface="Arial Narrow" panose="020B0606020202030204" pitchFamily="34" charset="0"/>
              </a:rPr>
              <a:t>tertentu</a:t>
            </a:r>
            <a:r>
              <a:rPr lang="en-US" i="1" dirty="0">
                <a:latin typeface="Arial Narrow" panose="020B0606020202030204" pitchFamily="34" charset="0"/>
              </a:rPr>
              <a:t> </a:t>
            </a:r>
            <a:r>
              <a:rPr lang="en-US" i="1" dirty="0" err="1">
                <a:latin typeface="Arial Narrow" panose="020B0606020202030204" pitchFamily="34" charset="0"/>
              </a:rPr>
              <a:t>atau</a:t>
            </a:r>
            <a:r>
              <a:rPr lang="en-US" i="1" dirty="0">
                <a:latin typeface="Arial Narrow" panose="020B0606020202030204" pitchFamily="34" charset="0"/>
              </a:rPr>
              <a:t> </a:t>
            </a:r>
            <a:r>
              <a:rPr lang="en-US" i="1" dirty="0" err="1">
                <a:latin typeface="Arial Narrow" panose="020B0606020202030204" pitchFamily="34" charset="0"/>
              </a:rPr>
              <a:t>sebelum</a:t>
            </a:r>
            <a:r>
              <a:rPr lang="en-US" i="1" dirty="0">
                <a:latin typeface="Arial Narrow" panose="020B0606020202030204" pitchFamily="34" charset="0"/>
              </a:rPr>
              <a:t> </a:t>
            </a:r>
            <a:r>
              <a:rPr lang="en-US" i="1" dirty="0" err="1">
                <a:latin typeface="Arial Narrow" panose="020B0606020202030204" pitchFamily="34" charset="0"/>
              </a:rPr>
              <a:t>digunakan</a:t>
            </a:r>
            <a:r>
              <a:rPr lang="en-US" i="1" dirty="0">
                <a:latin typeface="Arial Narrow" panose="020B0606020202030204" pitchFamily="34" charset="0"/>
              </a:rPr>
              <a:t>.</a:t>
            </a: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Identifikasi</a:t>
            </a:r>
            <a:r>
              <a:rPr lang="en-US" i="1" dirty="0">
                <a:latin typeface="Arial Narrow" panose="020B0606020202030204" pitchFamily="34" charset="0"/>
              </a:rPr>
              <a:t> status </a:t>
            </a:r>
            <a:r>
              <a:rPr lang="en-US" i="1" dirty="0" err="1">
                <a:latin typeface="Arial Narrow" panose="020B0606020202030204" pitchFamily="34" charset="0"/>
              </a:rPr>
              <a:t>harus</a:t>
            </a:r>
            <a:r>
              <a:rPr lang="en-US" i="1" dirty="0">
                <a:latin typeface="Arial Narrow" panose="020B0606020202030204" pitchFamily="34" charset="0"/>
              </a:rPr>
              <a:t> </a:t>
            </a:r>
            <a:r>
              <a:rPr lang="en-US" i="1" dirty="0" err="1">
                <a:latin typeface="Arial Narrow" panose="020B0606020202030204" pitchFamily="34" charset="0"/>
              </a:rPr>
              <a:t>jelas</a:t>
            </a:r>
            <a:endParaRPr lang="en-US" i="1" dirty="0">
              <a:latin typeface="Arial Narrow" panose="020B0606020202030204" pitchFamily="34" charset="0"/>
            </a:endParaRP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Dijaga</a:t>
            </a:r>
            <a:r>
              <a:rPr lang="en-US" i="1" dirty="0">
                <a:latin typeface="Arial Narrow" panose="020B0606020202030204" pitchFamily="34" charset="0"/>
              </a:rPr>
              <a:t> </a:t>
            </a:r>
            <a:r>
              <a:rPr lang="en-US" i="1" dirty="0" err="1">
                <a:latin typeface="Arial Narrow" panose="020B0606020202030204" pitchFamily="34" charset="0"/>
              </a:rPr>
              <a:t>dari</a:t>
            </a:r>
            <a:r>
              <a:rPr lang="en-US" i="1" dirty="0">
                <a:latin typeface="Arial Narrow" panose="020B0606020202030204" pitchFamily="34" charset="0"/>
              </a:rPr>
              <a:t> </a:t>
            </a:r>
            <a:r>
              <a:rPr lang="en-US" i="1" dirty="0" err="1">
                <a:latin typeface="Arial Narrow" panose="020B0606020202030204" pitchFamily="34" charset="0"/>
              </a:rPr>
              <a:t>kerusakan</a:t>
            </a:r>
            <a:endParaRPr lang="en-US" i="1" dirty="0">
              <a:latin typeface="Arial Narrow" panose="020B0606020202030204" pitchFamily="34" charset="0"/>
            </a:endParaRPr>
          </a:p>
          <a:p>
            <a:pPr marL="285750" indent="-285750" algn="just">
              <a:lnSpc>
                <a:spcPct val="200000"/>
              </a:lnSpc>
              <a:buFont typeface="Wingdings" panose="05000000000000000000" pitchFamily="2" charset="2"/>
              <a:buChar char="Ø"/>
            </a:pPr>
            <a:r>
              <a:rPr lang="en-US" i="1" dirty="0" err="1">
                <a:latin typeface="Arial Narrow" panose="020B0606020202030204" pitchFamily="34" charset="0"/>
              </a:rPr>
              <a:t>Lakukan</a:t>
            </a:r>
            <a:r>
              <a:rPr lang="en-US" i="1" dirty="0">
                <a:latin typeface="Arial Narrow" panose="020B0606020202030204" pitchFamily="34" charset="0"/>
              </a:rPr>
              <a:t> </a:t>
            </a:r>
            <a:r>
              <a:rPr lang="en-US" i="1" dirty="0" err="1">
                <a:latin typeface="Arial Narrow" panose="020B0606020202030204" pitchFamily="34" charset="0"/>
              </a:rPr>
              <a:t>tindakan</a:t>
            </a:r>
            <a:r>
              <a:rPr lang="en-US" i="1" dirty="0">
                <a:latin typeface="Arial Narrow" panose="020B0606020202030204" pitchFamily="34" charset="0"/>
              </a:rPr>
              <a:t> </a:t>
            </a:r>
            <a:r>
              <a:rPr lang="en-US" i="1" dirty="0" err="1">
                <a:latin typeface="Arial Narrow" panose="020B0606020202030204" pitchFamily="34" charset="0"/>
              </a:rPr>
              <a:t>bila</a:t>
            </a:r>
            <a:r>
              <a:rPr lang="en-US" i="1" dirty="0">
                <a:latin typeface="Arial Narrow" panose="020B0606020202030204" pitchFamily="34" charset="0"/>
              </a:rPr>
              <a:t> </a:t>
            </a:r>
            <a:r>
              <a:rPr lang="en-US" i="1" dirty="0" err="1">
                <a:latin typeface="Arial Narrow" panose="020B0606020202030204" pitchFamily="34" charset="0"/>
              </a:rPr>
              <a:t>terjadi</a:t>
            </a:r>
            <a:r>
              <a:rPr lang="en-US" i="1" dirty="0">
                <a:latin typeface="Arial Narrow" panose="020B0606020202030204" pitchFamily="34" charset="0"/>
              </a:rPr>
              <a:t> </a:t>
            </a:r>
            <a:r>
              <a:rPr lang="en-US" i="1" dirty="0" err="1">
                <a:latin typeface="Arial Narrow" panose="020B0606020202030204" pitchFamily="34" charset="0"/>
              </a:rPr>
              <a:t>penyimpangan</a:t>
            </a:r>
            <a:endParaRPr lang="en-US" i="1" dirty="0">
              <a:latin typeface="Arial Narrow" panose="020B0606020202030204" pitchFamily="34" charset="0"/>
            </a:endParaRPr>
          </a:p>
        </p:txBody>
      </p:sp>
      <p:sp>
        <p:nvSpPr>
          <p:cNvPr id="13" name="Rectangle 12"/>
          <p:cNvSpPr/>
          <p:nvPr/>
        </p:nvSpPr>
        <p:spPr>
          <a:xfrm>
            <a:off x="5092422" y="1729489"/>
            <a:ext cx="3908779" cy="2169825"/>
          </a:xfrm>
          <a:prstGeom prst="rect">
            <a:avLst/>
          </a:prstGeom>
        </p:spPr>
        <p:txBody>
          <a:bodyPr wrap="square">
            <a:spAutoFit/>
          </a:bodyPr>
          <a:lstStyle/>
          <a:p>
            <a:pPr algn="just">
              <a:lnSpc>
                <a:spcPct val="150000"/>
              </a:lnSpc>
            </a:pPr>
            <a:r>
              <a:rPr lang="en-US" b="1" i="1" u="sng" dirty="0" err="1">
                <a:latin typeface="Arial Narrow" panose="020B0606020202030204" pitchFamily="34" charset="0"/>
                <a:ea typeface="Times New Roman" panose="02020603050405020304" pitchFamily="18" charset="0"/>
              </a:rPr>
              <a:t>Organisasi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harus</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memastikan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bahwa</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sumberdaya</a:t>
            </a:r>
            <a:r>
              <a:rPr lang="en-US" b="1" i="1" u="sng" dirty="0">
                <a:latin typeface="Arial Narrow" panose="020B0606020202030204" pitchFamily="34" charset="0"/>
                <a:ea typeface="Times New Roman" panose="02020603050405020304" pitchFamily="18" charset="0"/>
              </a:rPr>
              <a:t> yang </a:t>
            </a:r>
            <a:r>
              <a:rPr lang="en-US" b="1" i="1" u="sng" dirty="0" err="1">
                <a:latin typeface="Arial Narrow" panose="020B0606020202030204" pitchFamily="34" charset="0"/>
                <a:ea typeface="Times New Roman" panose="02020603050405020304" pitchFamily="18" charset="0"/>
              </a:rPr>
              <a:t>disediakan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sesuai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dengan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kegiatan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pemantauan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pengukuran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organisasi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serta</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harus</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terpelihara</a:t>
            </a:r>
            <a:r>
              <a:rPr lang="en-US" b="1" i="1" u="sng" dirty="0">
                <a:latin typeface="Arial Narrow" panose="020B0606020202030204" pitchFamily="34" charset="0"/>
                <a:ea typeface="Times New Roman" panose="02020603050405020304" pitchFamily="18" charset="0"/>
              </a:rPr>
              <a:t> </a:t>
            </a:r>
            <a:r>
              <a:rPr lang="en-US" b="1" u="sng" dirty="0">
                <a:latin typeface="Arial Narrow" panose="020B0606020202030204" pitchFamily="34" charset="0"/>
              </a:rPr>
              <a:t>*</a:t>
            </a:r>
            <a:endParaRPr lang="en-US" b="1" u="sng" dirty="0">
              <a:latin typeface="Arial Narrow" panose="020B0606020202030204" pitchFamily="34" charset="0"/>
              <a:ea typeface="Times New Roman" panose="02020603050405020304" pitchFamily="18" charset="0"/>
            </a:endParaRPr>
          </a:p>
        </p:txBody>
      </p:sp>
      <p:cxnSp>
        <p:nvCxnSpPr>
          <p:cNvPr id="5" name="Straight Connector 4"/>
          <p:cNvCxnSpPr/>
          <p:nvPr/>
        </p:nvCxnSpPr>
        <p:spPr>
          <a:xfrm>
            <a:off x="5128534" y="1484784"/>
            <a:ext cx="4015466" cy="0"/>
          </a:xfrm>
          <a:prstGeom prst="line">
            <a:avLst/>
          </a:prstGeom>
        </p:spPr>
        <p:style>
          <a:lnRef idx="1">
            <a:schemeClr val="accent1"/>
          </a:lnRef>
          <a:fillRef idx="0">
            <a:schemeClr val="accent1"/>
          </a:fillRef>
          <a:effectRef idx="0">
            <a:schemeClr val="accent1"/>
          </a:effectRef>
          <a:fontRef idx="minor">
            <a:schemeClr val="tx1"/>
          </a:fontRef>
        </p:style>
      </p:cxnSp>
      <p:pic>
        <p:nvPicPr>
          <p:cNvPr id="20482" name="Picture 2" descr="http://cdn.grid.fotosearch.com/CSP/CSP624/k173453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423" y="3916072"/>
            <a:ext cx="3722287" cy="24541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AF71C5CF-C291-4864-A62C-08B3EB8F9DA1}"/>
              </a:ext>
            </a:extLst>
          </p:cNvPr>
          <p:cNvSpPr>
            <a:spLocks noGrp="1"/>
          </p:cNvSpPr>
          <p:nvPr>
            <p:ph type="ftr" sz="quarter" idx="11"/>
          </p:nvPr>
        </p:nvSpPr>
        <p:spPr/>
        <p:txBody>
          <a:bodyPr/>
          <a:lstStyle/>
          <a:p>
            <a:r>
              <a:rPr lang="en-US"/>
              <a:t>Integrasi ISO 9001 &amp; ISO 14001 1/rev.01 (c)Copyright, Sentral Sistem. May 2019</a:t>
            </a:r>
          </a:p>
        </p:txBody>
      </p:sp>
    </p:spTree>
    <p:extLst>
      <p:ext uri="{BB962C8B-B14F-4D97-AF65-F5344CB8AC3E}">
        <p14:creationId xmlns:p14="http://schemas.microsoft.com/office/powerpoint/2010/main" val="3105325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46E38D-1E4E-4D64-8D25-29F399A3900B}" type="slidenum">
              <a:rPr lang="en-US" smtClean="0"/>
              <a:pPr/>
              <a:t>56</a:t>
            </a:fld>
            <a:endParaRPr lang="en-US"/>
          </a:p>
        </p:txBody>
      </p:sp>
      <p:grpSp>
        <p:nvGrpSpPr>
          <p:cNvPr id="2" name="Group 6"/>
          <p:cNvGrpSpPr/>
          <p:nvPr/>
        </p:nvGrpSpPr>
        <p:grpSpPr>
          <a:xfrm>
            <a:off x="3649951" y="852011"/>
            <a:ext cx="4942041" cy="2924742"/>
            <a:chOff x="1" y="656209"/>
            <a:chExt cx="5353878" cy="2924742"/>
          </a:xfrm>
        </p:grpSpPr>
        <p:pic>
          <p:nvPicPr>
            <p:cNvPr id="5" name="Picture 4"/>
            <p:cNvPicPr>
              <a:picLocks noChangeAspect="1"/>
            </p:cNvPicPr>
            <p:nvPr/>
          </p:nvPicPr>
          <p:blipFill>
            <a:blip r:embed="rId2"/>
            <a:stretch>
              <a:fillRect/>
            </a:stretch>
          </p:blipFill>
          <p:spPr>
            <a:xfrm>
              <a:off x="1" y="656209"/>
              <a:ext cx="5353878" cy="2924742"/>
            </a:xfrm>
            <a:prstGeom prst="rect">
              <a:avLst/>
            </a:prstGeom>
          </p:spPr>
        </p:pic>
        <p:sp>
          <p:nvSpPr>
            <p:cNvPr id="6" name="Oval 5"/>
            <p:cNvSpPr/>
            <p:nvPr/>
          </p:nvSpPr>
          <p:spPr>
            <a:xfrm>
              <a:off x="665450" y="2695728"/>
              <a:ext cx="1291590" cy="5112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grpSp>
      <p:pic>
        <p:nvPicPr>
          <p:cNvPr id="8" name="Picture 6" descr="C:\Users\Agus Wahyudi\Pictures\3D man\3d-man-gantt-chart-presentation-28615363.jpg"/>
          <p:cNvPicPr>
            <a:picLocks noChangeAspect="1" noChangeArrowheads="1"/>
          </p:cNvPicPr>
          <p:nvPr/>
        </p:nvPicPr>
        <p:blipFill>
          <a:blip r:embed="rId3" cstate="print"/>
          <a:srcRect/>
          <a:stretch>
            <a:fillRect/>
          </a:stretch>
        </p:blipFill>
        <p:spPr bwMode="auto">
          <a:xfrm>
            <a:off x="465870" y="297113"/>
            <a:ext cx="2201184" cy="1398146"/>
          </a:xfrm>
          <a:prstGeom prst="rect">
            <a:avLst/>
          </a:prstGeom>
          <a:noFill/>
          <a:ln w="9525">
            <a:noFill/>
            <a:miter lim="800000"/>
            <a:headEnd/>
            <a:tailEnd/>
          </a:ln>
        </p:spPr>
      </p:pic>
      <p:sp>
        <p:nvSpPr>
          <p:cNvPr id="11" name="Rectangle 10"/>
          <p:cNvSpPr/>
          <p:nvPr/>
        </p:nvSpPr>
        <p:spPr>
          <a:xfrm>
            <a:off x="38369" y="5169887"/>
            <a:ext cx="3191399" cy="1200329"/>
          </a:xfrm>
          <a:prstGeom prst="rect">
            <a:avLst/>
          </a:prstGeom>
        </p:spPr>
        <p:txBody>
          <a:bodyPr wrap="square">
            <a:spAutoFit/>
          </a:bodyPr>
          <a:lstStyle/>
          <a:p>
            <a:pPr algn="ctr"/>
            <a:r>
              <a:rPr lang="en-US" b="1" i="1" u="sng" dirty="0" err="1">
                <a:latin typeface="Arial Narrow" panose="020B0606020202030204" pitchFamily="34" charset="0"/>
                <a:ea typeface="Times New Roman" panose="02020603050405020304" pitchFamily="18" charset="0"/>
              </a:rPr>
              <a:t>Tetapkan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pengetahuan</a:t>
            </a:r>
            <a:r>
              <a:rPr lang="en-US" b="1" i="1" u="sng" dirty="0">
                <a:latin typeface="Arial Narrow" panose="020B0606020202030204" pitchFamily="34" charset="0"/>
                <a:ea typeface="Times New Roman" panose="02020603050405020304" pitchFamily="18" charset="0"/>
              </a:rPr>
              <a:t> yang </a:t>
            </a:r>
            <a:r>
              <a:rPr lang="en-US" b="1" i="1" u="sng" dirty="0" err="1">
                <a:latin typeface="Arial Narrow" panose="020B0606020202030204" pitchFamily="34" charset="0"/>
                <a:ea typeface="Times New Roman" panose="02020603050405020304" pitchFamily="18" charset="0"/>
              </a:rPr>
              <a:t>diperlukan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untuk</a:t>
            </a:r>
            <a:r>
              <a:rPr lang="en-US" b="1" i="1" u="sng" dirty="0">
                <a:latin typeface="Arial Narrow" panose="020B0606020202030204" pitchFamily="34" charset="0"/>
                <a:ea typeface="Times New Roman" panose="02020603050405020304" pitchFamily="18" charset="0"/>
              </a:rPr>
              <a:t> proses </a:t>
            </a:r>
            <a:r>
              <a:rPr lang="en-US" b="1" i="1" u="sng" dirty="0" err="1">
                <a:latin typeface="Arial Narrow" panose="020B0606020202030204" pitchFamily="34" charset="0"/>
                <a:ea typeface="Times New Roman" panose="02020603050405020304" pitchFamily="18" charset="0"/>
              </a:rPr>
              <a:t>operasi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untuk</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mencapai</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kesesuaian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produk</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dan</a:t>
            </a:r>
            <a:r>
              <a:rPr lang="en-US" b="1" i="1" u="sng" dirty="0">
                <a:latin typeface="Arial Narrow" panose="020B0606020202030204" pitchFamily="34" charset="0"/>
                <a:ea typeface="Times New Roman" panose="02020603050405020304" pitchFamily="18" charset="0"/>
              </a:rPr>
              <a:t> </a:t>
            </a:r>
            <a:r>
              <a:rPr lang="en-US" b="1" i="1" u="sng" dirty="0" err="1">
                <a:latin typeface="Arial Narrow" panose="020B0606020202030204" pitchFamily="34" charset="0"/>
                <a:ea typeface="Times New Roman" panose="02020603050405020304" pitchFamily="18" charset="0"/>
              </a:rPr>
              <a:t>jasa</a:t>
            </a:r>
            <a:r>
              <a:rPr lang="en-US" b="1" i="1" u="sng" dirty="0">
                <a:latin typeface="Arial Narrow" panose="020B0606020202030204" pitchFamily="34" charset="0"/>
                <a:ea typeface="Times New Roman" panose="02020603050405020304" pitchFamily="18" charset="0"/>
              </a:rPr>
              <a:t>.</a:t>
            </a:r>
            <a:r>
              <a:rPr lang="en-US" b="1" u="sng" dirty="0"/>
              <a:t> *</a:t>
            </a:r>
            <a:endParaRPr lang="en-US" b="1" u="sng"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a:xfrm>
            <a:off x="1" y="1695259"/>
            <a:ext cx="3132923"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i="1" u="sng" dirty="0" err="1"/>
              <a:t>Terdapat</a:t>
            </a:r>
            <a:r>
              <a:rPr lang="en-US" sz="1800" b="1" i="1" u="sng" dirty="0"/>
              <a:t> </a:t>
            </a:r>
            <a:r>
              <a:rPr lang="en-US" sz="1800" b="1" i="1" u="sng" dirty="0" err="1"/>
              <a:t>kebutuhan</a:t>
            </a:r>
            <a:r>
              <a:rPr lang="en-US" sz="1800" b="1" i="1" u="sng" dirty="0"/>
              <a:t> </a:t>
            </a:r>
            <a:r>
              <a:rPr lang="en-US" sz="1800" b="1" i="1" u="sng" dirty="0" err="1"/>
              <a:t>atau</a:t>
            </a:r>
            <a:r>
              <a:rPr lang="en-US" sz="1800" b="1" i="1" u="sng" dirty="0"/>
              <a:t> </a:t>
            </a:r>
            <a:r>
              <a:rPr lang="en-US" sz="1800" b="1" i="1" u="sng" dirty="0" err="1"/>
              <a:t>perubahan</a:t>
            </a:r>
            <a:r>
              <a:rPr lang="en-US" sz="1800" b="1" i="1" u="sng" dirty="0"/>
              <a:t> </a:t>
            </a:r>
            <a:r>
              <a:rPr lang="en-US" sz="1800" b="1" i="1" u="sng" dirty="0" err="1"/>
              <a:t>tren</a:t>
            </a:r>
            <a:r>
              <a:rPr lang="en-US" sz="1800" b="1" i="1" u="sng" dirty="0"/>
              <a:t>? </a:t>
            </a:r>
            <a:r>
              <a:rPr lang="en-US" sz="1800" b="1" u="sng" dirty="0"/>
              <a:t>*</a:t>
            </a:r>
            <a:endParaRPr lang="en-US" sz="1800" b="1" u="sng" dirty="0">
              <a:latin typeface="Times New Roman" panose="02020603050405020304" pitchFamily="18" charset="0"/>
              <a:ea typeface="Times New Roman" panose="02020603050405020304" pitchFamily="18" charset="0"/>
            </a:endParaRPr>
          </a:p>
        </p:txBody>
      </p:sp>
      <p:sp>
        <p:nvSpPr>
          <p:cNvPr id="13" name="Notched Right Arrow 12"/>
          <p:cNvSpPr/>
          <p:nvPr/>
        </p:nvSpPr>
        <p:spPr>
          <a:xfrm rot="5400000">
            <a:off x="1185462" y="2727168"/>
            <a:ext cx="762000" cy="555558"/>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txBox="1">
            <a:spLocks noChangeArrowheads="1"/>
          </p:cNvSpPr>
          <p:nvPr/>
        </p:nvSpPr>
        <p:spPr>
          <a:xfrm>
            <a:off x="153467" y="3338129"/>
            <a:ext cx="3132923"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i="1" u="sng" dirty="0" err="1"/>
              <a:t>Bagaimana</a:t>
            </a:r>
            <a:r>
              <a:rPr lang="en-US" sz="1800" b="1" i="1" u="sng" dirty="0"/>
              <a:t> </a:t>
            </a:r>
            <a:r>
              <a:rPr lang="en-US" sz="1800" b="1" i="1" u="sng" dirty="0" err="1"/>
              <a:t>pengetahuan</a:t>
            </a:r>
            <a:r>
              <a:rPr lang="en-US" sz="1800" b="1" i="1" u="sng" dirty="0"/>
              <a:t> </a:t>
            </a:r>
            <a:r>
              <a:rPr lang="en-US" sz="1800" b="1" i="1" u="sng" dirty="0" err="1"/>
              <a:t>saat</a:t>
            </a:r>
            <a:r>
              <a:rPr lang="en-US" sz="1800" b="1" i="1" u="sng" dirty="0"/>
              <a:t> </a:t>
            </a:r>
            <a:r>
              <a:rPr lang="en-US" sz="1800" b="1" i="1" u="sng" dirty="0" err="1"/>
              <a:t>ini</a:t>
            </a:r>
            <a:r>
              <a:rPr lang="en-US" sz="1800" b="1" i="1" u="sng" dirty="0"/>
              <a:t>? </a:t>
            </a:r>
            <a:r>
              <a:rPr lang="en-US" sz="1800" b="1" i="1" u="sng" dirty="0" err="1"/>
              <a:t>Perlu</a:t>
            </a:r>
            <a:r>
              <a:rPr lang="en-US" sz="1800" b="1" i="1" u="sng" dirty="0"/>
              <a:t> </a:t>
            </a:r>
            <a:r>
              <a:rPr lang="en-US" sz="1800" b="1" i="1" u="sng" dirty="0" err="1"/>
              <a:t>ada</a:t>
            </a:r>
            <a:r>
              <a:rPr lang="en-US" sz="1800" b="1" i="1" u="sng" dirty="0"/>
              <a:t> </a:t>
            </a:r>
            <a:r>
              <a:rPr lang="en-US" sz="1800" b="1" i="1" u="sng" dirty="0" err="1"/>
              <a:t>penambahan</a:t>
            </a:r>
            <a:r>
              <a:rPr lang="en-US" sz="1800" b="1" i="1" u="sng" dirty="0"/>
              <a:t>?</a:t>
            </a:r>
            <a:r>
              <a:rPr lang="en-US" sz="1800" b="1" u="sng" dirty="0"/>
              <a:t> *</a:t>
            </a:r>
            <a:endParaRPr lang="en-US" sz="1800" b="1" u="sng" dirty="0">
              <a:latin typeface="Times New Roman" panose="02020603050405020304" pitchFamily="18" charset="0"/>
              <a:ea typeface="Times New Roman" panose="02020603050405020304" pitchFamily="18" charset="0"/>
            </a:endParaRPr>
          </a:p>
        </p:txBody>
      </p:sp>
      <p:sp>
        <p:nvSpPr>
          <p:cNvPr id="15" name="Notched Right Arrow 14"/>
          <p:cNvSpPr/>
          <p:nvPr/>
        </p:nvSpPr>
        <p:spPr>
          <a:xfrm rot="5400000">
            <a:off x="1185462" y="4370038"/>
            <a:ext cx="762000" cy="555558"/>
          </a:xfrm>
          <a:prstGeom prst="notched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
          <p:cNvSpPr>
            <a:spLocks noChangeArrowheads="1"/>
          </p:cNvSpPr>
          <p:nvPr/>
        </p:nvSpPr>
        <p:spPr bwMode="auto">
          <a:xfrm>
            <a:off x="3863548" y="3938491"/>
            <a:ext cx="4904361" cy="2462213"/>
          </a:xfrm>
          <a:prstGeom prst="rect">
            <a:avLst/>
          </a:prstGeom>
          <a:noFill/>
          <a:ln w="19050">
            <a:noFill/>
            <a:prstDash val="dash"/>
            <a:miter lim="800000"/>
            <a:headEnd/>
            <a:tailEnd/>
          </a:ln>
          <a:effectLst/>
        </p:spPr>
        <p:txBody>
          <a:bodyPr vert="horz" wrap="square" lIns="0" tIns="0" rIns="0" bIns="0" numCol="1" anchor="ctr" anchorCtr="0" compatLnSpc="1">
            <a:prstTxWarp prst="textNoShape">
              <a:avLst/>
            </a:prstTxWarp>
            <a:spAutoFit/>
          </a:bodyPr>
          <a:lstStyle/>
          <a:p>
            <a:pPr algn="just" eaLnBrk="0" hangingPunct="0"/>
            <a:r>
              <a:rPr lang="en-US" altLang="en-US" sz="1600" dirty="0" err="1">
                <a:solidFill>
                  <a:srgbClr val="212121"/>
                </a:solidFill>
                <a:latin typeface="Arial Narrow" panose="020B0606020202030204" pitchFamily="34" charset="0"/>
              </a:rPr>
              <a:t>Persyaratan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mengenai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diperkenalkan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dengan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tujuan</a:t>
            </a:r>
            <a:r>
              <a:rPr lang="en-US" altLang="en-US" sz="1600" dirty="0">
                <a:solidFill>
                  <a:srgbClr val="212121"/>
                </a:solidFill>
                <a:latin typeface="Arial Narrow" panose="020B0606020202030204" pitchFamily="34" charset="0"/>
              </a:rPr>
              <a:t> :</a:t>
            </a:r>
          </a:p>
          <a:p>
            <a:pPr marL="228600" indent="-228600" algn="just" eaLnBrk="0" hangingPunct="0">
              <a:buFontTx/>
              <a:buAutoNum type="arabicPeriod"/>
            </a:pPr>
            <a:r>
              <a:rPr lang="en-US" altLang="en-US" sz="1600" dirty="0" err="1">
                <a:solidFill>
                  <a:srgbClr val="212121"/>
                </a:solidFill>
                <a:latin typeface="Arial Narrow" panose="020B0606020202030204" pitchFamily="34" charset="0"/>
              </a:rPr>
              <a:t>Menjaga</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dari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hilangnya</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misalnya</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Melalui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pergantian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staf</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Kegagalan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untuk</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menangkap</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dan</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berbagi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informasi</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2.  </a:t>
            </a:r>
            <a:r>
              <a:rPr lang="en-US" altLang="en-US" sz="1600" dirty="0" err="1">
                <a:solidFill>
                  <a:srgbClr val="212121"/>
                </a:solidFill>
                <a:latin typeface="Arial Narrow" panose="020B0606020202030204" pitchFamily="34" charset="0"/>
              </a:rPr>
              <a:t>Mendorong</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organisasi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untuk</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memperoleh</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pengetahuan</a:t>
            </a:r>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misalnya</a:t>
            </a:r>
            <a:r>
              <a:rPr lang="en-US" altLang="en-US" sz="1600" dirty="0">
                <a:solidFill>
                  <a:srgbClr val="212121"/>
                </a:solidFill>
                <a:latin typeface="Arial Narrow" panose="020B0606020202030204" pitchFamily="34" charset="0"/>
              </a:rPr>
              <a:t> : </a:t>
            </a:r>
          </a:p>
          <a:p>
            <a:pPr algn="just" eaLnBrk="0" hangingPunct="0"/>
            <a:r>
              <a:rPr lang="en-US" altLang="en-US" sz="1600" dirty="0">
                <a:solidFill>
                  <a:srgbClr val="212121"/>
                </a:solidFill>
                <a:latin typeface="Arial Narrow" panose="020B0606020202030204" pitchFamily="34" charset="0"/>
              </a:rPr>
              <a:t>     - </a:t>
            </a:r>
            <a:r>
              <a:rPr lang="en-US" altLang="en-US" sz="1600" dirty="0" err="1">
                <a:solidFill>
                  <a:srgbClr val="212121"/>
                </a:solidFill>
                <a:latin typeface="Arial Narrow" panose="020B0606020202030204" pitchFamily="34" charset="0"/>
              </a:rPr>
              <a:t>Belajar</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dari</a:t>
            </a:r>
            <a:r>
              <a:rPr lang="en-US" altLang="en-US" sz="1600" dirty="0">
                <a:solidFill>
                  <a:srgbClr val="212121"/>
                </a:solidFill>
                <a:latin typeface="Arial Narrow" panose="020B0606020202030204" pitchFamily="34" charset="0"/>
              </a:rPr>
              <a:t> </a:t>
            </a:r>
            <a:r>
              <a:rPr lang="en-US" altLang="en-US" sz="1600" dirty="0" err="1">
                <a:solidFill>
                  <a:srgbClr val="212121"/>
                </a:solidFill>
                <a:latin typeface="Arial Narrow" panose="020B0606020202030204" pitchFamily="34" charset="0"/>
              </a:rPr>
              <a:t>pengalaman</a:t>
            </a:r>
            <a:r>
              <a:rPr lang="en-US" altLang="en-US" sz="1600" dirty="0">
                <a:solidFill>
                  <a:srgbClr val="212121"/>
                </a:solidFill>
                <a:latin typeface="Arial Narrow" panose="020B0606020202030204" pitchFamily="34" charset="0"/>
              </a:rPr>
              <a:t> </a:t>
            </a:r>
          </a:p>
          <a:p>
            <a:pPr algn="just" eaLnBrk="0" hangingPunct="0"/>
            <a:r>
              <a:rPr lang="en-US" altLang="en-US" sz="1600" dirty="0">
                <a:solidFill>
                  <a:srgbClr val="212121"/>
                </a:solidFill>
                <a:latin typeface="Arial Narrow" panose="020B0606020202030204" pitchFamily="34" charset="0"/>
              </a:rPr>
              <a:t>     - Mentoring </a:t>
            </a:r>
          </a:p>
          <a:p>
            <a:pPr algn="just" eaLnBrk="0" hangingPunct="0"/>
            <a:r>
              <a:rPr lang="en-US" altLang="en-US" sz="1600" dirty="0">
                <a:latin typeface="Arial Narrow" panose="020B0606020202030204" pitchFamily="34" charset="0"/>
              </a:rPr>
              <a:t>     - Benchmarking </a:t>
            </a:r>
          </a:p>
        </p:txBody>
      </p:sp>
      <p:sp>
        <p:nvSpPr>
          <p:cNvPr id="19" name="Rectangle 2"/>
          <p:cNvSpPr txBox="1">
            <a:spLocks noChangeArrowheads="1"/>
          </p:cNvSpPr>
          <p:nvPr/>
        </p:nvSpPr>
        <p:spPr>
          <a:xfrm>
            <a:off x="3462201" y="-12767"/>
            <a:ext cx="5305709" cy="928688"/>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i="1" u="sng" dirty="0">
                <a:solidFill>
                  <a:srgbClr val="0000FF"/>
                </a:solidFill>
              </a:rPr>
              <a:t>SMM</a:t>
            </a:r>
            <a:r>
              <a:rPr lang="en-US" sz="2800" b="1" i="1" u="sng" dirty="0"/>
              <a:t> 7.1.6 </a:t>
            </a:r>
            <a:r>
              <a:rPr lang="en-US" sz="2800" b="1" i="1" u="sng" dirty="0" err="1"/>
              <a:t>Pengetahuan</a:t>
            </a:r>
            <a:r>
              <a:rPr lang="en-US" sz="2800" b="1" i="1" u="sng" dirty="0"/>
              <a:t> </a:t>
            </a:r>
            <a:r>
              <a:rPr lang="en-US" sz="2800" b="1" i="1" u="sng" dirty="0" err="1"/>
              <a:t>Organisasi</a:t>
            </a:r>
            <a:endParaRPr lang="en-US" sz="2800" i="1" u="sng" dirty="0"/>
          </a:p>
        </p:txBody>
      </p:sp>
      <p:sp>
        <p:nvSpPr>
          <p:cNvPr id="20" name="Rounded Rectangle 19"/>
          <p:cNvSpPr/>
          <p:nvPr/>
        </p:nvSpPr>
        <p:spPr>
          <a:xfrm>
            <a:off x="3589930" y="3865418"/>
            <a:ext cx="5451601" cy="266150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D9435F1-D9A4-4CFD-8F61-C4CF034A2AC9}"/>
              </a:ext>
            </a:extLst>
          </p:cNvPr>
          <p:cNvSpPr>
            <a:spLocks noGrp="1"/>
          </p:cNvSpPr>
          <p:nvPr>
            <p:ph type="ftr" sz="quarter" idx="11"/>
          </p:nvPr>
        </p:nvSpPr>
        <p:spPr/>
        <p:txBody>
          <a:bodyPr/>
          <a:lstStyle/>
          <a:p>
            <a:r>
              <a:rPr lang="en-US"/>
              <a:t>Integrasi ISO 9001 &amp; ISO 14001 1/rev.01 (c)Copyright, Sentral Sistem. May 2019</a:t>
            </a:r>
          </a:p>
        </p:txBody>
      </p:sp>
    </p:spTree>
    <p:extLst>
      <p:ext uri="{BB962C8B-B14F-4D97-AF65-F5344CB8AC3E}">
        <p14:creationId xmlns:p14="http://schemas.microsoft.com/office/powerpoint/2010/main" val="2188245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392" y="3923429"/>
            <a:ext cx="1617744" cy="1213308"/>
          </a:xfrm>
          <a:prstGeom prst="rect">
            <a:avLst/>
          </a:prstGeom>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447" y="3607575"/>
            <a:ext cx="1699465" cy="111856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1029" y="2031191"/>
            <a:ext cx="7763736" cy="766343"/>
          </a:xfrm>
          <a:prstGeom prst="roundRect">
            <a:avLst>
              <a:gd name="adj" fmla="val 5000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Narrow" pitchFamily="34" charset="0"/>
              </a:rPr>
              <a:t>Organisasi</a:t>
            </a:r>
            <a:r>
              <a:rPr lang="en-US" dirty="0">
                <a:solidFill>
                  <a:schemeClr val="tx1"/>
                </a:solidFill>
                <a:latin typeface="Arial Narrow" pitchFamily="34" charset="0"/>
              </a:rPr>
              <a:t> </a:t>
            </a:r>
            <a:r>
              <a:rPr lang="en-US" dirty="0" err="1">
                <a:solidFill>
                  <a:schemeClr val="tx1"/>
                </a:solidFill>
                <a:latin typeface="Arial Narrow" pitchFamily="34" charset="0"/>
              </a:rPr>
              <a:t>harus</a:t>
            </a:r>
            <a:r>
              <a:rPr lang="en-US" dirty="0">
                <a:solidFill>
                  <a:schemeClr val="tx1"/>
                </a:solidFill>
                <a:latin typeface="Arial Narrow" pitchFamily="34" charset="0"/>
              </a:rPr>
              <a:t> </a:t>
            </a:r>
            <a:r>
              <a:rPr lang="en-US" dirty="0" err="1">
                <a:solidFill>
                  <a:schemeClr val="tx1"/>
                </a:solidFill>
                <a:latin typeface="Arial Narrow" pitchFamily="34" charset="0"/>
              </a:rPr>
              <a:t>menentukan</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menyediakan</a:t>
            </a:r>
            <a:r>
              <a:rPr lang="en-US" dirty="0">
                <a:solidFill>
                  <a:schemeClr val="tx1"/>
                </a:solidFill>
                <a:latin typeface="Arial Narrow" pitchFamily="34" charset="0"/>
              </a:rPr>
              <a:t> </a:t>
            </a:r>
            <a:r>
              <a:rPr lang="en-US" dirty="0" err="1">
                <a:solidFill>
                  <a:schemeClr val="tx1"/>
                </a:solidFill>
                <a:latin typeface="Arial Narrow" pitchFamily="34" charset="0"/>
              </a:rPr>
              <a:t>sumberdaya</a:t>
            </a:r>
            <a:r>
              <a:rPr lang="en-US" dirty="0">
                <a:solidFill>
                  <a:schemeClr val="tx1"/>
                </a:solidFill>
                <a:latin typeface="Arial Narrow" pitchFamily="34" charset="0"/>
              </a:rPr>
              <a:t> </a:t>
            </a:r>
            <a:r>
              <a:rPr lang="en-US" dirty="0" err="1">
                <a:solidFill>
                  <a:schemeClr val="tx1"/>
                </a:solidFill>
                <a:latin typeface="Arial Narrow" pitchFamily="34" charset="0"/>
              </a:rPr>
              <a:t>untuk</a:t>
            </a:r>
            <a:r>
              <a:rPr lang="en-US" dirty="0">
                <a:solidFill>
                  <a:schemeClr val="tx1"/>
                </a:solidFill>
                <a:latin typeface="Arial Narrow" pitchFamily="34" charset="0"/>
              </a:rPr>
              <a:t> </a:t>
            </a:r>
            <a:r>
              <a:rPr lang="en-US" dirty="0" err="1">
                <a:solidFill>
                  <a:schemeClr val="tx1"/>
                </a:solidFill>
                <a:latin typeface="Arial Narrow" pitchFamily="34" charset="0"/>
              </a:rPr>
              <a:t>menetapkan</a:t>
            </a:r>
            <a:r>
              <a:rPr lang="en-US" dirty="0">
                <a:solidFill>
                  <a:schemeClr val="tx1"/>
                </a:solidFill>
                <a:latin typeface="Arial Narrow" pitchFamily="34" charset="0"/>
              </a:rPr>
              <a:t>, </a:t>
            </a:r>
            <a:r>
              <a:rPr lang="en-US" dirty="0" err="1">
                <a:solidFill>
                  <a:schemeClr val="tx1"/>
                </a:solidFill>
                <a:latin typeface="Arial Narrow" pitchFamily="34" charset="0"/>
              </a:rPr>
              <a:t>menerapkan</a:t>
            </a:r>
            <a:r>
              <a:rPr lang="en-US" dirty="0">
                <a:solidFill>
                  <a:schemeClr val="tx1"/>
                </a:solidFill>
                <a:latin typeface="Arial Narrow" pitchFamily="34" charset="0"/>
              </a:rPr>
              <a:t>, </a:t>
            </a:r>
            <a:r>
              <a:rPr lang="en-US" dirty="0" err="1">
                <a:solidFill>
                  <a:schemeClr val="tx1"/>
                </a:solidFill>
                <a:latin typeface="Arial Narrow" pitchFamily="34" charset="0"/>
              </a:rPr>
              <a:t>memelihara</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memperbaiki</a:t>
            </a:r>
            <a:r>
              <a:rPr lang="en-US" dirty="0">
                <a:solidFill>
                  <a:schemeClr val="tx1"/>
                </a:solidFill>
                <a:latin typeface="Arial Narrow" pitchFamily="34" charset="0"/>
              </a:rPr>
              <a:t> </a:t>
            </a:r>
            <a:r>
              <a:rPr lang="en-US" dirty="0" err="1">
                <a:solidFill>
                  <a:schemeClr val="tx1"/>
                </a:solidFill>
                <a:latin typeface="Arial Narrow" pitchFamily="34" charset="0"/>
              </a:rPr>
              <a:t>terus</a:t>
            </a:r>
            <a:r>
              <a:rPr lang="en-US" dirty="0">
                <a:solidFill>
                  <a:schemeClr val="tx1"/>
                </a:solidFill>
                <a:latin typeface="Arial Narrow" pitchFamily="34" charset="0"/>
              </a:rPr>
              <a:t> </a:t>
            </a:r>
            <a:r>
              <a:rPr lang="en-US" dirty="0" err="1">
                <a:solidFill>
                  <a:schemeClr val="tx1"/>
                </a:solidFill>
                <a:latin typeface="Arial Narrow" pitchFamily="34" charset="0"/>
              </a:rPr>
              <a:t>menerus</a:t>
            </a:r>
            <a:r>
              <a:rPr lang="en-US" dirty="0">
                <a:solidFill>
                  <a:schemeClr val="tx1"/>
                </a:solidFill>
                <a:latin typeface="Arial Narrow" pitchFamily="34" charset="0"/>
              </a:rPr>
              <a:t> </a:t>
            </a:r>
            <a:r>
              <a:rPr lang="en-US" dirty="0" err="1">
                <a:solidFill>
                  <a:schemeClr val="tx1"/>
                </a:solidFill>
                <a:latin typeface="Arial Narrow" pitchFamily="34" charset="0"/>
              </a:rPr>
              <a:t>sistem</a:t>
            </a:r>
            <a:r>
              <a:rPr lang="en-US" dirty="0">
                <a:solidFill>
                  <a:schemeClr val="tx1"/>
                </a:solidFill>
                <a:latin typeface="Arial Narrow" pitchFamily="34" charset="0"/>
              </a:rPr>
              <a:t> </a:t>
            </a:r>
            <a:r>
              <a:rPr lang="en-US" dirty="0" err="1">
                <a:solidFill>
                  <a:schemeClr val="tx1"/>
                </a:solidFill>
                <a:latin typeface="Arial Narrow" pitchFamily="34" charset="0"/>
              </a:rPr>
              <a:t>manajemen</a:t>
            </a:r>
            <a:r>
              <a:rPr lang="en-US" dirty="0">
                <a:solidFill>
                  <a:schemeClr val="tx1"/>
                </a:solidFill>
                <a:latin typeface="Arial Narrow" pitchFamily="34" charset="0"/>
              </a:rPr>
              <a:t> K3L</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flipV="1">
            <a:off x="1666824" y="2861256"/>
            <a:ext cx="1165979" cy="110258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396347" flipH="1">
            <a:off x="3266806" y="3107847"/>
            <a:ext cx="1504601" cy="766629"/>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41696" flipH="1">
            <a:off x="6371483" y="2913747"/>
            <a:ext cx="1504601" cy="766629"/>
          </a:xfrm>
          <a:prstGeom prst="rect">
            <a:avLst/>
          </a:prstGeom>
        </p:spPr>
      </p:pic>
      <p:pic>
        <p:nvPicPr>
          <p:cNvPr id="29" name="Picture 2" descr="C:\Users\MGR\AppData\Roaming\PixelMetrics\CaptureWiz\Tem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732" y="3664667"/>
            <a:ext cx="927089" cy="86541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241029" y="4626976"/>
            <a:ext cx="1663923" cy="1326472"/>
          </a:xfrm>
          <a:prstGeom prst="roundRect">
            <a:avLst>
              <a:gd name="adj" fmla="val 0"/>
            </a:avLst>
          </a:prstGeom>
          <a:solidFill>
            <a:srgbClr val="FFCC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manusia</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keahlian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khusus</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tertentu</a:t>
            </a:r>
            <a:endParaRPr lang="en-US" sz="1477" dirty="0">
              <a:solidFill>
                <a:schemeClr val="tx1"/>
              </a:solidFill>
              <a:latin typeface="Arial Narrow" pitchFamily="34" charset="0"/>
            </a:endParaRPr>
          </a:p>
        </p:txBody>
      </p:sp>
      <p:sp>
        <p:nvSpPr>
          <p:cNvPr id="37" name="Rounded Rectangle 36"/>
          <p:cNvSpPr/>
          <p:nvPr/>
        </p:nvSpPr>
        <p:spPr>
          <a:xfrm>
            <a:off x="3475094" y="4842556"/>
            <a:ext cx="2050170" cy="1276357"/>
          </a:xfrm>
          <a:prstGeom prst="roundRect">
            <a:avLst>
              <a:gd name="adj" fmla="val 0"/>
            </a:avLst>
          </a:prstGeom>
          <a:solidFill>
            <a:srgbClr val="00B0F0"/>
          </a:solid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Infrastruktur</a:t>
            </a:r>
            <a:r>
              <a:rPr lang="en-US" sz="1477" b="1" dirty="0">
                <a:solidFill>
                  <a:schemeClr val="tx1"/>
                </a:solidFill>
                <a:latin typeface="Arial Narrow" pitchFamily="34" charset="0"/>
              </a:rPr>
              <a:t> &amp; </a:t>
            </a:r>
            <a:r>
              <a:rPr lang="en-US" sz="1477" b="1" dirty="0" err="1">
                <a:solidFill>
                  <a:schemeClr val="tx1"/>
                </a:solidFill>
                <a:latin typeface="Arial Narrow" pitchFamily="34" charset="0"/>
              </a:rPr>
              <a:t>Teknologi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bangunan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K3L,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tanggap</a:t>
            </a:r>
            <a:r>
              <a:rPr lang="en-US" sz="1477" dirty="0">
                <a:solidFill>
                  <a:schemeClr val="tx1"/>
                </a:solidFill>
                <a:latin typeface="Arial Narrow" pitchFamily="34" charset="0"/>
              </a:rPr>
              <a:t> </a:t>
            </a:r>
            <a:r>
              <a:rPr lang="en-US" sz="1477" dirty="0" err="1">
                <a:solidFill>
                  <a:schemeClr val="tx1"/>
                </a:solidFill>
                <a:latin typeface="Arial Narrow" pitchFamily="34" charset="0"/>
              </a:rPr>
              <a:t>darurat</a:t>
            </a:r>
            <a:endParaRPr lang="en-US" sz="1477" dirty="0">
              <a:solidFill>
                <a:schemeClr val="tx1"/>
              </a:solidFill>
              <a:latin typeface="Arial Narrow" pitchFamily="34" charset="0"/>
            </a:endParaRPr>
          </a:p>
        </p:txBody>
      </p:sp>
      <p:sp>
        <p:nvSpPr>
          <p:cNvPr id="38" name="Rounded Rectangle 37"/>
          <p:cNvSpPr/>
          <p:nvPr/>
        </p:nvSpPr>
        <p:spPr>
          <a:xfrm>
            <a:off x="6668659" y="5097064"/>
            <a:ext cx="2383532" cy="1021849"/>
          </a:xfrm>
          <a:prstGeom prst="roundRect">
            <a:avLst>
              <a:gd name="adj" fmla="val 0"/>
            </a:avLst>
          </a:prstGeom>
          <a:solidFill>
            <a:srgbClr val="FF6600"/>
          </a:solidFill>
          <a:ln w="19050">
            <a:solidFill>
              <a:schemeClr val="tx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keuangan</a:t>
            </a:r>
            <a:r>
              <a:rPr lang="en-US" sz="1477" dirty="0">
                <a:solidFill>
                  <a:schemeClr val="tx1"/>
                </a:solidFill>
                <a:latin typeface="Arial Narrow" pitchFamily="34" charset="0"/>
              </a:rPr>
              <a:t>, </a:t>
            </a:r>
            <a:r>
              <a:rPr lang="en-US" sz="1477" dirty="0" err="1">
                <a:solidFill>
                  <a:schemeClr val="tx1"/>
                </a:solidFill>
                <a:latin typeface="Arial Narrow" pitchFamily="34" charset="0"/>
              </a:rPr>
              <a:t>untuk</a:t>
            </a:r>
            <a:r>
              <a:rPr lang="en-US" sz="1477" dirty="0">
                <a:solidFill>
                  <a:schemeClr val="tx1"/>
                </a:solidFill>
                <a:latin typeface="Arial Narrow" pitchFamily="34" charset="0"/>
              </a:rPr>
              <a:t> </a:t>
            </a:r>
            <a:r>
              <a:rPr lang="en-US" sz="1477" dirty="0" err="1">
                <a:solidFill>
                  <a:schemeClr val="tx1"/>
                </a:solidFill>
                <a:latin typeface="Arial Narrow" pitchFamily="34" charset="0"/>
              </a:rPr>
              <a:t>mendukung</a:t>
            </a:r>
            <a:r>
              <a:rPr lang="en-US" sz="1477" dirty="0">
                <a:solidFill>
                  <a:schemeClr val="tx1"/>
                </a:solidFill>
                <a:latin typeface="Arial Narrow" pitchFamily="34" charset="0"/>
              </a:rPr>
              <a:t> </a:t>
            </a:r>
            <a:r>
              <a:rPr lang="en-US" sz="1477" dirty="0" err="1">
                <a:solidFill>
                  <a:schemeClr val="tx1"/>
                </a:solidFill>
                <a:latin typeface="Arial Narrow" pitchFamily="34" charset="0"/>
              </a:rPr>
              <a:t>penerapan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K3L</a:t>
            </a:r>
          </a:p>
        </p:txBody>
      </p:sp>
      <p:sp>
        <p:nvSpPr>
          <p:cNvPr id="23" name="Rectangle 22"/>
          <p:cNvSpPr/>
          <p:nvPr/>
        </p:nvSpPr>
        <p:spPr>
          <a:xfrm>
            <a:off x="241029" y="784576"/>
            <a:ext cx="7236168" cy="64633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000" b="1" i="1" u="sng" dirty="0">
                <a:solidFill>
                  <a:srgbClr val="FF0000"/>
                </a:solidFill>
                <a:latin typeface="Arial" panose="020B0604020202020204" pitchFamily="34" charset="0"/>
                <a:cs typeface="Arial" panose="020B0604020202020204" pitchFamily="34" charset="0"/>
              </a:rPr>
              <a:t>SM</a:t>
            </a:r>
            <a:r>
              <a:rPr lang="en-US" sz="2000" b="1" u="sng" dirty="0">
                <a:solidFill>
                  <a:srgbClr val="00B050"/>
                </a:solidFill>
                <a:latin typeface="Arial" panose="020B0604020202020204" pitchFamily="34" charset="0"/>
                <a:cs typeface="Arial" panose="020B0604020202020204" pitchFamily="34" charset="0"/>
              </a:rPr>
              <a:t>L</a:t>
            </a:r>
            <a:r>
              <a:rPr lang="en-US" sz="3600" b="1" dirty="0">
                <a:solidFill>
                  <a:schemeClr val="tx1"/>
                </a:solidFill>
                <a:latin typeface="Arial" panose="020B0604020202020204" pitchFamily="34" charset="0"/>
                <a:cs typeface="Arial" panose="020B0604020202020204" pitchFamily="34" charset="0"/>
              </a:rPr>
              <a:t> 7.1 </a:t>
            </a:r>
            <a:r>
              <a:rPr lang="en-US" sz="3600" b="1" dirty="0" err="1">
                <a:solidFill>
                  <a:schemeClr val="tx1"/>
                </a:solidFill>
                <a:latin typeface="Arial" panose="020B0604020202020204" pitchFamily="34" charset="0"/>
                <a:cs typeface="Arial" panose="020B0604020202020204" pitchFamily="34" charset="0"/>
              </a:rPr>
              <a:t>Sumberdaya</a:t>
            </a:r>
            <a:endParaRPr lang="en-US" sz="3600" b="1" dirty="0">
              <a:solidFill>
                <a:schemeClr val="tx1"/>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7FC747D-4B72-498F-93D7-16C124FA0B25}"/>
              </a:ext>
            </a:extLst>
          </p:cNvPr>
          <p:cNvSpPr>
            <a:spLocks noGrp="1"/>
          </p:cNvSpPr>
          <p:nvPr>
            <p:ph type="sldNum" sz="quarter" idx="12"/>
          </p:nvPr>
        </p:nvSpPr>
        <p:spPr/>
        <p:txBody>
          <a:bodyPr/>
          <a:lstStyle/>
          <a:p>
            <a:pPr>
              <a:defRPr/>
            </a:pPr>
            <a:fld id="{2E3D3CF9-A8F0-446F-8AA4-23D2A19D86A0}" type="slidenum">
              <a:rPr lang="en-US" smtClean="0"/>
              <a:pPr>
                <a:defRPr/>
              </a:pPr>
              <a:t>57</a:t>
            </a:fld>
            <a:endParaRPr lang="en-US"/>
          </a:p>
        </p:txBody>
      </p:sp>
      <p:sp>
        <p:nvSpPr>
          <p:cNvPr id="2" name="Footer Placeholder 1">
            <a:extLst>
              <a:ext uri="{FF2B5EF4-FFF2-40B4-BE49-F238E27FC236}">
                <a16:creationId xmlns:a16="http://schemas.microsoft.com/office/drawing/2014/main" id="{02BA5B9F-0B6D-42F2-B1F4-DBE9198F7C45}"/>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108949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3249" y="857395"/>
            <a:ext cx="6675210" cy="940777"/>
            <a:chOff x="176853" y="643094"/>
            <a:chExt cx="7231477" cy="1019175"/>
          </a:xfrm>
        </p:grpSpPr>
        <p:sp>
          <p:nvSpPr>
            <p:cNvPr id="6" name="Freeform 5"/>
            <p:cNvSpPr/>
            <p:nvPr/>
          </p:nvSpPr>
          <p:spPr>
            <a:xfrm>
              <a:off x="176853"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Identifikasi</a:t>
              </a:r>
              <a:r>
                <a:rPr lang="en-US" sz="1477" dirty="0">
                  <a:solidFill>
                    <a:schemeClr val="bg1"/>
                  </a:solidFill>
                </a:rPr>
                <a:t> </a:t>
              </a:r>
              <a:r>
                <a:rPr lang="en-US" sz="1477" dirty="0" err="1">
                  <a:solidFill>
                    <a:schemeClr val="bg1"/>
                  </a:solidFill>
                </a:rPr>
                <a:t>fungsi</a:t>
              </a:r>
              <a:r>
                <a:rPr lang="en-US" sz="1477" dirty="0">
                  <a:solidFill>
                    <a:schemeClr val="bg1"/>
                  </a:solidFill>
                </a:rPr>
                <a:t> </a:t>
              </a:r>
              <a:r>
                <a:rPr lang="en-US" sz="1477" dirty="0" err="1">
                  <a:solidFill>
                    <a:schemeClr val="bg1"/>
                  </a:solidFill>
                </a:rPr>
                <a:t>kerja</a:t>
              </a:r>
              <a:r>
                <a:rPr lang="en-US" sz="1477" dirty="0">
                  <a:solidFill>
                    <a:schemeClr val="bg1"/>
                  </a:solidFill>
                </a:rPr>
                <a:t> &amp; </a:t>
              </a:r>
              <a:r>
                <a:rPr lang="en-US" sz="1477" dirty="0" err="1">
                  <a:solidFill>
                    <a:schemeClr val="bg1"/>
                  </a:solidFill>
                </a:rPr>
                <a:t>Persyaratan</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7" name="Freeform 6"/>
            <p:cNvSpPr/>
            <p:nvPr/>
          </p:nvSpPr>
          <p:spPr>
            <a:xfrm>
              <a:off x="2461321"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Tetapkan</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9" name="Freeform 8"/>
            <p:cNvSpPr/>
            <p:nvPr/>
          </p:nvSpPr>
          <p:spPr>
            <a:xfrm>
              <a:off x="4825660"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Evaluasi</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vs</a:t>
              </a:r>
              <a:r>
                <a:rPr lang="en-US" sz="1477" dirty="0">
                  <a:solidFill>
                    <a:schemeClr val="bg1"/>
                  </a:solidFill>
                </a:rPr>
                <a:t> </a:t>
              </a:r>
              <a:r>
                <a:rPr lang="en-US" sz="1477" dirty="0" err="1">
                  <a:solidFill>
                    <a:schemeClr val="bg1"/>
                  </a:solidFill>
                </a:rPr>
                <a:t>Aktual</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grpSp>
      <p:sp>
        <p:nvSpPr>
          <p:cNvPr id="25" name="Rounded Rectangle 24"/>
          <p:cNvSpPr/>
          <p:nvPr/>
        </p:nvSpPr>
        <p:spPr>
          <a:xfrm>
            <a:off x="254977" y="2020727"/>
            <a:ext cx="8504460" cy="2578541"/>
          </a:xfrm>
          <a:prstGeom prst="roundRect">
            <a:avLst>
              <a:gd name="adj" fmla="val 9217"/>
            </a:avLst>
          </a:prstGeom>
          <a:solidFill>
            <a:schemeClr val="accent1">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a:t>
            </a:r>
            <a:r>
              <a:rPr lang="en-US" sz="2000" dirty="0" err="1">
                <a:solidFill>
                  <a:schemeClr val="tx1"/>
                </a:solidFill>
                <a:latin typeface="Arial Narrow" pitchFamily="34" charset="0"/>
              </a:rPr>
              <a:t>harus</a:t>
            </a:r>
            <a:r>
              <a:rPr lang="en-US" sz="2000" dirty="0">
                <a:solidFill>
                  <a:schemeClr val="tx1"/>
                </a:solidFill>
                <a:latin typeface="Arial Narrow" pitchFamily="34" charset="0"/>
              </a:rPr>
              <a:t> :</a:t>
            </a:r>
          </a:p>
          <a:p>
            <a:pPr marL="316531" indent="-316531">
              <a:buFont typeface="+mj-lt"/>
              <a:buAutoNum type="arabicParenR"/>
            </a:pPr>
            <a:r>
              <a:rPr lang="en-US" sz="2000" dirty="0" err="1">
                <a:solidFill>
                  <a:schemeClr val="tx1"/>
                </a:solidFill>
                <a:latin typeface="Arial Narrow" pitchFamily="34" charset="0"/>
              </a:rPr>
              <a:t>Menentukan</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kecukupan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kompetensi</a:t>
            </a:r>
            <a:r>
              <a:rPr lang="en-US" sz="2000" u="sng" dirty="0">
                <a:solidFill>
                  <a:schemeClr val="tx1"/>
                </a:solidFill>
                <a:latin typeface="Arial Narrow" pitchFamily="34" charset="0"/>
              </a:rPr>
              <a:t> </a:t>
            </a:r>
            <a:r>
              <a:rPr lang="en-US" sz="2000" dirty="0">
                <a:solidFill>
                  <a:schemeClr val="tx1"/>
                </a:solidFill>
                <a:latin typeface="Arial Narrow" pitchFamily="34" charset="0"/>
              </a:rPr>
              <a:t>yang </a:t>
            </a:r>
            <a:r>
              <a:rPr lang="en-US" sz="2000" dirty="0" err="1">
                <a:solidFill>
                  <a:schemeClr val="tx1"/>
                </a:solidFill>
                <a:latin typeface="Arial Narrow" pitchFamily="34" charset="0"/>
              </a:rPr>
              <a:t>dibutuhkan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bagi</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 orang yang </a:t>
            </a:r>
            <a:r>
              <a:rPr lang="en-US" sz="2000" dirty="0" err="1">
                <a:solidFill>
                  <a:schemeClr val="tx1"/>
                </a:solidFill>
                <a:latin typeface="Arial Narrow" pitchFamily="34" charset="0"/>
              </a:rPr>
              <a:t>dibawah</a:t>
            </a:r>
            <a:r>
              <a:rPr lang="en-US" sz="2000" dirty="0">
                <a:solidFill>
                  <a:schemeClr val="tx1"/>
                </a:solidFill>
                <a:latin typeface="Arial Narrow" pitchFamily="34" charset="0"/>
              </a:rPr>
              <a:t> </a:t>
            </a:r>
            <a:r>
              <a:rPr lang="en-US" sz="2000" dirty="0" err="1">
                <a:solidFill>
                  <a:schemeClr val="tx1"/>
                </a:solidFill>
                <a:latin typeface="Arial Narrow" pitchFamily="34" charset="0"/>
              </a:rPr>
              <a:t>kendali</a:t>
            </a:r>
            <a:r>
              <a:rPr lang="en-US" sz="2000" dirty="0">
                <a:solidFill>
                  <a:schemeClr val="tx1"/>
                </a:solidFill>
                <a:latin typeface="Arial Narrow" pitchFamily="34" charset="0"/>
              </a:rPr>
              <a:t> </a:t>
            </a:r>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berdampak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atau</a:t>
            </a:r>
            <a:r>
              <a:rPr lang="en-US" sz="2000" dirty="0">
                <a:solidFill>
                  <a:schemeClr val="tx1"/>
                </a:solidFill>
                <a:latin typeface="Arial Narrow" pitchFamily="34" charset="0"/>
              </a:rPr>
              <a:t> </a:t>
            </a:r>
            <a:r>
              <a:rPr lang="en-US" sz="2000" dirty="0" err="1">
                <a:solidFill>
                  <a:schemeClr val="tx1"/>
                </a:solidFill>
                <a:latin typeface="Arial Narrow" pitchFamily="34" charset="0"/>
              </a:rPr>
              <a:t>memberikan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kinerja</a:t>
            </a:r>
            <a:r>
              <a:rPr lang="en-US" sz="2000" dirty="0">
                <a:solidFill>
                  <a:schemeClr val="tx1"/>
                </a:solidFill>
                <a:latin typeface="Arial Narrow" pitchFamily="34" charset="0"/>
              </a:rPr>
              <a:t> K3L</a:t>
            </a:r>
          </a:p>
          <a:p>
            <a:pPr marL="316531" indent="-316531">
              <a:buFont typeface="+mj-lt"/>
              <a:buAutoNum type="arabicParenR"/>
            </a:pPr>
            <a:r>
              <a:rPr lang="en-US" sz="2000" dirty="0" err="1">
                <a:solidFill>
                  <a:schemeClr val="tx1"/>
                </a:solidFill>
                <a:latin typeface="Arial Narrow" pitchFamily="34" charset="0"/>
              </a:rPr>
              <a:t>Memastikan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bahwa</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a:t>
            </a:r>
            <a:r>
              <a:rPr lang="en-US" sz="2000" dirty="0" err="1">
                <a:solidFill>
                  <a:schemeClr val="tx1"/>
                </a:solidFill>
                <a:latin typeface="Arial Narrow" pitchFamily="34" charset="0"/>
              </a:rPr>
              <a:t>berkompeten</a:t>
            </a:r>
            <a:r>
              <a:rPr lang="en-US" sz="2000" dirty="0">
                <a:solidFill>
                  <a:schemeClr val="tx1"/>
                </a:solidFill>
                <a:latin typeface="Arial Narrow" pitchFamily="34" charset="0"/>
              </a:rPr>
              <a:t> (</a:t>
            </a:r>
            <a:r>
              <a:rPr lang="en-US" sz="2000" dirty="0" err="1">
                <a:solidFill>
                  <a:schemeClr val="tx1"/>
                </a:solidFill>
                <a:latin typeface="Arial Narrow" pitchFamily="34" charset="0"/>
              </a:rPr>
              <a:t>termasuk</a:t>
            </a:r>
            <a:r>
              <a:rPr lang="en-US" sz="2000" dirty="0">
                <a:solidFill>
                  <a:schemeClr val="tx1"/>
                </a:solidFill>
                <a:latin typeface="Arial Narrow" pitchFamily="34" charset="0"/>
              </a:rPr>
              <a:t> </a:t>
            </a:r>
            <a:r>
              <a:rPr lang="en-US" sz="2000" dirty="0" err="1">
                <a:solidFill>
                  <a:schemeClr val="tx1"/>
                </a:solidFill>
                <a:latin typeface="Arial Narrow" pitchFamily="34" charset="0"/>
              </a:rPr>
              <a:t>kemampuan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mengidentifikasi</a:t>
            </a:r>
            <a:r>
              <a:rPr lang="en-US" sz="2000" dirty="0">
                <a:solidFill>
                  <a:schemeClr val="tx1"/>
                </a:solidFill>
                <a:latin typeface="Arial Narrow" pitchFamily="34" charset="0"/>
              </a:rPr>
              <a:t> </a:t>
            </a:r>
            <a:r>
              <a:rPr lang="en-US" sz="2000" dirty="0" err="1">
                <a:solidFill>
                  <a:schemeClr val="tx1"/>
                </a:solidFill>
                <a:latin typeface="Arial Narrow" pitchFamily="34" charset="0"/>
              </a:rPr>
              <a:t>bahaya</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berdasarkan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pengalaman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pendidikan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dan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pelatihan</a:t>
            </a:r>
            <a:endParaRPr lang="en-US" sz="2000" u="sng" dirty="0">
              <a:solidFill>
                <a:schemeClr val="tx1"/>
              </a:solidFill>
              <a:latin typeface="Arial Narrow" pitchFamily="34" charset="0"/>
            </a:endParaRPr>
          </a:p>
          <a:p>
            <a:pPr marL="316531" indent="-316531">
              <a:buFont typeface="+mj-lt"/>
              <a:buAutoNum type="arabicParenR"/>
            </a:pPr>
            <a:r>
              <a:rPr lang="en-US" sz="2000" dirty="0" err="1">
                <a:solidFill>
                  <a:schemeClr val="tx1"/>
                </a:solidFill>
                <a:latin typeface="Arial Narrow" pitchFamily="34" charset="0"/>
              </a:rPr>
              <a:t>Jika</a:t>
            </a:r>
            <a:r>
              <a:rPr lang="en-US" sz="2000" dirty="0">
                <a:solidFill>
                  <a:schemeClr val="tx1"/>
                </a:solidFill>
                <a:latin typeface="Arial Narrow" pitchFamily="34" charset="0"/>
              </a:rPr>
              <a:t> </a:t>
            </a:r>
            <a:r>
              <a:rPr lang="en-US" sz="2000" dirty="0" err="1">
                <a:solidFill>
                  <a:schemeClr val="tx1"/>
                </a:solidFill>
                <a:latin typeface="Arial Narrow" pitchFamily="34" charset="0"/>
              </a:rPr>
              <a:t>dapat</a:t>
            </a:r>
            <a:r>
              <a:rPr lang="en-US" sz="2000" dirty="0">
                <a:solidFill>
                  <a:schemeClr val="tx1"/>
                </a:solidFill>
                <a:latin typeface="Arial Narrow" pitchFamily="34" charset="0"/>
              </a:rPr>
              <a:t>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mengambil</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memelihara</a:t>
            </a:r>
            <a:r>
              <a:rPr lang="en-US" sz="2000" dirty="0">
                <a:solidFill>
                  <a:schemeClr val="tx1"/>
                </a:solidFill>
                <a:latin typeface="Arial Narrow" pitchFamily="34" charset="0"/>
              </a:rPr>
              <a:t> </a:t>
            </a:r>
            <a:r>
              <a:rPr lang="en-US" sz="2000" dirty="0" err="1">
                <a:solidFill>
                  <a:schemeClr val="tx1"/>
                </a:solidFill>
                <a:latin typeface="Arial Narrow" pitchFamily="34" charset="0"/>
              </a:rPr>
              <a:t>kecukupan</a:t>
            </a:r>
            <a:r>
              <a:rPr lang="en-US" sz="2000" dirty="0">
                <a:solidFill>
                  <a:schemeClr val="tx1"/>
                </a:solidFill>
                <a:latin typeface="Arial Narrow" pitchFamily="34" charset="0"/>
              </a:rPr>
              <a:t> </a:t>
            </a:r>
            <a:r>
              <a:rPr lang="en-US" sz="2000" dirty="0" err="1">
                <a:solidFill>
                  <a:schemeClr val="tx1"/>
                </a:solidFill>
                <a:latin typeface="Arial Narrow" pitchFamily="34" charset="0"/>
              </a:rPr>
              <a:t>kompetensi</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mengevaluasi</a:t>
            </a:r>
            <a:r>
              <a:rPr lang="en-US" sz="2000" dirty="0">
                <a:solidFill>
                  <a:schemeClr val="tx1"/>
                </a:solidFill>
                <a:latin typeface="Arial Narrow" pitchFamily="34" charset="0"/>
              </a:rPr>
              <a:t> </a:t>
            </a:r>
            <a:r>
              <a:rPr lang="en-US" sz="2000" dirty="0" err="1">
                <a:solidFill>
                  <a:schemeClr val="tx1"/>
                </a:solidFill>
                <a:latin typeface="Arial Narrow" pitchFamily="34" charset="0"/>
              </a:rPr>
              <a:t>keefektiftan</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endParaRPr lang="en-US" sz="2000" dirty="0">
              <a:solidFill>
                <a:schemeClr val="tx1"/>
              </a:solidFill>
              <a:latin typeface="Arial Narrow" pitchFamily="34" charset="0"/>
            </a:endParaRPr>
          </a:p>
        </p:txBody>
      </p:sp>
      <p:sp>
        <p:nvSpPr>
          <p:cNvPr id="26" name="Text Box 11"/>
          <p:cNvSpPr txBox="1">
            <a:spLocks noChangeArrowheads="1"/>
          </p:cNvSpPr>
          <p:nvPr/>
        </p:nvSpPr>
        <p:spPr bwMode="auto">
          <a:xfrm>
            <a:off x="3102033" y="4895160"/>
            <a:ext cx="5584767" cy="1200329"/>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en-US" i="1" dirty="0" err="1"/>
              <a:t>Tindakan</a:t>
            </a:r>
            <a:r>
              <a:rPr lang="en-US" i="1" dirty="0"/>
              <a:t> yang </a:t>
            </a:r>
            <a:r>
              <a:rPr lang="en-US" i="1" dirty="0" err="1"/>
              <a:t>diberlakukan</a:t>
            </a:r>
            <a:r>
              <a:rPr lang="en-US" i="1" dirty="0"/>
              <a:t> </a:t>
            </a:r>
            <a:r>
              <a:rPr lang="en-US" i="1" dirty="0" err="1"/>
              <a:t>dapat</a:t>
            </a:r>
            <a:r>
              <a:rPr lang="en-US" i="1" dirty="0"/>
              <a:t> </a:t>
            </a:r>
            <a:r>
              <a:rPr lang="en-US" i="1" dirty="0" err="1"/>
              <a:t>mencakup</a:t>
            </a:r>
            <a:r>
              <a:rPr lang="en-US" i="1" dirty="0"/>
              <a:t>, </a:t>
            </a:r>
            <a:r>
              <a:rPr lang="en-US" i="1" dirty="0" err="1"/>
              <a:t>seperti</a:t>
            </a:r>
            <a:r>
              <a:rPr lang="en-US" i="1" dirty="0"/>
              <a:t> </a:t>
            </a:r>
            <a:r>
              <a:rPr lang="en-US" i="1" dirty="0" err="1"/>
              <a:t>contoh</a:t>
            </a:r>
            <a:r>
              <a:rPr lang="en-US" i="1" dirty="0"/>
              <a:t>, </a:t>
            </a:r>
            <a:r>
              <a:rPr lang="en-US" i="1" u="sng" dirty="0" err="1"/>
              <a:t>penyediaan</a:t>
            </a:r>
            <a:r>
              <a:rPr lang="en-US" i="1" u="sng" dirty="0"/>
              <a:t> </a:t>
            </a:r>
            <a:r>
              <a:rPr lang="en-US" i="1" u="sng" dirty="0" err="1"/>
              <a:t>pelatihan</a:t>
            </a:r>
            <a:r>
              <a:rPr lang="en-US" i="1" dirty="0"/>
              <a:t>, </a:t>
            </a:r>
            <a:r>
              <a:rPr lang="en-US" i="1" u="sng" dirty="0" err="1"/>
              <a:t>pembimbingan</a:t>
            </a:r>
            <a:r>
              <a:rPr lang="en-US" i="1" dirty="0"/>
              <a:t>, </a:t>
            </a:r>
            <a:r>
              <a:rPr lang="en-US" i="1" dirty="0" err="1"/>
              <a:t>atau</a:t>
            </a:r>
            <a:r>
              <a:rPr lang="en-US" i="1" dirty="0"/>
              <a:t> </a:t>
            </a:r>
            <a:r>
              <a:rPr lang="en-US" i="1" dirty="0" err="1"/>
              <a:t>penugasan</a:t>
            </a:r>
            <a:r>
              <a:rPr lang="en-US" i="1" dirty="0"/>
              <a:t> </a:t>
            </a:r>
            <a:r>
              <a:rPr lang="en-US" i="1" dirty="0" err="1"/>
              <a:t>kembali</a:t>
            </a:r>
            <a:r>
              <a:rPr lang="en-US" i="1" dirty="0"/>
              <a:t> </a:t>
            </a:r>
            <a:r>
              <a:rPr lang="en-US" i="1" dirty="0" err="1"/>
              <a:t>personil</a:t>
            </a:r>
            <a:r>
              <a:rPr lang="en-US" i="1" dirty="0"/>
              <a:t> yang </a:t>
            </a:r>
            <a:r>
              <a:rPr lang="en-US" i="1" dirty="0" err="1"/>
              <a:t>dipekerjakan</a:t>
            </a:r>
            <a:r>
              <a:rPr lang="en-US" i="1" dirty="0"/>
              <a:t> </a:t>
            </a:r>
            <a:r>
              <a:rPr lang="en-US" i="1" dirty="0" err="1"/>
              <a:t>saat</a:t>
            </a:r>
            <a:r>
              <a:rPr lang="en-US" i="1" dirty="0"/>
              <a:t> </a:t>
            </a:r>
            <a:r>
              <a:rPr lang="en-US" i="1" dirty="0" err="1"/>
              <a:t>ini</a:t>
            </a:r>
            <a:r>
              <a:rPr lang="en-US" i="1" dirty="0"/>
              <a:t>, </a:t>
            </a:r>
            <a:r>
              <a:rPr lang="en-US" i="1" dirty="0" err="1"/>
              <a:t>atau</a:t>
            </a:r>
            <a:r>
              <a:rPr lang="en-US" i="1" dirty="0"/>
              <a:t> </a:t>
            </a:r>
            <a:r>
              <a:rPr lang="en-US" i="1" dirty="0" err="1"/>
              <a:t>menyewa</a:t>
            </a:r>
            <a:r>
              <a:rPr lang="en-US" i="1" dirty="0"/>
              <a:t> </a:t>
            </a:r>
            <a:r>
              <a:rPr lang="en-US" i="1" dirty="0" err="1"/>
              <a:t>atau</a:t>
            </a:r>
            <a:r>
              <a:rPr lang="en-US" i="1" dirty="0"/>
              <a:t> </a:t>
            </a:r>
            <a:r>
              <a:rPr lang="en-US" i="1" dirty="0" err="1"/>
              <a:t>mengontrak</a:t>
            </a:r>
            <a:r>
              <a:rPr lang="en-US" i="1" dirty="0"/>
              <a:t> </a:t>
            </a:r>
            <a:r>
              <a:rPr lang="en-US" i="1" dirty="0" err="1"/>
              <a:t>personil</a:t>
            </a:r>
            <a:r>
              <a:rPr lang="en-US" i="1" dirty="0"/>
              <a:t> yang </a:t>
            </a:r>
            <a:r>
              <a:rPr lang="en-US" i="1" dirty="0" err="1"/>
              <a:t>kompeten</a:t>
            </a:r>
            <a:r>
              <a:rPr lang="en-US" i="1" dirty="0"/>
              <a:t>.</a:t>
            </a:r>
            <a:endParaRPr lang="en-US" i="1" u="sng" dirty="0">
              <a:latin typeface="Tahoma" pitchFamily="34" charset="0"/>
            </a:endParaRPr>
          </a:p>
        </p:txBody>
      </p:sp>
      <p:sp>
        <p:nvSpPr>
          <p:cNvPr id="17" name="Text Box 11"/>
          <p:cNvSpPr txBox="1">
            <a:spLocks noChangeArrowheads="1"/>
          </p:cNvSpPr>
          <p:nvPr/>
        </p:nvSpPr>
        <p:spPr bwMode="auto">
          <a:xfrm>
            <a:off x="254977" y="4895160"/>
            <a:ext cx="2612535" cy="1077218"/>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kompetensi. </a:t>
            </a:r>
            <a:endParaRPr lang="en-US" sz="1600" i="1" u="sng" dirty="0">
              <a:latin typeface="Tahoma" pitchFamily="34" charset="0"/>
            </a:endParaRPr>
          </a:p>
        </p:txBody>
      </p:sp>
      <p:sp>
        <p:nvSpPr>
          <p:cNvPr id="18" name="Rectangle 17"/>
          <p:cNvSpPr/>
          <p:nvPr/>
        </p:nvSpPr>
        <p:spPr>
          <a:xfrm>
            <a:off x="240397" y="111620"/>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7.2.  </a:t>
            </a:r>
            <a:r>
              <a:rPr lang="en-US" sz="2800" dirty="0" err="1">
                <a:solidFill>
                  <a:schemeClr val="tx1"/>
                </a:solidFill>
                <a:latin typeface="Impact" panose="020B0806030902050204" pitchFamily="34" charset="0"/>
                <a:cs typeface="Arial" panose="020B0604020202020204" pitchFamily="34" charset="0"/>
              </a:rPr>
              <a:t>Kompetensi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9B624A3-F0A8-4AC8-9C18-92B3412A3C49}"/>
              </a:ext>
            </a:extLst>
          </p:cNvPr>
          <p:cNvSpPr>
            <a:spLocks noGrp="1"/>
          </p:cNvSpPr>
          <p:nvPr>
            <p:ph type="sldNum" sz="quarter" idx="12"/>
          </p:nvPr>
        </p:nvSpPr>
        <p:spPr/>
        <p:txBody>
          <a:bodyPr/>
          <a:lstStyle/>
          <a:p>
            <a:pPr>
              <a:defRPr/>
            </a:pPr>
            <a:fld id="{2E3D3CF9-A8F0-446F-8AA4-23D2A19D86A0}" type="slidenum">
              <a:rPr lang="en-US" smtClean="0"/>
              <a:pPr>
                <a:defRPr/>
              </a:pPr>
              <a:t>58</a:t>
            </a:fld>
            <a:endParaRPr lang="en-US"/>
          </a:p>
        </p:txBody>
      </p:sp>
      <p:sp>
        <p:nvSpPr>
          <p:cNvPr id="2" name="Footer Placeholder 1">
            <a:extLst>
              <a:ext uri="{FF2B5EF4-FFF2-40B4-BE49-F238E27FC236}">
                <a16:creationId xmlns:a16="http://schemas.microsoft.com/office/drawing/2014/main" id="{16B85326-561F-40EB-8449-8140B2FF117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2" name="Title 1">
            <a:extLst>
              <a:ext uri="{FF2B5EF4-FFF2-40B4-BE49-F238E27FC236}">
                <a16:creationId xmlns:a16="http://schemas.microsoft.com/office/drawing/2014/main" id="{46915E20-4C88-4FFB-8B21-7B03766C3919}"/>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024688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922" y="301758"/>
            <a:ext cx="4935510"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4400" b="1" dirty="0">
                <a:solidFill>
                  <a:schemeClr val="tx1"/>
                </a:solidFill>
                <a:latin typeface="Arial" panose="020B0604020202020204" pitchFamily="34" charset="0"/>
                <a:cs typeface="Arial" panose="020B0604020202020204" pitchFamily="34" charset="0"/>
              </a:rPr>
              <a:t>7.3. </a:t>
            </a:r>
            <a:r>
              <a:rPr lang="en-US" sz="4400" b="1" dirty="0" err="1">
                <a:solidFill>
                  <a:schemeClr val="tx1"/>
                </a:solidFill>
                <a:latin typeface="Arial" panose="020B0604020202020204" pitchFamily="34" charset="0"/>
                <a:cs typeface="Arial" panose="020B0604020202020204" pitchFamily="34" charset="0"/>
              </a:rPr>
              <a:t>Kepedulian</a:t>
            </a:r>
            <a:endParaRPr lang="en-US" sz="4400" b="1" dirty="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3900961" y="1460810"/>
            <a:ext cx="4785839" cy="3785011"/>
          </a:xfrm>
          <a:prstGeom prst="rect">
            <a:avLst/>
          </a:prstGeom>
          <a:noFill/>
        </p:spPr>
        <p:txBody>
          <a:bodyPr wrap="square" rtlCol="0">
            <a:spAutoFit/>
          </a:bodyPr>
          <a:lstStyle/>
          <a:p>
            <a:r>
              <a:rPr lang="en-US" sz="1846" b="1" dirty="0" err="1">
                <a:solidFill>
                  <a:srgbClr val="002060"/>
                </a:solidFill>
                <a:latin typeface="Arial Narrow" pitchFamily="34" charset="0"/>
              </a:rPr>
              <a:t>Pekerja</a:t>
            </a:r>
            <a:r>
              <a:rPr lang="en-US" sz="1846" b="1" dirty="0">
                <a:solidFill>
                  <a:srgbClr val="002060"/>
                </a:solidFill>
                <a:latin typeface="Arial Narrow" pitchFamily="34" charset="0"/>
              </a:rPr>
              <a:t> / Orang yang </a:t>
            </a:r>
            <a:r>
              <a:rPr lang="en-US" sz="1846" b="1" dirty="0" err="1">
                <a:solidFill>
                  <a:srgbClr val="002060"/>
                </a:solidFill>
                <a:latin typeface="Arial Narrow" pitchFamily="34" charset="0"/>
              </a:rPr>
              <a:t>dibawah</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kendali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organisasi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harus</a:t>
            </a:r>
            <a:r>
              <a:rPr lang="en-US" sz="1846" b="1" dirty="0">
                <a:solidFill>
                  <a:srgbClr val="002060"/>
                </a:solidFill>
                <a:latin typeface="Arial Narrow" pitchFamily="34" charset="0"/>
              </a:rPr>
              <a:t> PEDULI </a:t>
            </a:r>
            <a:r>
              <a:rPr lang="en-US" sz="1846" b="1" dirty="0" err="1">
                <a:solidFill>
                  <a:srgbClr val="002060"/>
                </a:solidFill>
                <a:latin typeface="Arial Narrow" pitchFamily="34" charset="0"/>
              </a:rPr>
              <a:t>terhadap</a:t>
            </a:r>
            <a:r>
              <a:rPr lang="en-US" sz="1846" b="1" dirty="0">
                <a:solidFill>
                  <a:srgbClr val="002060"/>
                </a:solidFill>
                <a:latin typeface="Arial Narrow" pitchFamily="34" charset="0"/>
              </a:rPr>
              <a:t> :</a:t>
            </a:r>
          </a:p>
          <a:p>
            <a:pPr marL="422041" indent="-422041">
              <a:buFont typeface="+mj-lt"/>
              <a:buAutoNum type="alphaLcParenR"/>
            </a:pPr>
            <a:r>
              <a:rPr lang="en-US" sz="1846" dirty="0" err="1">
                <a:solidFill>
                  <a:srgbClr val="002060"/>
                </a:solidFill>
              </a:rPr>
              <a:t>Kebijakan</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Sasaran</a:t>
            </a:r>
            <a:r>
              <a:rPr lang="en-US" sz="1846" dirty="0">
                <a:solidFill>
                  <a:srgbClr val="002060"/>
                </a:solidFill>
              </a:rPr>
              <a:t> K3L</a:t>
            </a:r>
          </a:p>
          <a:p>
            <a:pPr marL="422041" indent="-422041">
              <a:buFont typeface="+mj-lt"/>
              <a:buAutoNum type="alphaLcParenR"/>
            </a:pPr>
            <a:r>
              <a:rPr lang="en-US" sz="1846" dirty="0" err="1">
                <a:solidFill>
                  <a:srgbClr val="002060"/>
                </a:solidFill>
              </a:rPr>
              <a:t>Kontribusi</a:t>
            </a:r>
            <a:r>
              <a:rPr lang="en-US" sz="1846" dirty="0">
                <a:solidFill>
                  <a:srgbClr val="002060"/>
                </a:solidFill>
              </a:rPr>
              <a:t> </a:t>
            </a:r>
            <a:r>
              <a:rPr lang="en-US" sz="1846" dirty="0" err="1">
                <a:solidFill>
                  <a:srgbClr val="002060"/>
                </a:solidFill>
              </a:rPr>
              <a:t>mereka</a:t>
            </a:r>
            <a:r>
              <a:rPr lang="en-US" sz="1846" dirty="0">
                <a:solidFill>
                  <a:srgbClr val="002060"/>
                </a:solidFill>
              </a:rPr>
              <a:t> </a:t>
            </a:r>
            <a:r>
              <a:rPr lang="en-US" sz="1846" dirty="0" err="1">
                <a:solidFill>
                  <a:srgbClr val="002060"/>
                </a:solidFill>
              </a:rPr>
              <a:t>terhadap</a:t>
            </a:r>
            <a:r>
              <a:rPr lang="en-US" sz="1846" dirty="0">
                <a:solidFill>
                  <a:srgbClr val="002060"/>
                </a:solidFill>
              </a:rPr>
              <a:t> </a:t>
            </a:r>
            <a:r>
              <a:rPr lang="en-US" sz="1846" dirty="0" err="1">
                <a:solidFill>
                  <a:srgbClr val="002060"/>
                </a:solidFill>
              </a:rPr>
              <a:t>efektivitas</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 </a:t>
            </a:r>
            <a:r>
              <a:rPr lang="en-US" sz="1846" dirty="0" err="1">
                <a:solidFill>
                  <a:srgbClr val="002060"/>
                </a:solidFill>
              </a:rPr>
              <a:t>termasuk</a:t>
            </a:r>
            <a:r>
              <a:rPr lang="en-US" sz="1846" dirty="0">
                <a:solidFill>
                  <a:srgbClr val="002060"/>
                </a:solidFill>
              </a:rPr>
              <a:t> </a:t>
            </a:r>
            <a:r>
              <a:rPr lang="en-US" sz="1846" dirty="0" err="1">
                <a:solidFill>
                  <a:srgbClr val="002060"/>
                </a:solidFill>
              </a:rPr>
              <a:t>manfaatnya</a:t>
            </a:r>
            <a:endParaRPr lang="en-US" sz="1846" dirty="0">
              <a:solidFill>
                <a:srgbClr val="002060"/>
              </a:solidFill>
            </a:endParaRPr>
          </a:p>
          <a:p>
            <a:pPr marL="422041" indent="-422041">
              <a:buFont typeface="+mj-lt"/>
              <a:buAutoNum type="alphaLcParenR"/>
            </a:pPr>
            <a:r>
              <a:rPr lang="en-US" sz="1846" dirty="0" err="1">
                <a:solidFill>
                  <a:srgbClr val="002060"/>
                </a:solidFill>
              </a:rPr>
              <a:t>Implikasi</a:t>
            </a:r>
            <a:r>
              <a:rPr lang="en-US" sz="1846" dirty="0">
                <a:solidFill>
                  <a:srgbClr val="002060"/>
                </a:solidFill>
              </a:rPr>
              <a:t> dan </a:t>
            </a:r>
            <a:r>
              <a:rPr lang="en-US" sz="1846" dirty="0" err="1">
                <a:solidFill>
                  <a:srgbClr val="002060"/>
                </a:solidFill>
              </a:rPr>
              <a:t>potensi</a:t>
            </a:r>
            <a:r>
              <a:rPr lang="en-US" sz="1846" dirty="0">
                <a:solidFill>
                  <a:srgbClr val="002060"/>
                </a:solidFill>
              </a:rPr>
              <a:t> </a:t>
            </a:r>
            <a:r>
              <a:rPr lang="en-US" sz="1846" dirty="0" err="1">
                <a:solidFill>
                  <a:srgbClr val="002060"/>
                </a:solidFill>
              </a:rPr>
              <a:t>dampaknya</a:t>
            </a:r>
            <a:r>
              <a:rPr lang="en-US" sz="1846" dirty="0">
                <a:solidFill>
                  <a:srgbClr val="002060"/>
                </a:solidFill>
              </a:rPr>
              <a:t> </a:t>
            </a:r>
            <a:r>
              <a:rPr lang="en-US" sz="1846" dirty="0" err="1">
                <a:solidFill>
                  <a:srgbClr val="002060"/>
                </a:solidFill>
              </a:rPr>
              <a:t>dari</a:t>
            </a:r>
            <a:r>
              <a:rPr lang="en-US" sz="1846" dirty="0">
                <a:solidFill>
                  <a:srgbClr val="002060"/>
                </a:solidFill>
              </a:rPr>
              <a:t> </a:t>
            </a:r>
            <a:r>
              <a:rPr lang="en-US" sz="1846" dirty="0" err="1">
                <a:solidFill>
                  <a:srgbClr val="002060"/>
                </a:solidFill>
              </a:rPr>
              <a:t>ketidaksesuaian</a:t>
            </a:r>
            <a:r>
              <a:rPr lang="en-US" sz="1846" dirty="0">
                <a:solidFill>
                  <a:srgbClr val="002060"/>
                </a:solidFill>
              </a:rPr>
              <a:t> </a:t>
            </a:r>
            <a:r>
              <a:rPr lang="en-US" sz="1846" dirty="0" err="1">
                <a:solidFill>
                  <a:srgbClr val="002060"/>
                </a:solidFill>
              </a:rPr>
              <a:t>persyaratan</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a:t>
            </a:r>
            <a:endParaRPr lang="en-US" sz="1846" u="sng" dirty="0">
              <a:solidFill>
                <a:srgbClr val="FF0000"/>
              </a:solidFill>
            </a:endParaRPr>
          </a:p>
          <a:p>
            <a:pPr marL="422041" indent="-422041">
              <a:buFont typeface="+mj-lt"/>
              <a:buAutoNum type="alphaLcParenR"/>
            </a:pPr>
            <a:r>
              <a:rPr lang="en-US" sz="1846" dirty="0" err="1">
                <a:solidFill>
                  <a:srgbClr val="002060"/>
                </a:solidFill>
              </a:rPr>
              <a:t>Aspek</a:t>
            </a:r>
            <a:r>
              <a:rPr lang="en-US" sz="1846" dirty="0">
                <a:solidFill>
                  <a:srgbClr val="002060"/>
                </a:solidFill>
              </a:rPr>
              <a:t> </a:t>
            </a:r>
            <a:r>
              <a:rPr lang="en-US" sz="1846" dirty="0" err="1">
                <a:solidFill>
                  <a:srgbClr val="002060"/>
                </a:solidFill>
              </a:rPr>
              <a:t>lingkungan</a:t>
            </a:r>
            <a:r>
              <a:rPr lang="en-US" sz="1846" dirty="0">
                <a:solidFill>
                  <a:srgbClr val="002060"/>
                </a:solidFill>
              </a:rPr>
              <a:t>, </a:t>
            </a:r>
            <a:r>
              <a:rPr lang="en-US" sz="1846" dirty="0" err="1">
                <a:solidFill>
                  <a:srgbClr val="002060"/>
                </a:solidFill>
              </a:rPr>
              <a:t>Bahaya</a:t>
            </a:r>
            <a:r>
              <a:rPr lang="en-US" sz="1846" dirty="0">
                <a:solidFill>
                  <a:srgbClr val="002060"/>
                </a:solidFill>
              </a:rPr>
              <a:t>, </a:t>
            </a:r>
            <a:r>
              <a:rPr lang="en-US" sz="1846" dirty="0" err="1">
                <a:solidFill>
                  <a:srgbClr val="002060"/>
                </a:solidFill>
              </a:rPr>
              <a:t>risiko</a:t>
            </a:r>
            <a:r>
              <a:rPr lang="en-US" sz="1846" dirty="0">
                <a:solidFill>
                  <a:srgbClr val="002060"/>
                </a:solidFill>
              </a:rPr>
              <a:t> K3 dan </a:t>
            </a:r>
            <a:r>
              <a:rPr lang="en-US" sz="1846" dirty="0" err="1">
                <a:solidFill>
                  <a:srgbClr val="002060"/>
                </a:solidFill>
              </a:rPr>
              <a:t>tindakan</a:t>
            </a:r>
            <a:r>
              <a:rPr lang="en-US" sz="1846" dirty="0">
                <a:solidFill>
                  <a:srgbClr val="002060"/>
                </a:solidFill>
              </a:rPr>
              <a:t> yang </a:t>
            </a:r>
            <a:r>
              <a:rPr lang="en-US" sz="1846" dirty="0" err="1">
                <a:solidFill>
                  <a:srgbClr val="002060"/>
                </a:solidFill>
              </a:rPr>
              <a:t>ditetapkan</a:t>
            </a:r>
            <a:r>
              <a:rPr lang="en-US" sz="1846" dirty="0">
                <a:solidFill>
                  <a:srgbClr val="002060"/>
                </a:solidFill>
              </a:rPr>
              <a:t> dan </a:t>
            </a:r>
            <a:r>
              <a:rPr lang="en-US" sz="1846" dirty="0" err="1">
                <a:solidFill>
                  <a:srgbClr val="002060"/>
                </a:solidFill>
              </a:rPr>
              <a:t>relevan</a:t>
            </a:r>
            <a:r>
              <a:rPr lang="en-US" sz="1846" dirty="0">
                <a:solidFill>
                  <a:srgbClr val="002060"/>
                </a:solidFill>
              </a:rPr>
              <a:t> </a:t>
            </a:r>
            <a:r>
              <a:rPr lang="en-US" sz="1846" dirty="0" err="1">
                <a:solidFill>
                  <a:srgbClr val="002060"/>
                </a:solidFill>
              </a:rPr>
              <a:t>dengan</a:t>
            </a:r>
            <a:r>
              <a:rPr lang="en-US" sz="1846" dirty="0">
                <a:solidFill>
                  <a:srgbClr val="002060"/>
                </a:solidFill>
              </a:rPr>
              <a:t> </a:t>
            </a:r>
            <a:r>
              <a:rPr lang="en-US" sz="1846" dirty="0" err="1">
                <a:solidFill>
                  <a:srgbClr val="002060"/>
                </a:solidFill>
              </a:rPr>
              <a:t>aktivitas</a:t>
            </a:r>
            <a:r>
              <a:rPr lang="en-US" sz="1846" dirty="0">
                <a:solidFill>
                  <a:srgbClr val="002060"/>
                </a:solidFill>
              </a:rPr>
              <a:t> </a:t>
            </a:r>
            <a:r>
              <a:rPr lang="en-US" sz="1846" dirty="0" err="1">
                <a:solidFill>
                  <a:srgbClr val="002060"/>
                </a:solidFill>
              </a:rPr>
              <a:t>mereka</a:t>
            </a:r>
            <a:endParaRPr lang="en-US" sz="1846" u="sng" dirty="0">
              <a:solidFill>
                <a:srgbClr val="FF0000"/>
              </a:solidFill>
            </a:endParaRPr>
          </a:p>
          <a:p>
            <a:endParaRPr lang="en-US" sz="1846" dirty="0">
              <a:solidFill>
                <a:srgbClr val="002060"/>
              </a:solidFill>
              <a:latin typeface="Arial Narrow" pitchFamily="34" charset="0"/>
            </a:endParaRPr>
          </a:p>
        </p:txBody>
      </p:sp>
      <p:sp>
        <p:nvSpPr>
          <p:cNvPr id="5" name="Slide Number Placeholder 4">
            <a:extLst>
              <a:ext uri="{FF2B5EF4-FFF2-40B4-BE49-F238E27FC236}">
                <a16:creationId xmlns:a16="http://schemas.microsoft.com/office/drawing/2014/main" id="{A251F3E9-0E2C-450D-A1DC-7C8D64DB5E0D}"/>
              </a:ext>
            </a:extLst>
          </p:cNvPr>
          <p:cNvSpPr>
            <a:spLocks noGrp="1"/>
          </p:cNvSpPr>
          <p:nvPr>
            <p:ph type="sldNum" sz="quarter" idx="12"/>
          </p:nvPr>
        </p:nvSpPr>
        <p:spPr/>
        <p:txBody>
          <a:bodyPr/>
          <a:lstStyle/>
          <a:p>
            <a:pPr>
              <a:defRPr/>
            </a:pPr>
            <a:fld id="{2E3D3CF9-A8F0-446F-8AA4-23D2A19D86A0}" type="slidenum">
              <a:rPr lang="en-US" smtClean="0"/>
              <a:pPr>
                <a:defRPr/>
              </a:pPr>
              <a:t>59</a:t>
            </a:fld>
            <a:endParaRPr lang="en-US"/>
          </a:p>
        </p:txBody>
      </p:sp>
      <p:pic>
        <p:nvPicPr>
          <p:cNvPr id="2" name="Picture 1">
            <a:extLst>
              <a:ext uri="{FF2B5EF4-FFF2-40B4-BE49-F238E27FC236}">
                <a16:creationId xmlns:a16="http://schemas.microsoft.com/office/drawing/2014/main" id="{B2B0A725-F0CF-4A0B-8629-878F216602BF}"/>
              </a:ext>
            </a:extLst>
          </p:cNvPr>
          <p:cNvPicPr>
            <a:picLocks noChangeAspect="1"/>
          </p:cNvPicPr>
          <p:nvPr/>
        </p:nvPicPr>
        <p:blipFill rotWithShape="1">
          <a:blip r:embed="rId2"/>
          <a:srcRect l="4661" r="39766"/>
          <a:stretch/>
        </p:blipFill>
        <p:spPr>
          <a:xfrm>
            <a:off x="0" y="1460810"/>
            <a:ext cx="3356517" cy="5397190"/>
          </a:xfrm>
          <a:prstGeom prst="rect">
            <a:avLst/>
          </a:prstGeom>
        </p:spPr>
      </p:pic>
      <p:sp>
        <p:nvSpPr>
          <p:cNvPr id="6" name="Footer Placeholder 5">
            <a:extLst>
              <a:ext uri="{FF2B5EF4-FFF2-40B4-BE49-F238E27FC236}">
                <a16:creationId xmlns:a16="http://schemas.microsoft.com/office/drawing/2014/main" id="{AFD104AC-5B83-4E8A-B7E0-0B8AF8AFB8BE}"/>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7" name="Title 1">
            <a:extLst>
              <a:ext uri="{FF2B5EF4-FFF2-40B4-BE49-F238E27FC236}">
                <a16:creationId xmlns:a16="http://schemas.microsoft.com/office/drawing/2014/main" id="{7AACBECA-2730-4776-ADA7-B6F07CB22AE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SM-MLK3</a:t>
            </a:r>
          </a:p>
        </p:txBody>
      </p:sp>
    </p:spTree>
    <p:extLst>
      <p:ext uri="{BB962C8B-B14F-4D97-AF65-F5344CB8AC3E}">
        <p14:creationId xmlns:p14="http://schemas.microsoft.com/office/powerpoint/2010/main" val="71722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796" y="2749547"/>
            <a:ext cx="3127779" cy="646331"/>
          </a:xfrm>
          <a:prstGeom prst="rect">
            <a:avLst/>
          </a:prstGeom>
          <a:noFill/>
        </p:spPr>
        <p:txBody>
          <a:bodyPr wrap="none" rtlCol="0">
            <a:spAutoFit/>
          </a:bodyPr>
          <a:lstStyle/>
          <a:p>
            <a:r>
              <a:rPr lang="en-US" sz="3600" dirty="0"/>
              <a:t>ISO 9001 : 2015</a:t>
            </a:r>
          </a:p>
        </p:txBody>
      </p:sp>
      <p:cxnSp>
        <p:nvCxnSpPr>
          <p:cNvPr id="7" name="Straight Arrow Connector 6"/>
          <p:cNvCxnSpPr>
            <a:cxnSpLocks/>
          </p:cNvCxnSpPr>
          <p:nvPr/>
        </p:nvCxnSpPr>
        <p:spPr>
          <a:xfrm flipV="1">
            <a:off x="4045797" y="3109990"/>
            <a:ext cx="93434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857283" y="3469153"/>
            <a:ext cx="2866844" cy="707886"/>
          </a:xfrm>
          <a:prstGeom prst="rect">
            <a:avLst/>
          </a:prstGeom>
          <a:noFill/>
        </p:spPr>
        <p:txBody>
          <a:bodyPr wrap="square" rtlCol="0">
            <a:spAutoFit/>
          </a:bodyPr>
          <a:lstStyle/>
          <a:p>
            <a:r>
              <a:rPr lang="en-US" sz="2000" dirty="0" err="1">
                <a:solidFill>
                  <a:schemeClr val="accent5">
                    <a:lumMod val="50000"/>
                  </a:schemeClr>
                </a:solidFill>
              </a:rPr>
              <a:t>Sesuai</a:t>
            </a:r>
            <a:r>
              <a:rPr lang="en-US" sz="2000" dirty="0">
                <a:solidFill>
                  <a:schemeClr val="accent5">
                    <a:lumMod val="50000"/>
                  </a:schemeClr>
                </a:solidFill>
              </a:rPr>
              <a:t> </a:t>
            </a:r>
            <a:r>
              <a:rPr lang="en-US" sz="2000" dirty="0" err="1">
                <a:solidFill>
                  <a:schemeClr val="accent5">
                    <a:lumMod val="50000"/>
                  </a:schemeClr>
                </a:solidFill>
              </a:rPr>
              <a:t>Keinginan</a:t>
            </a:r>
            <a:r>
              <a:rPr lang="en-US" sz="2000" dirty="0">
                <a:solidFill>
                  <a:schemeClr val="accent5">
                    <a:lumMod val="50000"/>
                  </a:schemeClr>
                </a:solidFill>
              </a:rPr>
              <a:t> </a:t>
            </a:r>
            <a:r>
              <a:rPr lang="en-US" sz="2000" dirty="0" err="1">
                <a:solidFill>
                  <a:schemeClr val="accent5">
                    <a:lumMod val="50000"/>
                  </a:schemeClr>
                </a:solidFill>
              </a:rPr>
              <a:t>Pelanggan</a:t>
            </a:r>
            <a:endParaRPr lang="en-US" sz="2000" dirty="0">
              <a:solidFill>
                <a:schemeClr val="accent5">
                  <a:lumMod val="50000"/>
                </a:schemeClr>
              </a:solidFill>
            </a:endParaRPr>
          </a:p>
        </p:txBody>
      </p:sp>
      <p:sp>
        <p:nvSpPr>
          <p:cNvPr id="13" name="Striped Right Arrow 12"/>
          <p:cNvSpPr/>
          <p:nvPr/>
        </p:nvSpPr>
        <p:spPr>
          <a:xfrm rot="5400000">
            <a:off x="5927858" y="3849465"/>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TextBox 14"/>
          <p:cNvSpPr txBox="1"/>
          <p:nvPr/>
        </p:nvSpPr>
        <p:spPr>
          <a:xfrm>
            <a:off x="362309" y="5044509"/>
            <a:ext cx="4065312" cy="707886"/>
          </a:xfrm>
          <a:prstGeom prst="rect">
            <a:avLst/>
          </a:prstGeom>
          <a:noFill/>
        </p:spPr>
        <p:txBody>
          <a:bodyPr wrap="square" rtlCol="0">
            <a:spAutoFit/>
          </a:bodyPr>
          <a:lstStyle/>
          <a:p>
            <a:r>
              <a:rPr lang="en-US" sz="2000" dirty="0" err="1">
                <a:solidFill>
                  <a:schemeClr val="accent5">
                    <a:lumMod val="50000"/>
                  </a:schemeClr>
                </a:solidFill>
              </a:rPr>
              <a:t>Produk</a:t>
            </a:r>
            <a:r>
              <a:rPr lang="en-US" sz="2000" dirty="0">
                <a:solidFill>
                  <a:schemeClr val="accent5">
                    <a:lumMod val="50000"/>
                  </a:schemeClr>
                </a:solidFill>
              </a:rPr>
              <a:t> </a:t>
            </a:r>
            <a:r>
              <a:rPr lang="en-US" sz="2000" dirty="0" err="1">
                <a:solidFill>
                  <a:schemeClr val="accent5">
                    <a:lumMod val="50000"/>
                  </a:schemeClr>
                </a:solidFill>
              </a:rPr>
              <a:t>kompetetitif</a:t>
            </a:r>
            <a:r>
              <a:rPr lang="en-US" sz="2000" dirty="0">
                <a:solidFill>
                  <a:schemeClr val="accent5">
                    <a:lumMod val="50000"/>
                  </a:schemeClr>
                </a:solidFill>
              </a:rPr>
              <a:t> </a:t>
            </a:r>
            <a:r>
              <a:rPr lang="en-US" sz="2000" dirty="0" err="1">
                <a:solidFill>
                  <a:schemeClr val="accent5">
                    <a:lumMod val="50000"/>
                  </a:schemeClr>
                </a:solidFill>
              </a:rPr>
              <a:t>dengan</a:t>
            </a:r>
            <a:r>
              <a:rPr lang="en-US" sz="2000" dirty="0">
                <a:solidFill>
                  <a:schemeClr val="accent5">
                    <a:lumMod val="50000"/>
                  </a:schemeClr>
                </a:solidFill>
              </a:rPr>
              <a:t> </a:t>
            </a:r>
            <a:r>
              <a:rPr lang="en-US" sz="2000" dirty="0" err="1">
                <a:solidFill>
                  <a:schemeClr val="accent5">
                    <a:lumMod val="50000"/>
                  </a:schemeClr>
                </a:solidFill>
              </a:rPr>
              <a:t>kompetitor</a:t>
            </a:r>
            <a:endParaRPr lang="en-US" sz="2000" dirty="0">
              <a:solidFill>
                <a:schemeClr val="accent5">
                  <a:lumMod val="50000"/>
                </a:schemeClr>
              </a:solidFill>
            </a:endParaRPr>
          </a:p>
        </p:txBody>
      </p:sp>
      <p:cxnSp>
        <p:nvCxnSpPr>
          <p:cNvPr id="16" name="Straight Arrow Connector 15"/>
          <p:cNvCxnSpPr>
            <a:cxnSpLocks/>
          </p:cNvCxnSpPr>
          <p:nvPr/>
        </p:nvCxnSpPr>
        <p:spPr>
          <a:xfrm flipH="1" flipV="1">
            <a:off x="3336758" y="3866147"/>
            <a:ext cx="1717569" cy="119047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p:cNvCxnSpPr>
          <p:nvPr/>
        </p:nvCxnSpPr>
        <p:spPr>
          <a:xfrm flipH="1">
            <a:off x="4045797" y="5056621"/>
            <a:ext cx="1028475" cy="5103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1232F1C6-F99C-4D12-96EE-F31E872B2E2E}"/>
              </a:ext>
            </a:extLst>
          </p:cNvPr>
          <p:cNvSpPr>
            <a:spLocks noGrp="1"/>
          </p:cNvSpPr>
          <p:nvPr>
            <p:ph type="sldNum" sz="quarter" idx="12"/>
          </p:nvPr>
        </p:nvSpPr>
        <p:spPr/>
        <p:txBody>
          <a:bodyPr/>
          <a:lstStyle/>
          <a:p>
            <a:fld id="{D1B71AAA-B9E7-4449-836C-07686E34B3E0}" type="slidenum">
              <a:rPr lang="en-US" smtClean="0"/>
              <a:t>6</a:t>
            </a:fld>
            <a:endParaRPr lang="en-US"/>
          </a:p>
        </p:txBody>
      </p:sp>
      <p:sp>
        <p:nvSpPr>
          <p:cNvPr id="17" name="TextBox 16"/>
          <p:cNvSpPr txBox="1"/>
          <p:nvPr/>
        </p:nvSpPr>
        <p:spPr>
          <a:xfrm>
            <a:off x="185591" y="1405713"/>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4" name="Rectangle 3">
            <a:extLst>
              <a:ext uri="{FF2B5EF4-FFF2-40B4-BE49-F238E27FC236}">
                <a16:creationId xmlns:a16="http://schemas.microsoft.com/office/drawing/2014/main" id="{399B8306-9410-4378-BB1E-C2734F5B5683}"/>
              </a:ext>
            </a:extLst>
          </p:cNvPr>
          <p:cNvSpPr/>
          <p:nvPr/>
        </p:nvSpPr>
        <p:spPr>
          <a:xfrm>
            <a:off x="0" y="2403835"/>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5B1F41-B3C8-4F6A-B04B-7059B9915219}"/>
              </a:ext>
            </a:extLst>
          </p:cNvPr>
          <p:cNvSpPr>
            <a:spLocks noGrp="1"/>
          </p:cNvSpPr>
          <p:nvPr>
            <p:ph type="ftr" sz="quarter" idx="11"/>
          </p:nvPr>
        </p:nvSpPr>
        <p:spPr/>
        <p:txBody>
          <a:bodyPr/>
          <a:lstStyle/>
          <a:p>
            <a:r>
              <a:rPr lang="pt-BR"/>
              <a:t>Integrasi ISO 9001 &amp; ISO 14001 1/rev.01 (c)Copyright, Sentral Sistem. May 2019</a:t>
            </a:r>
            <a:endParaRPr lang="en-US"/>
          </a:p>
        </p:txBody>
      </p:sp>
      <p:sp>
        <p:nvSpPr>
          <p:cNvPr id="18" name="TextBox 17">
            <a:extLst>
              <a:ext uri="{FF2B5EF4-FFF2-40B4-BE49-F238E27FC236}">
                <a16:creationId xmlns:a16="http://schemas.microsoft.com/office/drawing/2014/main" id="{40DE7E52-65D5-4CF2-AD04-4B494EA3E3CD}"/>
              </a:ext>
            </a:extLst>
          </p:cNvPr>
          <p:cNvSpPr txBox="1"/>
          <p:nvPr/>
        </p:nvSpPr>
        <p:spPr>
          <a:xfrm>
            <a:off x="5018541" y="261319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Mutu</a:t>
            </a:r>
            <a:endParaRPr lang="en-US" sz="2400" dirty="0"/>
          </a:p>
        </p:txBody>
      </p:sp>
      <p:sp>
        <p:nvSpPr>
          <p:cNvPr id="20" name="TextBox 19">
            <a:extLst>
              <a:ext uri="{FF2B5EF4-FFF2-40B4-BE49-F238E27FC236}">
                <a16:creationId xmlns:a16="http://schemas.microsoft.com/office/drawing/2014/main" id="{50607FA9-5C0B-4381-8B33-FAD5D31E05B4}"/>
              </a:ext>
            </a:extLst>
          </p:cNvPr>
          <p:cNvSpPr txBox="1"/>
          <p:nvPr/>
        </p:nvSpPr>
        <p:spPr>
          <a:xfrm>
            <a:off x="5485997" y="4410996"/>
            <a:ext cx="3139524" cy="1938992"/>
          </a:xfrm>
          <a:prstGeom prst="rect">
            <a:avLst/>
          </a:prstGeom>
          <a:noFill/>
        </p:spPr>
        <p:txBody>
          <a:bodyPr wrap="square" rtlCol="0">
            <a:spAutoFit/>
          </a:bodyPr>
          <a:lstStyle/>
          <a:p>
            <a:r>
              <a:rPr lang="en-US" sz="2000" dirty="0" err="1">
                <a:solidFill>
                  <a:schemeClr val="accent5">
                    <a:lumMod val="50000"/>
                  </a:schemeClr>
                </a:solidFill>
              </a:rPr>
              <a:t>Kemampuan</a:t>
            </a:r>
            <a:r>
              <a:rPr lang="en-US" sz="2000" dirty="0">
                <a:solidFill>
                  <a:schemeClr val="accent5">
                    <a:lumMod val="50000"/>
                  </a:schemeClr>
                </a:solidFill>
              </a:rPr>
              <a:t> </a:t>
            </a:r>
            <a:r>
              <a:rPr lang="en-US" sz="2000" dirty="0" err="1">
                <a:solidFill>
                  <a:schemeClr val="accent5">
                    <a:lumMod val="50000"/>
                  </a:schemeClr>
                </a:solidFill>
              </a:rPr>
              <a:t>dari</a:t>
            </a:r>
            <a:r>
              <a:rPr lang="en-US" sz="2000" dirty="0">
                <a:solidFill>
                  <a:schemeClr val="accent5">
                    <a:lumMod val="50000"/>
                  </a:schemeClr>
                </a:solidFill>
              </a:rPr>
              <a:t> </a:t>
            </a:r>
            <a:r>
              <a:rPr lang="en-US" sz="2000" dirty="0" err="1">
                <a:solidFill>
                  <a:schemeClr val="accent5">
                    <a:lumMod val="50000"/>
                  </a:schemeClr>
                </a:solidFill>
              </a:rPr>
              <a:t>kesatuan</a:t>
            </a:r>
            <a:r>
              <a:rPr lang="en-US" sz="2000" dirty="0">
                <a:solidFill>
                  <a:schemeClr val="accent5">
                    <a:lumMod val="50000"/>
                  </a:schemeClr>
                </a:solidFill>
              </a:rPr>
              <a:t> </a:t>
            </a:r>
            <a:r>
              <a:rPr lang="en-US" sz="2000" dirty="0" err="1">
                <a:solidFill>
                  <a:schemeClr val="accent5">
                    <a:lumMod val="50000"/>
                  </a:schemeClr>
                </a:solidFill>
              </a:rPr>
              <a:t>karakteristik</a:t>
            </a:r>
            <a:r>
              <a:rPr lang="en-US" sz="2000" dirty="0">
                <a:solidFill>
                  <a:schemeClr val="accent5">
                    <a:lumMod val="50000"/>
                  </a:schemeClr>
                </a:solidFill>
              </a:rPr>
              <a:t> </a:t>
            </a:r>
            <a:r>
              <a:rPr lang="en-US" sz="2000" dirty="0" err="1">
                <a:solidFill>
                  <a:schemeClr val="accent5">
                    <a:lumMod val="50000"/>
                  </a:schemeClr>
                </a:solidFill>
              </a:rPr>
              <a:t>dari</a:t>
            </a:r>
            <a:r>
              <a:rPr lang="en-US" sz="2000" dirty="0">
                <a:solidFill>
                  <a:schemeClr val="accent5">
                    <a:lumMod val="50000"/>
                  </a:schemeClr>
                </a:solidFill>
              </a:rPr>
              <a:t> </a:t>
            </a:r>
            <a:r>
              <a:rPr lang="en-US" sz="2000" dirty="0" err="1">
                <a:solidFill>
                  <a:schemeClr val="accent5">
                    <a:lumMod val="50000"/>
                  </a:schemeClr>
                </a:solidFill>
              </a:rPr>
              <a:t>produk</a:t>
            </a:r>
            <a:r>
              <a:rPr lang="en-US" sz="2000" dirty="0">
                <a:solidFill>
                  <a:schemeClr val="accent5">
                    <a:lumMod val="50000"/>
                  </a:schemeClr>
                </a:solidFill>
              </a:rPr>
              <a:t>, </a:t>
            </a:r>
            <a:r>
              <a:rPr lang="en-US" sz="2000" dirty="0" err="1">
                <a:solidFill>
                  <a:schemeClr val="accent5">
                    <a:lumMod val="50000"/>
                  </a:schemeClr>
                </a:solidFill>
              </a:rPr>
              <a:t>sistem</a:t>
            </a:r>
            <a:r>
              <a:rPr lang="en-US" sz="2000" dirty="0">
                <a:solidFill>
                  <a:schemeClr val="accent5">
                    <a:lumMod val="50000"/>
                  </a:schemeClr>
                </a:solidFill>
              </a:rPr>
              <a:t>, </a:t>
            </a:r>
            <a:r>
              <a:rPr lang="en-US" sz="2000" dirty="0" err="1">
                <a:solidFill>
                  <a:schemeClr val="accent5">
                    <a:lumMod val="50000"/>
                  </a:schemeClr>
                </a:solidFill>
              </a:rPr>
              <a:t>atau</a:t>
            </a:r>
            <a:r>
              <a:rPr lang="en-US" sz="2000" dirty="0">
                <a:solidFill>
                  <a:schemeClr val="accent5">
                    <a:lumMod val="50000"/>
                  </a:schemeClr>
                </a:solidFill>
              </a:rPr>
              <a:t> proses </a:t>
            </a:r>
            <a:r>
              <a:rPr lang="en-US" sz="2000" dirty="0" err="1">
                <a:solidFill>
                  <a:schemeClr val="accent5">
                    <a:lumMod val="50000"/>
                  </a:schemeClr>
                </a:solidFill>
              </a:rPr>
              <a:t>untuk</a:t>
            </a:r>
            <a:r>
              <a:rPr lang="en-US" sz="2000" dirty="0">
                <a:solidFill>
                  <a:schemeClr val="accent5">
                    <a:lumMod val="50000"/>
                  </a:schemeClr>
                </a:solidFill>
              </a:rPr>
              <a:t> </a:t>
            </a:r>
            <a:r>
              <a:rPr lang="en-US" sz="2000" dirty="0" err="1">
                <a:solidFill>
                  <a:schemeClr val="accent5">
                    <a:lumMod val="50000"/>
                  </a:schemeClr>
                </a:solidFill>
              </a:rPr>
              <a:t>memenuhi</a:t>
            </a:r>
            <a:r>
              <a:rPr lang="en-US" sz="2000" dirty="0">
                <a:solidFill>
                  <a:schemeClr val="accent5">
                    <a:lumMod val="50000"/>
                  </a:schemeClr>
                </a:solidFill>
              </a:rPr>
              <a:t> </a:t>
            </a:r>
            <a:r>
              <a:rPr lang="en-US" sz="2000" dirty="0" err="1">
                <a:solidFill>
                  <a:schemeClr val="accent5">
                    <a:lumMod val="50000"/>
                  </a:schemeClr>
                </a:solidFill>
              </a:rPr>
              <a:t>persyaratan-persyaratan</a:t>
            </a:r>
            <a:r>
              <a:rPr lang="en-US" sz="2000" dirty="0">
                <a:solidFill>
                  <a:schemeClr val="accent5">
                    <a:lumMod val="50000"/>
                  </a:schemeClr>
                </a:solidFill>
              </a:rPr>
              <a:t> </a:t>
            </a:r>
            <a:r>
              <a:rPr lang="en-US" sz="2000" dirty="0" err="1">
                <a:solidFill>
                  <a:schemeClr val="accent5">
                    <a:lumMod val="50000"/>
                  </a:schemeClr>
                </a:solidFill>
              </a:rPr>
              <a:t>pelanggan</a:t>
            </a:r>
            <a:r>
              <a:rPr lang="en-US" sz="2000" dirty="0">
                <a:solidFill>
                  <a:schemeClr val="accent5">
                    <a:lumMod val="50000"/>
                  </a:schemeClr>
                </a:solidFill>
              </a:rPr>
              <a:t> dan </a:t>
            </a:r>
            <a:r>
              <a:rPr lang="en-US" sz="2000" dirty="0" err="1">
                <a:solidFill>
                  <a:schemeClr val="accent5">
                    <a:lumMod val="50000"/>
                  </a:schemeClr>
                </a:solidFill>
              </a:rPr>
              <a:t>pihak-pihak</a:t>
            </a:r>
            <a:r>
              <a:rPr lang="en-US" sz="2000" dirty="0">
                <a:solidFill>
                  <a:schemeClr val="accent5">
                    <a:lumMod val="50000"/>
                  </a:schemeClr>
                </a:solidFill>
              </a:rPr>
              <a:t> </a:t>
            </a:r>
            <a:r>
              <a:rPr lang="en-US" sz="2000" dirty="0" err="1">
                <a:solidFill>
                  <a:schemeClr val="accent5">
                    <a:lumMod val="50000"/>
                  </a:schemeClr>
                </a:solidFill>
              </a:rPr>
              <a:t>terkait</a:t>
            </a:r>
            <a:endParaRPr lang="en-US" sz="2000" dirty="0">
              <a:solidFill>
                <a:schemeClr val="accent5">
                  <a:lumMod val="50000"/>
                </a:schemeClr>
              </a:solidFill>
            </a:endParaRPr>
          </a:p>
        </p:txBody>
      </p:sp>
      <p:pic>
        <p:nvPicPr>
          <p:cNvPr id="22" name="Picture 21" descr=" LUSTRASI DEFINISI KUALITAS PELAYANAN (SAMUEL/UCEO) ">
            <a:extLst>
              <a:ext uri="{FF2B5EF4-FFF2-40B4-BE49-F238E27FC236}">
                <a16:creationId xmlns:a16="http://schemas.microsoft.com/office/drawing/2014/main" id="{41636627-8A16-492F-9BFD-F609827B4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09" b="22281"/>
          <a:stretch/>
        </p:blipFill>
        <p:spPr bwMode="auto">
          <a:xfrm>
            <a:off x="0" y="16043"/>
            <a:ext cx="9144000" cy="23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54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63321" y="2570863"/>
            <a:ext cx="1720956" cy="65719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PROSES KOMUNIKASI (7.4.1)</a:t>
            </a:r>
          </a:p>
        </p:txBody>
      </p:sp>
      <p:sp>
        <p:nvSpPr>
          <p:cNvPr id="9" name="TextBox 8"/>
          <p:cNvSpPr txBox="1"/>
          <p:nvPr/>
        </p:nvSpPr>
        <p:spPr>
          <a:xfrm>
            <a:off x="416271" y="802919"/>
            <a:ext cx="6847395" cy="859659"/>
          </a:xfrm>
          <a:prstGeom prst="rect">
            <a:avLst/>
          </a:prstGeom>
          <a:solidFill>
            <a:schemeClr val="accent5">
              <a:lumMod val="40000"/>
              <a:lumOff val="60000"/>
            </a:schemeClr>
          </a:solidFill>
          <a:ln w="28575">
            <a:prstDash val="dash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Organisasi</a:t>
            </a:r>
            <a:r>
              <a:rPr lang="en-US" sz="1662" dirty="0"/>
              <a:t> </a:t>
            </a:r>
            <a:r>
              <a:rPr lang="en-US" sz="1662" dirty="0" err="1"/>
              <a:t>harus</a:t>
            </a:r>
            <a:r>
              <a:rPr lang="en-US" sz="1662" dirty="0"/>
              <a:t> </a:t>
            </a:r>
            <a:r>
              <a:rPr lang="en-US" sz="1662" dirty="0" err="1"/>
              <a:t>menetapkan</a:t>
            </a:r>
            <a:r>
              <a:rPr lang="en-US" sz="1662" dirty="0"/>
              <a:t>, </a:t>
            </a:r>
            <a:r>
              <a:rPr lang="en-US" sz="1662" dirty="0" err="1"/>
              <a:t>menerapkan</a:t>
            </a:r>
            <a:r>
              <a:rPr lang="en-US" sz="1662" dirty="0"/>
              <a:t>, </a:t>
            </a:r>
            <a:r>
              <a:rPr lang="en-US" sz="1662" dirty="0" err="1"/>
              <a:t>dan</a:t>
            </a:r>
            <a:r>
              <a:rPr lang="en-US" sz="1662" dirty="0"/>
              <a:t> </a:t>
            </a:r>
            <a:r>
              <a:rPr lang="en-US" sz="1662" dirty="0" err="1"/>
              <a:t>memelihara</a:t>
            </a:r>
            <a:r>
              <a:rPr lang="en-US" sz="1662" dirty="0"/>
              <a:t> proses yang </a:t>
            </a:r>
            <a:r>
              <a:rPr lang="en-US" sz="1662" dirty="0" err="1"/>
              <a:t>diperlukan</a:t>
            </a:r>
            <a:r>
              <a:rPr lang="en-US" sz="1662" dirty="0"/>
              <a:t> </a:t>
            </a:r>
            <a:r>
              <a:rPr lang="en-US" sz="1662" dirty="0" err="1"/>
              <a:t>untuk</a:t>
            </a:r>
            <a:r>
              <a:rPr lang="en-US" sz="1662" dirty="0"/>
              <a:t> </a:t>
            </a:r>
            <a:r>
              <a:rPr lang="en-US" sz="1662" dirty="0" err="1"/>
              <a:t>komunikasi</a:t>
            </a:r>
            <a:r>
              <a:rPr lang="en-US" sz="1662" dirty="0"/>
              <a:t> internal </a:t>
            </a:r>
            <a:r>
              <a:rPr lang="en-US" sz="1662" dirty="0" err="1"/>
              <a:t>dan</a:t>
            </a:r>
            <a:r>
              <a:rPr lang="en-US" sz="1662" dirty="0"/>
              <a:t> </a:t>
            </a:r>
            <a:r>
              <a:rPr lang="en-US" sz="1662" dirty="0" err="1"/>
              <a:t>eksternal</a:t>
            </a:r>
            <a:r>
              <a:rPr lang="en-US" sz="1662" dirty="0"/>
              <a:t> yang </a:t>
            </a:r>
            <a:r>
              <a:rPr lang="en-US" sz="1662" dirty="0" err="1"/>
              <a:t>relevan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264904">
            <a:off x="520169" y="1577321"/>
            <a:ext cx="515947" cy="811946"/>
          </a:xfrm>
          <a:prstGeom prst="rect">
            <a:avLst/>
          </a:prstGeom>
        </p:spPr>
      </p:pic>
      <p:sp>
        <p:nvSpPr>
          <p:cNvPr id="12" name="TextBox 11"/>
          <p:cNvSpPr txBox="1"/>
          <p:nvPr/>
        </p:nvSpPr>
        <p:spPr>
          <a:xfrm>
            <a:off x="416271" y="2419534"/>
            <a:ext cx="3490893" cy="1371209"/>
          </a:xfrm>
          <a:prstGeom prst="rect">
            <a:avLst/>
          </a:prstGeom>
          <a:solidFill>
            <a:schemeClr val="accent4">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Termasuk</a:t>
            </a:r>
            <a:r>
              <a:rPr lang="en-US" sz="1662" dirty="0"/>
              <a:t> :</a:t>
            </a:r>
          </a:p>
          <a:p>
            <a:pPr marL="316531" indent="-316531">
              <a:buFont typeface="+mj-lt"/>
              <a:buAutoNum type="alphaLcParenR"/>
            </a:pPr>
            <a:r>
              <a:rPr lang="en-US" sz="1662" dirty="0" err="1"/>
              <a:t>apa</a:t>
            </a:r>
            <a:r>
              <a:rPr lang="en-US" sz="1662" dirty="0"/>
              <a:t> yang </a:t>
            </a:r>
            <a:r>
              <a:rPr lang="en-US" sz="1662" dirty="0" err="1"/>
              <a:t>akan</a:t>
            </a:r>
            <a:r>
              <a:rPr lang="en-US" sz="1662" dirty="0"/>
              <a:t> </a:t>
            </a:r>
            <a:r>
              <a:rPr lang="en-US" sz="1662" dirty="0" err="1"/>
              <a:t>dikomunikasikan</a:t>
            </a:r>
            <a:r>
              <a:rPr lang="en-US" sz="1662" dirty="0"/>
              <a:t> </a:t>
            </a:r>
          </a:p>
          <a:p>
            <a:pPr marL="316531" indent="-316531">
              <a:buFont typeface="+mj-lt"/>
              <a:buAutoNum type="alphaLcParenR"/>
            </a:pPr>
            <a:r>
              <a:rPr lang="en-US" sz="1662" dirty="0" err="1"/>
              <a:t>kapan</a:t>
            </a:r>
            <a:r>
              <a:rPr lang="en-US" sz="1662" dirty="0"/>
              <a:t> </a:t>
            </a:r>
            <a:r>
              <a:rPr lang="en-US" sz="1662" dirty="0" err="1"/>
              <a:t>dikomunikasikan</a:t>
            </a:r>
            <a:endParaRPr lang="en-US" sz="1662" dirty="0"/>
          </a:p>
          <a:p>
            <a:pPr marL="316531" indent="-316531">
              <a:buFont typeface="+mj-lt"/>
              <a:buAutoNum type="alphaLcParenR"/>
            </a:pPr>
            <a:r>
              <a:rPr lang="en-US" sz="1662" dirty="0" err="1"/>
              <a:t>dengan</a:t>
            </a:r>
            <a:r>
              <a:rPr lang="en-US" sz="1662" dirty="0"/>
              <a:t> </a:t>
            </a:r>
            <a:r>
              <a:rPr lang="en-US" sz="1662" dirty="0" err="1"/>
              <a:t>siapa</a:t>
            </a:r>
            <a:r>
              <a:rPr lang="en-US" sz="1662" dirty="0"/>
              <a:t> </a:t>
            </a:r>
            <a:r>
              <a:rPr lang="en-US" sz="1662" dirty="0" err="1"/>
              <a:t>dikomunikasikan</a:t>
            </a:r>
            <a:endParaRPr lang="en-US" sz="1662" dirty="0"/>
          </a:p>
          <a:p>
            <a:pPr marL="316531" indent="-316531">
              <a:buFont typeface="+mj-lt"/>
              <a:buAutoNum type="alphaLcParenR"/>
            </a:pPr>
            <a:r>
              <a:rPr lang="en-US" sz="1662" dirty="0" err="1"/>
              <a:t>bagaimana</a:t>
            </a:r>
            <a:r>
              <a:rPr lang="en-US" sz="1662" dirty="0"/>
              <a:t> </a:t>
            </a:r>
            <a:r>
              <a:rPr lang="en-US" sz="1662" dirty="0" err="1"/>
              <a:t>dikomunikasikan</a:t>
            </a:r>
            <a:endParaRPr lang="en-US" sz="1662" dirty="0"/>
          </a:p>
        </p:txBody>
      </p:sp>
      <p:sp>
        <p:nvSpPr>
          <p:cNvPr id="13" name="TextBox 12"/>
          <p:cNvSpPr txBox="1"/>
          <p:nvPr/>
        </p:nvSpPr>
        <p:spPr>
          <a:xfrm>
            <a:off x="416271" y="4088963"/>
            <a:ext cx="4464629" cy="1626984"/>
          </a:xfrm>
          <a:prstGeom prst="rect">
            <a:avLst/>
          </a:prstGeom>
          <a:solidFill>
            <a:schemeClr val="accent6">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Mempertimbangkan</a:t>
            </a:r>
            <a:r>
              <a:rPr lang="en-US" sz="1662" dirty="0"/>
              <a:t> :</a:t>
            </a:r>
          </a:p>
          <a:p>
            <a:pPr marL="316531" indent="-316531">
              <a:buFont typeface="+mj-lt"/>
              <a:buAutoNum type="alphaLcParenR"/>
            </a:pPr>
            <a:r>
              <a:rPr lang="en-US" sz="1662" dirty="0" err="1"/>
              <a:t>Keberagaman</a:t>
            </a:r>
            <a:r>
              <a:rPr lang="en-US" sz="1662" dirty="0"/>
              <a:t> (gender, </a:t>
            </a:r>
            <a:r>
              <a:rPr lang="en-US" sz="1662" dirty="0" err="1"/>
              <a:t>disabilitas</a:t>
            </a:r>
            <a:r>
              <a:rPr lang="en-US" sz="1662" dirty="0"/>
              <a:t>, </a:t>
            </a:r>
            <a:r>
              <a:rPr lang="en-US" sz="1662" dirty="0" err="1"/>
              <a:t>budaya</a:t>
            </a:r>
            <a:r>
              <a:rPr lang="en-US" sz="1662" dirty="0"/>
              <a:t>, </a:t>
            </a:r>
            <a:r>
              <a:rPr lang="en-US" sz="1662" dirty="0" err="1"/>
              <a:t>bahasa</a:t>
            </a:r>
            <a:r>
              <a:rPr lang="en-US" sz="1662" dirty="0"/>
              <a:t>, </a:t>
            </a:r>
            <a:r>
              <a:rPr lang="en-US" sz="1662" dirty="0" err="1"/>
              <a:t>dll</a:t>
            </a:r>
            <a:r>
              <a:rPr lang="en-US" sz="1662" dirty="0"/>
              <a:t>)</a:t>
            </a:r>
          </a:p>
          <a:p>
            <a:pPr marL="316531" indent="-316531">
              <a:buFont typeface="+mj-lt"/>
              <a:buAutoNum type="alphaLcParenR"/>
            </a:pPr>
            <a:r>
              <a:rPr lang="en-US" sz="1662" dirty="0" err="1"/>
              <a:t>Pandangan</a:t>
            </a:r>
            <a:r>
              <a:rPr lang="en-US" sz="1662" dirty="0"/>
              <a:t> </a:t>
            </a:r>
            <a:r>
              <a:rPr lang="en-US" sz="1662" dirty="0" err="1"/>
              <a:t>pihak</a:t>
            </a:r>
            <a:r>
              <a:rPr lang="en-US" sz="1662" dirty="0"/>
              <a:t> </a:t>
            </a:r>
            <a:r>
              <a:rPr lang="en-US" sz="1662" dirty="0" err="1"/>
              <a:t>berkepentingan</a:t>
            </a:r>
            <a:endParaRPr lang="en-US" sz="1662" dirty="0"/>
          </a:p>
          <a:p>
            <a:pPr marL="316531" indent="-316531">
              <a:buFont typeface="+mj-lt"/>
              <a:buAutoNum type="alphaLcParenR"/>
            </a:pP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a:t>
            </a:r>
          </a:p>
          <a:p>
            <a:pPr marL="316531" indent="-316531">
              <a:buFont typeface="+mj-lt"/>
              <a:buAutoNum type="alphaLcParenR"/>
            </a:pPr>
            <a:r>
              <a:rPr lang="en-US" sz="1662" dirty="0" err="1"/>
              <a:t>Konsisten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sp>
        <p:nvSpPr>
          <p:cNvPr id="14" name="Right Arrow 13"/>
          <p:cNvSpPr/>
          <p:nvPr/>
        </p:nvSpPr>
        <p:spPr>
          <a:xfrm>
            <a:off x="4003851" y="2389193"/>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77579" flipH="1">
            <a:off x="4026025" y="3385096"/>
            <a:ext cx="1415324" cy="683230"/>
          </a:xfrm>
          <a:prstGeom prst="rect">
            <a:avLst/>
          </a:prstGeom>
        </p:spPr>
      </p:pic>
      <p:cxnSp>
        <p:nvCxnSpPr>
          <p:cNvPr id="16" name="Shape 78"/>
          <p:cNvCxnSpPr>
            <a:stCxn id="8" idx="3"/>
            <a:endCxn id="19" idx="1"/>
          </p:cNvCxnSpPr>
          <p:nvPr/>
        </p:nvCxnSpPr>
        <p:spPr>
          <a:xfrm flipV="1">
            <a:off x="6084277" y="2305890"/>
            <a:ext cx="363194" cy="59357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lowchart: Process 18"/>
          <p:cNvSpPr/>
          <p:nvPr/>
        </p:nvSpPr>
        <p:spPr>
          <a:xfrm>
            <a:off x="6447471" y="2074518"/>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bg1"/>
                </a:solidFill>
              </a:rPr>
              <a:t>Internal (7.4.2)</a:t>
            </a:r>
          </a:p>
        </p:txBody>
      </p:sp>
      <p:sp>
        <p:nvSpPr>
          <p:cNvPr id="22" name="Flowchart: Process 21"/>
          <p:cNvSpPr/>
          <p:nvPr/>
        </p:nvSpPr>
        <p:spPr>
          <a:xfrm>
            <a:off x="6473964" y="4279206"/>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bg1"/>
                </a:solidFill>
              </a:rPr>
              <a:t>Eksternal</a:t>
            </a:r>
            <a:r>
              <a:rPr lang="en-US" sz="1846" dirty="0">
                <a:solidFill>
                  <a:schemeClr val="bg1"/>
                </a:solidFill>
              </a:rPr>
              <a:t> (7.4.3)</a:t>
            </a:r>
          </a:p>
        </p:txBody>
      </p:sp>
      <p:cxnSp>
        <p:nvCxnSpPr>
          <p:cNvPr id="23" name="Shape 78"/>
          <p:cNvCxnSpPr>
            <a:stCxn id="8" idx="3"/>
            <a:endCxn id="22" idx="1"/>
          </p:cNvCxnSpPr>
          <p:nvPr/>
        </p:nvCxnSpPr>
        <p:spPr>
          <a:xfrm>
            <a:off x="6084277" y="2899462"/>
            <a:ext cx="389687" cy="161111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3964" y="2588830"/>
            <a:ext cx="2479689" cy="1484189"/>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58265" indent="-158265">
              <a:buFont typeface="+mj-lt"/>
              <a:buAutoNum type="alphaLcParenR"/>
            </a:pPr>
            <a:r>
              <a:rPr lang="en-US" sz="1300" dirty="0" err="1"/>
              <a:t>melakukan</a:t>
            </a:r>
            <a:r>
              <a:rPr lang="en-US" sz="1300" dirty="0"/>
              <a:t> </a:t>
            </a:r>
            <a:r>
              <a:rPr lang="en-US" sz="1300" dirty="0" err="1"/>
              <a:t>komunikasi</a:t>
            </a:r>
            <a:r>
              <a:rPr lang="en-US" sz="1300" dirty="0"/>
              <a:t> </a:t>
            </a:r>
            <a:r>
              <a:rPr lang="en-US" sz="1300" dirty="0" err="1"/>
              <a:t>diantara</a:t>
            </a:r>
            <a:r>
              <a:rPr lang="en-US" sz="1300" dirty="0"/>
              <a:t> </a:t>
            </a:r>
            <a:r>
              <a:rPr lang="en-US" sz="1300" dirty="0" err="1"/>
              <a:t>berbagai</a:t>
            </a:r>
            <a:r>
              <a:rPr lang="en-US" sz="1300" dirty="0"/>
              <a:t> </a:t>
            </a:r>
            <a:r>
              <a:rPr lang="en-US" sz="1300" dirty="0" err="1"/>
              <a:t>tingkat</a:t>
            </a:r>
            <a:r>
              <a:rPr lang="en-US" sz="1300" dirty="0"/>
              <a:t> </a:t>
            </a:r>
            <a:r>
              <a:rPr lang="en-US" sz="1300" dirty="0" err="1"/>
              <a:t>dan</a:t>
            </a:r>
            <a:r>
              <a:rPr lang="en-US" sz="1300" dirty="0"/>
              <a:t> </a:t>
            </a:r>
            <a:r>
              <a:rPr lang="en-US" sz="1300" dirty="0" err="1"/>
              <a:t>fungsi</a:t>
            </a:r>
            <a:r>
              <a:rPr lang="en-US" sz="1300" dirty="0"/>
              <a:t> </a:t>
            </a:r>
            <a:r>
              <a:rPr lang="en-US" sz="1300" dirty="0" err="1"/>
              <a:t>organisasi</a:t>
            </a:r>
            <a:r>
              <a:rPr lang="en-US" sz="1300" dirty="0"/>
              <a:t> </a:t>
            </a:r>
            <a:r>
              <a:rPr lang="en-US" sz="1300" dirty="0" err="1"/>
              <a:t>termasuk</a:t>
            </a:r>
            <a:r>
              <a:rPr lang="en-US" sz="1300" dirty="0"/>
              <a:t> </a:t>
            </a:r>
            <a:r>
              <a:rPr lang="en-US" sz="1300" dirty="0" err="1"/>
              <a:t>perubahan</a:t>
            </a:r>
            <a:endParaRPr lang="en-US" sz="1300" dirty="0"/>
          </a:p>
          <a:p>
            <a:pPr marL="158265" indent="-158265">
              <a:buFont typeface="+mj-lt"/>
              <a:buAutoNum type="alphaLcParenR"/>
            </a:pPr>
            <a:r>
              <a:rPr lang="en-US" sz="1300" dirty="0" err="1"/>
              <a:t>memastikan</a:t>
            </a:r>
            <a:r>
              <a:rPr lang="en-US" sz="1300" dirty="0"/>
              <a:t> proses </a:t>
            </a:r>
            <a:r>
              <a:rPr lang="en-US" sz="1300" dirty="0" err="1"/>
              <a:t>komunikasi</a:t>
            </a:r>
            <a:r>
              <a:rPr lang="en-US" sz="1300" dirty="0"/>
              <a:t> yang </a:t>
            </a:r>
            <a:r>
              <a:rPr lang="en-US" sz="1300" dirty="0" err="1"/>
              <a:t>memungkinkan</a:t>
            </a:r>
            <a:r>
              <a:rPr lang="en-US" sz="1300" dirty="0"/>
              <a:t> </a:t>
            </a:r>
            <a:r>
              <a:rPr lang="en-US" sz="1300" dirty="0" err="1"/>
              <a:t>pekerja</a:t>
            </a:r>
            <a:r>
              <a:rPr lang="en-US" sz="1300" dirty="0"/>
              <a:t> </a:t>
            </a:r>
            <a:r>
              <a:rPr lang="en-US" sz="1300" dirty="0" err="1"/>
              <a:t>kontribusi</a:t>
            </a:r>
            <a:r>
              <a:rPr lang="en-US" sz="1300" dirty="0"/>
              <a:t> </a:t>
            </a:r>
            <a:r>
              <a:rPr lang="en-US" sz="1300" dirty="0" err="1"/>
              <a:t>terhadap</a:t>
            </a:r>
            <a:r>
              <a:rPr lang="en-US" sz="1300" dirty="0"/>
              <a:t> continual improvement</a:t>
            </a:r>
          </a:p>
        </p:txBody>
      </p:sp>
      <p:sp>
        <p:nvSpPr>
          <p:cNvPr id="36" name="TextBox 35"/>
          <p:cNvSpPr txBox="1"/>
          <p:nvPr/>
        </p:nvSpPr>
        <p:spPr>
          <a:xfrm>
            <a:off x="5336251" y="4952782"/>
            <a:ext cx="3617403" cy="1169551"/>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err="1"/>
              <a:t>Organisasi</a:t>
            </a:r>
            <a:r>
              <a:rPr lang="en-US" sz="1400" dirty="0"/>
              <a:t> </a:t>
            </a:r>
            <a:r>
              <a:rPr lang="en-US" sz="1400" dirty="0" err="1"/>
              <a:t>harus</a:t>
            </a:r>
            <a:r>
              <a:rPr lang="en-US" sz="1400" dirty="0"/>
              <a:t> </a:t>
            </a:r>
            <a:r>
              <a:rPr lang="en-US" sz="1400" dirty="0" err="1"/>
              <a:t>melakukan</a:t>
            </a:r>
            <a:r>
              <a:rPr lang="en-US" sz="1400" dirty="0"/>
              <a:t> </a:t>
            </a:r>
            <a:r>
              <a:rPr lang="en-US" sz="1400" dirty="0" err="1"/>
              <a:t>komunikasi</a:t>
            </a:r>
            <a:r>
              <a:rPr lang="en-US" sz="1400" dirty="0"/>
              <a:t> </a:t>
            </a:r>
            <a:r>
              <a:rPr lang="en-US" sz="1400" dirty="0" err="1"/>
              <a:t>secara</a:t>
            </a:r>
            <a:r>
              <a:rPr lang="en-US" sz="1400" dirty="0"/>
              <a:t> </a:t>
            </a:r>
            <a:r>
              <a:rPr lang="en-US" sz="1400" dirty="0" err="1"/>
              <a:t>eksternal</a:t>
            </a:r>
            <a:r>
              <a:rPr lang="en-US" sz="1400" dirty="0"/>
              <a:t> </a:t>
            </a:r>
            <a:r>
              <a:rPr lang="en-US" sz="1400" dirty="0" err="1"/>
              <a:t>tentang</a:t>
            </a:r>
            <a:r>
              <a:rPr lang="en-US" sz="1400" dirty="0"/>
              <a:t> </a:t>
            </a:r>
            <a:r>
              <a:rPr lang="en-US" sz="1400" dirty="0" err="1"/>
              <a:t>informasi</a:t>
            </a:r>
            <a:r>
              <a:rPr lang="en-US" sz="1400" dirty="0"/>
              <a:t> yang </a:t>
            </a:r>
            <a:r>
              <a:rPr lang="en-US" sz="1400" dirty="0" err="1"/>
              <a:t>relevan</a:t>
            </a:r>
            <a:r>
              <a:rPr lang="en-US" sz="1400" dirty="0"/>
              <a:t> </a:t>
            </a:r>
            <a:r>
              <a:rPr lang="en-US" sz="1400" dirty="0" err="1"/>
              <a:t>dengan</a:t>
            </a:r>
            <a:r>
              <a:rPr lang="en-US" sz="1400" dirty="0"/>
              <a:t> </a:t>
            </a:r>
            <a:r>
              <a:rPr lang="en-US" sz="1400" dirty="0" err="1"/>
              <a:t>sistem</a:t>
            </a:r>
            <a:r>
              <a:rPr lang="en-US" sz="1400" dirty="0"/>
              <a:t> </a:t>
            </a:r>
            <a:r>
              <a:rPr lang="en-US" sz="1400" dirty="0" err="1"/>
              <a:t>manajemen</a:t>
            </a:r>
            <a:r>
              <a:rPr lang="en-US" sz="1400" dirty="0"/>
              <a:t> K3L,dengan </a:t>
            </a:r>
            <a:r>
              <a:rPr lang="en-US" sz="1400" dirty="0" err="1"/>
              <a:t>pertimbangan</a:t>
            </a:r>
            <a:r>
              <a:rPr lang="en-US" sz="1400" dirty="0"/>
              <a:t> </a:t>
            </a:r>
            <a:r>
              <a:rPr lang="en-US" sz="1400" dirty="0" err="1"/>
              <a:t>persyaratan</a:t>
            </a:r>
            <a:r>
              <a:rPr lang="en-US" sz="1400" dirty="0"/>
              <a:t> </a:t>
            </a:r>
            <a:r>
              <a:rPr lang="en-US" sz="1400" dirty="0" err="1"/>
              <a:t>hukum</a:t>
            </a:r>
            <a:r>
              <a:rPr lang="en-US" sz="1400" dirty="0"/>
              <a:t> </a:t>
            </a:r>
            <a:r>
              <a:rPr lang="en-US" sz="1400" dirty="0" err="1"/>
              <a:t>dan</a:t>
            </a:r>
            <a:r>
              <a:rPr lang="en-US" sz="1400" dirty="0"/>
              <a:t> </a:t>
            </a:r>
            <a:r>
              <a:rPr lang="en-US" sz="1400" dirty="0" err="1"/>
              <a:t>persyaratan</a:t>
            </a:r>
            <a:r>
              <a:rPr lang="en-US" sz="1400" dirty="0"/>
              <a:t> lain</a:t>
            </a:r>
          </a:p>
        </p:txBody>
      </p:sp>
      <p:sp>
        <p:nvSpPr>
          <p:cNvPr id="24" name="Rectangle 23"/>
          <p:cNvSpPr/>
          <p:nvPr/>
        </p:nvSpPr>
        <p:spPr>
          <a:xfrm>
            <a:off x="330574" y="134858"/>
            <a:ext cx="7153180"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7.4.  </a:t>
            </a:r>
            <a:r>
              <a:rPr lang="en-US" sz="2800" dirty="0" err="1">
                <a:solidFill>
                  <a:schemeClr val="tx1"/>
                </a:solidFill>
                <a:latin typeface="Impact" panose="020B0806030902050204" pitchFamily="34" charset="0"/>
                <a:cs typeface="Arial" panose="020B0604020202020204" pitchFamily="34" charset="0"/>
              </a:rPr>
              <a:t>Komunikasi</a:t>
            </a:r>
            <a:endParaRPr lang="en-US" sz="2800" dirty="0">
              <a:solidFill>
                <a:schemeClr val="tx1"/>
              </a:solidFill>
              <a:latin typeface="Impact" panose="020B0806030902050204" pitchFamily="34" charset="0"/>
              <a:cs typeface="Arial" panose="020B0604020202020204" pitchFamily="34" charset="0"/>
            </a:endParaRPr>
          </a:p>
        </p:txBody>
      </p:sp>
      <p:sp>
        <p:nvSpPr>
          <p:cNvPr id="25" name="Text Box 11"/>
          <p:cNvSpPr txBox="1">
            <a:spLocks noChangeArrowheads="1"/>
          </p:cNvSpPr>
          <p:nvPr/>
        </p:nvSpPr>
        <p:spPr bwMode="auto">
          <a:xfrm>
            <a:off x="416271" y="5827948"/>
            <a:ext cx="4277815" cy="830997"/>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komunikasi</a:t>
            </a:r>
            <a:endParaRPr lang="en-US" sz="1600" i="1" u="sng" dirty="0">
              <a:latin typeface="Tahoma" pitchFamily="34" charset="0"/>
            </a:endParaRPr>
          </a:p>
        </p:txBody>
      </p:sp>
      <p:sp>
        <p:nvSpPr>
          <p:cNvPr id="3" name="Slide Number Placeholder 2">
            <a:extLst>
              <a:ext uri="{FF2B5EF4-FFF2-40B4-BE49-F238E27FC236}">
                <a16:creationId xmlns:a16="http://schemas.microsoft.com/office/drawing/2014/main" id="{5BA0DAE2-E301-455F-98B4-AAFC866A313C}"/>
              </a:ext>
            </a:extLst>
          </p:cNvPr>
          <p:cNvSpPr>
            <a:spLocks noGrp="1"/>
          </p:cNvSpPr>
          <p:nvPr>
            <p:ph type="sldNum" sz="quarter" idx="12"/>
          </p:nvPr>
        </p:nvSpPr>
        <p:spPr/>
        <p:txBody>
          <a:bodyPr/>
          <a:lstStyle/>
          <a:p>
            <a:pPr>
              <a:defRPr/>
            </a:pPr>
            <a:fld id="{2E3D3CF9-A8F0-446F-8AA4-23D2A19D86A0}" type="slidenum">
              <a:rPr lang="en-US" smtClean="0"/>
              <a:pPr>
                <a:defRPr/>
              </a:pPr>
              <a:t>60</a:t>
            </a:fld>
            <a:endParaRPr lang="en-US"/>
          </a:p>
        </p:txBody>
      </p:sp>
      <p:sp>
        <p:nvSpPr>
          <p:cNvPr id="2" name="Footer Placeholder 1">
            <a:extLst>
              <a:ext uri="{FF2B5EF4-FFF2-40B4-BE49-F238E27FC236}">
                <a16:creationId xmlns:a16="http://schemas.microsoft.com/office/drawing/2014/main" id="{FA6DC68F-B8A3-4A79-9634-7C6610D572B6}"/>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0" name="Title 1">
            <a:extLst>
              <a:ext uri="{FF2B5EF4-FFF2-40B4-BE49-F238E27FC236}">
                <a16:creationId xmlns:a16="http://schemas.microsoft.com/office/drawing/2014/main" id="{9D75966F-A320-40A3-AC11-75E84839EC68}"/>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891320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78106" y="3476279"/>
            <a:ext cx="8649681" cy="1626984"/>
          </a:xfrm>
          <a:prstGeom prst="rect">
            <a:avLst/>
          </a:prstGeom>
          <a:solidFill>
            <a:schemeClr val="accent3">
              <a:lumMod val="40000"/>
              <a:lumOff val="60000"/>
            </a:schemeClr>
          </a:solid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Keluasan</a:t>
            </a:r>
            <a:r>
              <a:rPr lang="en-US" sz="1662" dirty="0"/>
              <a:t> </a:t>
            </a:r>
            <a:r>
              <a:rPr lang="en-US" sz="1662" dirty="0" err="1"/>
              <a:t>informasi</a:t>
            </a:r>
            <a:r>
              <a:rPr lang="en-US" sz="1662" dirty="0"/>
              <a:t> </a:t>
            </a:r>
            <a:r>
              <a:rPr lang="en-US" sz="1662" dirty="0" err="1"/>
              <a:t>terdokumentasi</a:t>
            </a:r>
            <a:r>
              <a:rPr lang="en-US" sz="1662" dirty="0"/>
              <a:t> </a:t>
            </a:r>
            <a:r>
              <a:rPr lang="en-US" sz="1662" dirty="0" err="1"/>
              <a:t>untuk</a:t>
            </a:r>
            <a:r>
              <a:rPr lang="en-US" sz="1662" dirty="0"/>
              <a:t> SMK3L </a:t>
            </a:r>
            <a:r>
              <a:rPr lang="en-US" sz="1662" dirty="0" err="1"/>
              <a:t>dapat</a:t>
            </a:r>
            <a:r>
              <a:rPr lang="en-US" sz="1662" dirty="0"/>
              <a:t> </a:t>
            </a:r>
            <a:r>
              <a:rPr lang="en-US" sz="1662" dirty="0" err="1"/>
              <a:t>berbeda</a:t>
            </a:r>
            <a:r>
              <a:rPr lang="en-US" sz="1662" dirty="0"/>
              <a:t> </a:t>
            </a:r>
            <a:r>
              <a:rPr lang="en-US" sz="1662" dirty="0" err="1"/>
              <a:t>antar</a:t>
            </a:r>
            <a:r>
              <a:rPr lang="en-US" sz="1662" dirty="0"/>
              <a:t> </a:t>
            </a:r>
            <a:r>
              <a:rPr lang="en-US" sz="1662" dirty="0" err="1"/>
              <a:t>organisasi</a:t>
            </a:r>
            <a:r>
              <a:rPr lang="en-US" sz="1662" dirty="0"/>
              <a:t> </a:t>
            </a:r>
            <a:r>
              <a:rPr lang="en-US" sz="1662" dirty="0" err="1"/>
              <a:t>karena</a:t>
            </a:r>
            <a:r>
              <a:rPr lang="en-US" sz="1662" dirty="0"/>
              <a:t> :</a:t>
            </a:r>
          </a:p>
          <a:p>
            <a:pPr marL="263776" indent="-263776">
              <a:buFont typeface="Arial" panose="020B0604020202020204" pitchFamily="34" charset="0"/>
              <a:buChar char="•"/>
            </a:pPr>
            <a:r>
              <a:rPr lang="en-US" sz="1662" dirty="0" err="1"/>
              <a:t>ukuran</a:t>
            </a:r>
            <a:r>
              <a:rPr lang="en-US" sz="1662" dirty="0"/>
              <a:t> </a:t>
            </a:r>
            <a:r>
              <a:rPr lang="en-US" sz="1662" dirty="0" err="1"/>
              <a:t>dan</a:t>
            </a:r>
            <a:r>
              <a:rPr lang="en-US" sz="1662" dirty="0"/>
              <a:t> </a:t>
            </a:r>
            <a:r>
              <a:rPr lang="en-US" sz="1662" dirty="0" err="1"/>
              <a:t>jenis</a:t>
            </a:r>
            <a:r>
              <a:rPr lang="en-US" sz="1662" dirty="0"/>
              <a:t> </a:t>
            </a:r>
            <a:r>
              <a:rPr lang="en-US" sz="1662" dirty="0" err="1"/>
              <a:t>kegiatan</a:t>
            </a:r>
            <a:r>
              <a:rPr lang="en-US" sz="1662" dirty="0"/>
              <a:t>, proses, </a:t>
            </a:r>
            <a:r>
              <a:rPr lang="en-US" sz="1662" dirty="0" err="1"/>
              <a:t>produk</a:t>
            </a:r>
            <a:r>
              <a:rPr lang="en-US" sz="1662" dirty="0"/>
              <a:t> </a:t>
            </a:r>
            <a:r>
              <a:rPr lang="en-US" sz="1662" dirty="0" err="1"/>
              <a:t>dan</a:t>
            </a:r>
            <a:r>
              <a:rPr lang="en-US" sz="1662" dirty="0"/>
              <a:t> </a:t>
            </a:r>
            <a:r>
              <a:rPr lang="en-US" sz="1662" dirty="0" err="1"/>
              <a:t>jasa</a:t>
            </a:r>
            <a:r>
              <a:rPr lang="en-US" sz="1662" dirty="0"/>
              <a:t> </a:t>
            </a:r>
            <a:r>
              <a:rPr lang="en-US" sz="1662" dirty="0" err="1"/>
              <a:t>dari</a:t>
            </a:r>
            <a:r>
              <a:rPr lang="en-US" sz="1662" dirty="0"/>
              <a:t> </a:t>
            </a:r>
            <a:r>
              <a:rPr lang="en-US" sz="1662" dirty="0" err="1"/>
              <a:t>organisasi</a:t>
            </a:r>
            <a:endParaRPr lang="en-US" sz="1662" dirty="0"/>
          </a:p>
          <a:p>
            <a:pPr marL="263776" indent="-263776">
              <a:buFont typeface="Arial" panose="020B0604020202020204" pitchFamily="34" charset="0"/>
              <a:buChar char="•"/>
            </a:pPr>
            <a:r>
              <a:rPr lang="en-US" sz="1662" dirty="0" err="1"/>
              <a:t>kebutuhan</a:t>
            </a:r>
            <a:r>
              <a:rPr lang="en-US" sz="1662" dirty="0"/>
              <a:t> </a:t>
            </a:r>
            <a:r>
              <a:rPr lang="en-US" sz="1662" dirty="0" err="1"/>
              <a:t>untuk</a:t>
            </a:r>
            <a:r>
              <a:rPr lang="en-US" sz="1662" dirty="0"/>
              <a:t> </a:t>
            </a:r>
            <a:r>
              <a:rPr lang="en-US" sz="1662" dirty="0" err="1"/>
              <a:t>memperagakan</a:t>
            </a:r>
            <a:r>
              <a:rPr lang="en-US" sz="1662" dirty="0"/>
              <a:t> </a:t>
            </a:r>
            <a:r>
              <a:rPr lang="en-US" sz="1662" dirty="0" err="1"/>
              <a:t>pemenuhan</a:t>
            </a:r>
            <a:r>
              <a:rPr lang="en-US" sz="1662" dirty="0"/>
              <a:t> </a:t>
            </a:r>
            <a:r>
              <a:rPr lang="en-US" sz="1662" dirty="0" err="1"/>
              <a:t>terhadap</a:t>
            </a:r>
            <a:r>
              <a:rPr lang="en-US" sz="1662" dirty="0"/>
              <a:t> </a:t>
            </a: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 </a:t>
            </a:r>
            <a:r>
              <a:rPr lang="en-US" sz="1662" dirty="0" err="1"/>
              <a:t>organisasi</a:t>
            </a:r>
            <a:endParaRPr lang="en-US" sz="1662" dirty="0"/>
          </a:p>
          <a:p>
            <a:pPr marL="263776" indent="-263776">
              <a:buFont typeface="Arial" panose="020B0604020202020204" pitchFamily="34" charset="0"/>
              <a:buChar char="•"/>
            </a:pPr>
            <a:r>
              <a:rPr lang="en-US" sz="1662" dirty="0" err="1"/>
              <a:t>kompleksitas</a:t>
            </a:r>
            <a:r>
              <a:rPr lang="en-US" sz="1662" dirty="0"/>
              <a:t> proses </a:t>
            </a:r>
            <a:r>
              <a:rPr lang="en-US" sz="1662" dirty="0" err="1"/>
              <a:t>dan</a:t>
            </a:r>
            <a:r>
              <a:rPr lang="en-US" sz="1662" dirty="0"/>
              <a:t> </a:t>
            </a:r>
            <a:r>
              <a:rPr lang="en-US" sz="1662" dirty="0" err="1"/>
              <a:t>interaksinya</a:t>
            </a:r>
            <a:endParaRPr lang="en-US" sz="1662" dirty="0"/>
          </a:p>
          <a:p>
            <a:pPr marL="263776" indent="-263776">
              <a:buFont typeface="Arial" panose="020B0604020202020204" pitchFamily="34" charset="0"/>
              <a:buChar char="•"/>
            </a:pPr>
            <a:r>
              <a:rPr lang="en-US" sz="1662" dirty="0" err="1"/>
              <a:t>kompetensi</a:t>
            </a:r>
            <a:r>
              <a:rPr lang="en-US" sz="1662" dirty="0"/>
              <a:t> </a:t>
            </a:r>
            <a:r>
              <a:rPr lang="en-US" sz="1662" dirty="0" err="1"/>
              <a:t>pekerja</a:t>
            </a:r>
            <a:endParaRPr lang="en-US" sz="1662" dirty="0"/>
          </a:p>
        </p:txBody>
      </p:sp>
      <p:sp>
        <p:nvSpPr>
          <p:cNvPr id="33" name="Flowchart: Process 32"/>
          <p:cNvSpPr/>
          <p:nvPr/>
        </p:nvSpPr>
        <p:spPr>
          <a:xfrm>
            <a:off x="3320940" y="1984804"/>
            <a:ext cx="1746637" cy="612391"/>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bg1"/>
                </a:solidFill>
              </a:rPr>
              <a:t>Sistem </a:t>
            </a:r>
            <a:r>
              <a:rPr lang="en-US" sz="1477" b="1" dirty="0" err="1">
                <a:solidFill>
                  <a:schemeClr val="bg1"/>
                </a:solidFill>
              </a:rPr>
              <a:t>Manajemen</a:t>
            </a:r>
            <a:r>
              <a:rPr lang="en-US" sz="1477" b="1" dirty="0">
                <a:solidFill>
                  <a:schemeClr val="bg1"/>
                </a:solidFill>
              </a:rPr>
              <a:t> K3L</a:t>
            </a:r>
          </a:p>
        </p:txBody>
      </p:sp>
      <p:sp>
        <p:nvSpPr>
          <p:cNvPr id="34" name="Flowchart: Process 33"/>
          <p:cNvSpPr/>
          <p:nvPr/>
        </p:nvSpPr>
        <p:spPr>
          <a:xfrm>
            <a:off x="278106" y="1164975"/>
            <a:ext cx="2672862" cy="819829"/>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disyaratkan</a:t>
            </a:r>
            <a:r>
              <a:rPr lang="en-US" sz="1477" dirty="0">
                <a:solidFill>
                  <a:schemeClr val="tx1"/>
                </a:solidFill>
              </a:rPr>
              <a:t> Standard ISO 45001:2018 &amp; ISO 14001:2015 &amp; ISO 9001:2015</a:t>
            </a:r>
          </a:p>
        </p:txBody>
      </p:sp>
      <p:sp>
        <p:nvSpPr>
          <p:cNvPr id="35" name="Flowchart: Process 34"/>
          <p:cNvSpPr/>
          <p:nvPr/>
        </p:nvSpPr>
        <p:spPr>
          <a:xfrm>
            <a:off x="278106" y="2294574"/>
            <a:ext cx="2672862" cy="855306"/>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ditentukan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endParaRPr lang="en-US" sz="1477" dirty="0">
              <a:solidFill>
                <a:schemeClr val="tx1"/>
              </a:soli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468217" flipH="1">
            <a:off x="3007361" y="2526539"/>
            <a:ext cx="1018689" cy="68323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flipV="1">
            <a:off x="3047683" y="1367643"/>
            <a:ext cx="1018689" cy="599024"/>
          </a:xfrm>
          <a:prstGeom prst="rect">
            <a:avLst/>
          </a:prstGeom>
        </p:spPr>
      </p:pic>
      <p:sp>
        <p:nvSpPr>
          <p:cNvPr id="41" name="TextBox 40"/>
          <p:cNvSpPr txBox="1"/>
          <p:nvPr/>
        </p:nvSpPr>
        <p:spPr>
          <a:xfrm>
            <a:off x="278106" y="5255700"/>
            <a:ext cx="7195356"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Dalam</a:t>
            </a:r>
            <a:r>
              <a:rPr lang="en-US" sz="1477" dirty="0"/>
              <a:t> </a:t>
            </a:r>
            <a:r>
              <a:rPr lang="en-US" sz="1477" dirty="0" err="1"/>
              <a:t>persyaratan</a:t>
            </a:r>
            <a:r>
              <a:rPr lang="en-US" sz="1477" dirty="0"/>
              <a:t> </a:t>
            </a:r>
            <a:r>
              <a:rPr lang="en-US" sz="1477" dirty="0" err="1"/>
              <a:t>terbaru</a:t>
            </a:r>
            <a:r>
              <a:rPr lang="en-US" sz="1477" dirty="0"/>
              <a:t> </a:t>
            </a:r>
            <a:r>
              <a:rPr lang="en-US" sz="1477" dirty="0" err="1"/>
              <a:t>ini</a:t>
            </a:r>
            <a:r>
              <a:rPr lang="en-US" sz="1477" dirty="0"/>
              <a:t>, </a:t>
            </a:r>
            <a:r>
              <a:rPr lang="en-US" sz="1477" dirty="0" err="1"/>
              <a:t>istilah</a:t>
            </a:r>
            <a:r>
              <a:rPr lang="en-US" sz="1477" dirty="0"/>
              <a:t> “</a:t>
            </a:r>
            <a:r>
              <a:rPr lang="en-US" sz="1477" b="1" dirty="0"/>
              <a:t>Procedure</a:t>
            </a:r>
            <a:r>
              <a:rPr lang="en-US" sz="1477" dirty="0"/>
              <a:t>” </a:t>
            </a:r>
            <a:r>
              <a:rPr lang="en-US" sz="1477" dirty="0" err="1"/>
              <a:t>atau</a:t>
            </a:r>
            <a:r>
              <a:rPr lang="en-US" sz="1477" dirty="0"/>
              <a:t> “</a:t>
            </a:r>
            <a:r>
              <a:rPr lang="en-US" sz="1477" b="1" dirty="0"/>
              <a:t>Documented Procedure</a:t>
            </a:r>
            <a:r>
              <a:rPr lang="en-US" sz="1477" dirty="0"/>
              <a:t>” </a:t>
            </a:r>
            <a:r>
              <a:rPr lang="en-US" sz="1477" dirty="0" err="1"/>
              <a:t>diubah</a:t>
            </a:r>
            <a:r>
              <a:rPr lang="en-US" sz="1477" dirty="0"/>
              <a:t> </a:t>
            </a:r>
            <a:r>
              <a:rPr lang="en-US" sz="1477" dirty="0" err="1"/>
              <a:t>menjadi</a:t>
            </a:r>
            <a:r>
              <a:rPr lang="en-US" sz="1477" dirty="0"/>
              <a:t> “</a:t>
            </a:r>
            <a:r>
              <a:rPr lang="en-US" sz="1477" b="1" dirty="0"/>
              <a:t>Maintain Documented Information</a:t>
            </a:r>
            <a:r>
              <a:rPr lang="en-US" sz="1477" dirty="0"/>
              <a:t>”</a:t>
            </a:r>
          </a:p>
          <a:p>
            <a:r>
              <a:rPr lang="en-US" sz="1477" dirty="0" err="1"/>
              <a:t>Sedangkan</a:t>
            </a:r>
            <a:r>
              <a:rPr lang="en-US" sz="1477" dirty="0"/>
              <a:t>, </a:t>
            </a:r>
            <a:r>
              <a:rPr lang="en-US" sz="1477" dirty="0" err="1"/>
              <a:t>untuk</a:t>
            </a:r>
            <a:r>
              <a:rPr lang="en-US" sz="1477" dirty="0"/>
              <a:t> </a:t>
            </a:r>
            <a:r>
              <a:rPr lang="en-US" sz="1477" dirty="0" err="1"/>
              <a:t>istilah</a:t>
            </a:r>
            <a:r>
              <a:rPr lang="en-US" sz="1477" dirty="0"/>
              <a:t> “</a:t>
            </a:r>
            <a:r>
              <a:rPr lang="en-US" sz="1477" b="1" dirty="0"/>
              <a:t>Record</a:t>
            </a:r>
            <a:r>
              <a:rPr lang="en-US" sz="1477" dirty="0"/>
              <a:t>” </a:t>
            </a:r>
            <a:r>
              <a:rPr lang="en-US" sz="1477" dirty="0" err="1"/>
              <a:t>diubah</a:t>
            </a:r>
            <a:r>
              <a:rPr lang="en-US" sz="1477" dirty="0"/>
              <a:t> </a:t>
            </a:r>
            <a:r>
              <a:rPr lang="en-US" sz="1477" dirty="0" err="1"/>
              <a:t>menjadi</a:t>
            </a:r>
            <a:r>
              <a:rPr lang="en-US" sz="1477" dirty="0"/>
              <a:t> “</a:t>
            </a:r>
            <a:r>
              <a:rPr lang="en-US" sz="1477" b="1" dirty="0"/>
              <a:t>Retain Documented Information</a:t>
            </a:r>
            <a:r>
              <a:rPr lang="en-US" sz="1477" dirty="0"/>
              <a:t>”</a:t>
            </a:r>
          </a:p>
        </p:txBody>
      </p:sp>
      <p:sp>
        <p:nvSpPr>
          <p:cNvPr id="16" name="Rectangle 15"/>
          <p:cNvSpPr/>
          <p:nvPr/>
        </p:nvSpPr>
        <p:spPr>
          <a:xfrm>
            <a:off x="159235" y="27682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7.5. </a:t>
            </a:r>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36E622B-1643-4B52-84BD-C367F295EA04}"/>
              </a:ext>
            </a:extLst>
          </p:cNvPr>
          <p:cNvSpPr>
            <a:spLocks noGrp="1"/>
          </p:cNvSpPr>
          <p:nvPr>
            <p:ph type="sldNum" sz="quarter" idx="12"/>
          </p:nvPr>
        </p:nvSpPr>
        <p:spPr/>
        <p:txBody>
          <a:bodyPr/>
          <a:lstStyle/>
          <a:p>
            <a:pPr>
              <a:defRPr/>
            </a:pPr>
            <a:fld id="{2E3D3CF9-A8F0-446F-8AA4-23D2A19D86A0}" type="slidenum">
              <a:rPr lang="en-US" smtClean="0"/>
              <a:pPr>
                <a:defRPr/>
              </a:pPr>
              <a:t>61</a:t>
            </a:fld>
            <a:endParaRPr lang="en-US"/>
          </a:p>
        </p:txBody>
      </p:sp>
      <p:pic>
        <p:nvPicPr>
          <p:cNvPr id="6146" name="Picture 2" descr="Image result for safety audit">
            <a:extLst>
              <a:ext uri="{FF2B5EF4-FFF2-40B4-BE49-F238E27FC236}">
                <a16:creationId xmlns:a16="http://schemas.microsoft.com/office/drawing/2014/main" id="{C5D73285-EB13-40C4-8735-684F53E9D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47" y="553206"/>
            <a:ext cx="2672862" cy="26728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27A1AFF-5D58-4B45-85D5-72BEF17F283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3" name="Title 1">
            <a:extLst>
              <a:ext uri="{FF2B5EF4-FFF2-40B4-BE49-F238E27FC236}">
                <a16:creationId xmlns:a16="http://schemas.microsoft.com/office/drawing/2014/main" id="{CF0731B8-62A3-429E-BA85-78C81994E9BE}"/>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338115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p:cNvSpPr/>
          <p:nvPr/>
        </p:nvSpPr>
        <p:spPr>
          <a:xfrm>
            <a:off x="1025712" y="2180486"/>
            <a:ext cx="2071953"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Pembuatan</a:t>
            </a:r>
            <a:r>
              <a:rPr lang="en-US" sz="1477" b="1" dirty="0">
                <a:solidFill>
                  <a:schemeClr val="tx1"/>
                </a:solidFill>
              </a:rPr>
              <a:t> &amp; </a:t>
            </a:r>
            <a:r>
              <a:rPr lang="en-US" sz="1477" b="1" dirty="0" err="1">
                <a:solidFill>
                  <a:schemeClr val="tx1"/>
                </a:solidFill>
              </a:rPr>
              <a:t>Pemutakhiran</a:t>
            </a:r>
            <a:endParaRPr lang="en-US" sz="1477" b="1" dirty="0">
              <a:solidFill>
                <a:schemeClr val="tx1"/>
              </a:solidFill>
            </a:endParaRPr>
          </a:p>
        </p:txBody>
      </p:sp>
      <p:sp>
        <p:nvSpPr>
          <p:cNvPr id="16" name="Flowchart: Process 15"/>
          <p:cNvSpPr/>
          <p:nvPr/>
        </p:nvSpPr>
        <p:spPr>
          <a:xfrm>
            <a:off x="3625463" y="814392"/>
            <a:ext cx="1729053" cy="63841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tx1"/>
                </a:solidFill>
              </a:rPr>
              <a:t>Proses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7" name="Flowchart: Process 16"/>
          <p:cNvSpPr/>
          <p:nvPr/>
        </p:nvSpPr>
        <p:spPr>
          <a:xfrm>
            <a:off x="5277809" y="2180486"/>
            <a:ext cx="2281151"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Pengendalian</a:t>
            </a:r>
            <a:r>
              <a:rPr lang="en-US" sz="1477" b="1" dirty="0">
                <a:solidFill>
                  <a:schemeClr val="tx1"/>
                </a:solidFill>
              </a:rPr>
              <a:t>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8" name="TextBox 17"/>
          <p:cNvSpPr txBox="1"/>
          <p:nvPr/>
        </p:nvSpPr>
        <p:spPr>
          <a:xfrm>
            <a:off x="181392" y="2924699"/>
            <a:ext cx="3444071" cy="1910779"/>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Ketika</a:t>
            </a:r>
            <a:r>
              <a:rPr lang="en-US" sz="1477" dirty="0"/>
              <a:t> </a:t>
            </a:r>
            <a:r>
              <a:rPr lang="en-US" sz="1477" dirty="0" err="1"/>
              <a:t>membuat</a:t>
            </a:r>
            <a:r>
              <a:rPr lang="en-US" sz="1477" dirty="0"/>
              <a:t> </a:t>
            </a:r>
            <a:r>
              <a:rPr lang="en-US" sz="1477" dirty="0" err="1"/>
              <a:t>dan</a:t>
            </a:r>
            <a:r>
              <a:rPr lang="en-US" sz="1477" dirty="0"/>
              <a:t> </a:t>
            </a:r>
            <a:r>
              <a:rPr lang="en-US" sz="1477" dirty="0" err="1"/>
              <a:t>memutakhirkan</a:t>
            </a:r>
            <a:r>
              <a:rPr lang="en-US" sz="1477" dirty="0"/>
              <a:t> :</a:t>
            </a:r>
          </a:p>
          <a:p>
            <a:pPr marL="263776" indent="-263776">
              <a:buFont typeface="Arial" panose="020B0604020202020204" pitchFamily="34" charset="0"/>
              <a:buChar char="•"/>
            </a:pPr>
            <a:r>
              <a:rPr lang="en-US" sz="1477" dirty="0" err="1"/>
              <a:t>identifikasi</a:t>
            </a:r>
            <a:r>
              <a:rPr lang="en-US" sz="1477" dirty="0"/>
              <a:t> </a:t>
            </a:r>
            <a:r>
              <a:rPr lang="en-US" sz="1477" dirty="0" err="1"/>
              <a:t>dan</a:t>
            </a:r>
            <a:r>
              <a:rPr lang="en-US" sz="1477" dirty="0"/>
              <a:t> </a:t>
            </a:r>
            <a:r>
              <a:rPr lang="en-US" sz="1477" dirty="0" err="1"/>
              <a:t>deskripsi</a:t>
            </a:r>
            <a:r>
              <a:rPr lang="en-US" sz="1477" dirty="0"/>
              <a:t> (</a:t>
            </a:r>
            <a:r>
              <a:rPr lang="en-US" sz="1477" dirty="0" err="1"/>
              <a:t>misal</a:t>
            </a:r>
            <a:r>
              <a:rPr lang="en-US" sz="1477" dirty="0"/>
              <a:t> </a:t>
            </a:r>
            <a:r>
              <a:rPr lang="en-US" sz="1477" dirty="0" err="1"/>
              <a:t>judul</a:t>
            </a:r>
            <a:r>
              <a:rPr lang="en-US" sz="1477" dirty="0"/>
              <a:t>, </a:t>
            </a:r>
            <a:r>
              <a:rPr lang="en-US" sz="1477" dirty="0" err="1"/>
              <a:t>tanggal</a:t>
            </a:r>
            <a:r>
              <a:rPr lang="en-US" sz="1477" dirty="0"/>
              <a:t>, </a:t>
            </a:r>
            <a:r>
              <a:rPr lang="en-US" sz="1477" dirty="0" err="1"/>
              <a:t>penulis</a:t>
            </a:r>
            <a:r>
              <a:rPr lang="en-US" sz="1477" dirty="0"/>
              <a:t>, </a:t>
            </a:r>
            <a:r>
              <a:rPr lang="en-US" sz="1477" dirty="0" err="1"/>
              <a:t>atau</a:t>
            </a:r>
            <a:r>
              <a:rPr lang="en-US" sz="1477" dirty="0"/>
              <a:t> </a:t>
            </a:r>
            <a:r>
              <a:rPr lang="en-US" sz="1477" dirty="0" err="1"/>
              <a:t>nomor</a:t>
            </a:r>
            <a:r>
              <a:rPr lang="en-US" sz="1477" dirty="0"/>
              <a:t> </a:t>
            </a:r>
            <a:r>
              <a:rPr lang="en-US" sz="1477" dirty="0" err="1"/>
              <a:t>acuan</a:t>
            </a:r>
            <a:r>
              <a:rPr lang="en-US" sz="1477" dirty="0"/>
              <a:t>)</a:t>
            </a:r>
          </a:p>
          <a:p>
            <a:pPr marL="263776" indent="-263776">
              <a:buFont typeface="Arial" panose="020B0604020202020204" pitchFamily="34" charset="0"/>
              <a:buChar char="•"/>
            </a:pPr>
            <a:r>
              <a:rPr lang="en-US" sz="1477" dirty="0"/>
              <a:t>format (</a:t>
            </a:r>
            <a:r>
              <a:rPr lang="en-US" sz="1477" dirty="0" err="1"/>
              <a:t>misal</a:t>
            </a:r>
            <a:r>
              <a:rPr lang="en-US" sz="1477" dirty="0"/>
              <a:t> </a:t>
            </a:r>
            <a:r>
              <a:rPr lang="en-US" sz="1477" dirty="0" err="1"/>
              <a:t>bahasa</a:t>
            </a:r>
            <a:r>
              <a:rPr lang="en-US" sz="1477" dirty="0"/>
              <a:t>, </a:t>
            </a:r>
            <a:r>
              <a:rPr lang="en-US" sz="1477" dirty="0" err="1"/>
              <a:t>versi</a:t>
            </a:r>
            <a:r>
              <a:rPr lang="en-US" sz="1477" dirty="0"/>
              <a:t> </a:t>
            </a:r>
            <a:r>
              <a:rPr lang="en-US" sz="1477" dirty="0" err="1"/>
              <a:t>piranti</a:t>
            </a:r>
            <a:r>
              <a:rPr lang="en-US" sz="1477" dirty="0"/>
              <a:t> </a:t>
            </a:r>
            <a:r>
              <a:rPr lang="en-US" sz="1477" dirty="0" err="1"/>
              <a:t>lunak</a:t>
            </a:r>
            <a:r>
              <a:rPr lang="en-US" sz="1477" dirty="0"/>
              <a:t>, </a:t>
            </a:r>
            <a:r>
              <a:rPr lang="en-US" sz="1477" dirty="0" err="1"/>
              <a:t>grafik</a:t>
            </a:r>
            <a:r>
              <a:rPr lang="en-US" sz="1477" dirty="0"/>
              <a:t>) </a:t>
            </a:r>
            <a:r>
              <a:rPr lang="en-US" sz="1477" dirty="0" err="1"/>
              <a:t>dan</a:t>
            </a:r>
            <a:r>
              <a:rPr lang="en-US" sz="1477" dirty="0"/>
              <a:t> media (</a:t>
            </a:r>
            <a:r>
              <a:rPr lang="en-US" sz="1477" dirty="0" err="1"/>
              <a:t>misal</a:t>
            </a:r>
            <a:r>
              <a:rPr lang="en-US" sz="1477" dirty="0"/>
              <a:t> </a:t>
            </a:r>
            <a:r>
              <a:rPr lang="en-US" sz="1477" dirty="0" err="1"/>
              <a:t>kertas</a:t>
            </a:r>
            <a:r>
              <a:rPr lang="en-US" sz="1477" dirty="0"/>
              <a:t>, </a:t>
            </a:r>
            <a:r>
              <a:rPr lang="en-US" sz="1477" dirty="0" err="1"/>
              <a:t>elektronik</a:t>
            </a:r>
            <a:r>
              <a:rPr lang="en-US" sz="1477" dirty="0"/>
              <a:t>)</a:t>
            </a:r>
          </a:p>
          <a:p>
            <a:pPr marL="263776" indent="-263776">
              <a:buFont typeface="Arial" panose="020B0604020202020204" pitchFamily="34" charset="0"/>
              <a:buChar char="•"/>
            </a:pPr>
            <a:r>
              <a:rPr lang="en-US" sz="1477" dirty="0" err="1"/>
              <a:t>Tinjauan</a:t>
            </a:r>
            <a:r>
              <a:rPr lang="en-US" sz="1477" dirty="0"/>
              <a:t> </a:t>
            </a:r>
            <a:r>
              <a:rPr lang="en-US" sz="1477" dirty="0" err="1"/>
              <a:t>dan</a:t>
            </a:r>
            <a:r>
              <a:rPr lang="en-US" sz="1477" dirty="0"/>
              <a:t> </a:t>
            </a:r>
            <a:r>
              <a:rPr lang="en-US" sz="1477" dirty="0" err="1"/>
              <a:t>persetujuan</a:t>
            </a:r>
            <a:r>
              <a:rPr lang="en-US" sz="1477" dirty="0"/>
              <a:t> </a:t>
            </a:r>
            <a:r>
              <a:rPr lang="en-US" sz="1477" dirty="0" err="1"/>
              <a:t>untuk</a:t>
            </a:r>
            <a:r>
              <a:rPr lang="en-US" sz="1477" dirty="0"/>
              <a:t> </a:t>
            </a:r>
            <a:r>
              <a:rPr lang="en-US" sz="1477" dirty="0" err="1"/>
              <a:t>kecukupan</a:t>
            </a:r>
            <a:r>
              <a:rPr lang="en-US" sz="1477" dirty="0"/>
              <a:t> </a:t>
            </a:r>
            <a:r>
              <a:rPr lang="en-US" sz="1477" dirty="0" err="1"/>
              <a:t>dan</a:t>
            </a:r>
            <a:r>
              <a:rPr lang="en-US" sz="1477" dirty="0"/>
              <a:t> </a:t>
            </a:r>
            <a:r>
              <a:rPr lang="en-US" sz="1477" dirty="0" err="1"/>
              <a:t>kesesuaian</a:t>
            </a:r>
            <a:endParaRPr lang="en-US" sz="1477" dirty="0"/>
          </a:p>
        </p:txBody>
      </p:sp>
      <p:cxnSp>
        <p:nvCxnSpPr>
          <p:cNvPr id="19" name="Shape 78"/>
          <p:cNvCxnSpPr>
            <a:stCxn id="16" idx="2"/>
            <a:endCxn id="30" idx="0"/>
          </p:cNvCxnSpPr>
          <p:nvPr/>
        </p:nvCxnSpPr>
        <p:spPr>
          <a:xfrm rot="5400000">
            <a:off x="2912002" y="602497"/>
            <a:ext cx="727677" cy="242830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392" y="5302496"/>
            <a:ext cx="3444071"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Digunakan</a:t>
            </a:r>
            <a:r>
              <a:rPr lang="en-US" sz="1477" dirty="0"/>
              <a:t> </a:t>
            </a:r>
            <a:r>
              <a:rPr lang="en-US" sz="1477" dirty="0" err="1"/>
              <a:t>sebagai</a:t>
            </a:r>
            <a:r>
              <a:rPr lang="en-US" sz="1477" dirty="0"/>
              <a:t> PEDOMAN </a:t>
            </a:r>
            <a:r>
              <a:rPr lang="en-US" sz="1477" dirty="0" err="1"/>
              <a:t>dalam</a:t>
            </a:r>
            <a:r>
              <a:rPr lang="en-US" sz="1477" dirty="0"/>
              <a:t> </a:t>
            </a:r>
            <a:r>
              <a:rPr lang="en-US" sz="1477" dirty="0" err="1"/>
              <a:t>bekerja</a:t>
            </a:r>
            <a:r>
              <a:rPr lang="en-US" sz="1477" dirty="0"/>
              <a:t> </a:t>
            </a:r>
            <a:r>
              <a:rPr lang="en-US" sz="1477" dirty="0" err="1"/>
              <a:t>dan</a:t>
            </a:r>
            <a:r>
              <a:rPr lang="en-US" sz="1477" dirty="0"/>
              <a:t>/</a:t>
            </a:r>
            <a:r>
              <a:rPr lang="en-US" sz="1477" dirty="0" err="1"/>
              <a:t>atau</a:t>
            </a:r>
            <a:r>
              <a:rPr lang="en-US" sz="1477" dirty="0"/>
              <a:t> </a:t>
            </a:r>
            <a:r>
              <a:rPr lang="en-US" sz="1477" dirty="0" err="1"/>
              <a:t>mengendalikan</a:t>
            </a:r>
            <a:r>
              <a:rPr lang="en-US" sz="1477" dirty="0"/>
              <a:t> proses</a:t>
            </a:r>
          </a:p>
          <a:p>
            <a:r>
              <a:rPr lang="en-US" sz="1477" dirty="0"/>
              <a:t>(DOKUMEN INTERNAL &amp; EKSTERNAL)</a:t>
            </a:r>
          </a:p>
        </p:txBody>
      </p:sp>
      <p:sp>
        <p:nvSpPr>
          <p:cNvPr id="23" name="Right Arrow 22"/>
          <p:cNvSpPr/>
          <p:nvPr/>
        </p:nvSpPr>
        <p:spPr>
          <a:xfrm rot="5400000">
            <a:off x="1749601" y="4593936"/>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TextBox 23"/>
          <p:cNvSpPr txBox="1"/>
          <p:nvPr/>
        </p:nvSpPr>
        <p:spPr>
          <a:xfrm>
            <a:off x="3789485" y="2924699"/>
            <a:ext cx="5257800" cy="259269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Informasi</a:t>
            </a:r>
            <a:r>
              <a:rPr lang="en-US" sz="1477" dirty="0"/>
              <a:t> </a:t>
            </a:r>
            <a:r>
              <a:rPr lang="en-US" sz="1477" dirty="0" err="1"/>
              <a:t>terdokumentasi</a:t>
            </a:r>
            <a:r>
              <a:rPr lang="en-US" sz="1477" dirty="0"/>
              <a:t> </a:t>
            </a:r>
            <a:r>
              <a:rPr lang="en-US" sz="1477" dirty="0" err="1"/>
              <a:t>harus</a:t>
            </a:r>
            <a:r>
              <a:rPr lang="en-US" sz="1477" dirty="0"/>
              <a:t> </a:t>
            </a:r>
            <a:r>
              <a:rPr lang="en-US" sz="1477" dirty="0" err="1"/>
              <a:t>dikendalikan</a:t>
            </a:r>
            <a:r>
              <a:rPr lang="en-US" sz="1477" dirty="0"/>
              <a:t> </a:t>
            </a:r>
            <a:r>
              <a:rPr lang="en-US" sz="1477" dirty="0" err="1"/>
              <a:t>untuk</a:t>
            </a:r>
            <a:r>
              <a:rPr lang="en-US" sz="1477" dirty="0"/>
              <a:t> </a:t>
            </a:r>
            <a:r>
              <a:rPr lang="en-US" sz="1477" dirty="0" err="1"/>
              <a:t>memastikan</a:t>
            </a:r>
            <a:r>
              <a:rPr lang="en-US" sz="1477" dirty="0"/>
              <a:t> :</a:t>
            </a:r>
          </a:p>
          <a:p>
            <a:pPr marL="263776" indent="-263776">
              <a:buFont typeface="Arial" panose="020B0604020202020204" pitchFamily="34" charset="0"/>
              <a:buChar char="•"/>
            </a:pPr>
            <a:r>
              <a:rPr lang="en-US" sz="1477" dirty="0" err="1"/>
              <a:t>tersedia</a:t>
            </a:r>
            <a:r>
              <a:rPr lang="en-US" sz="1477" dirty="0"/>
              <a:t> </a:t>
            </a:r>
            <a:r>
              <a:rPr lang="en-US" sz="1477" dirty="0" err="1"/>
              <a:t>dan</a:t>
            </a:r>
            <a:r>
              <a:rPr lang="en-US" sz="1477" dirty="0"/>
              <a:t> </a:t>
            </a:r>
            <a:r>
              <a:rPr lang="en-US" sz="1477" dirty="0" err="1"/>
              <a:t>sesuai</a:t>
            </a:r>
            <a:r>
              <a:rPr lang="en-US" sz="1477" dirty="0"/>
              <a:t> </a:t>
            </a:r>
            <a:r>
              <a:rPr lang="en-US" sz="1477" dirty="0" err="1"/>
              <a:t>untuk</a:t>
            </a:r>
            <a:r>
              <a:rPr lang="en-US" sz="1477" dirty="0"/>
              <a:t> </a:t>
            </a:r>
            <a:r>
              <a:rPr lang="en-US" sz="1477" dirty="0" err="1"/>
              <a:t>digunakan</a:t>
            </a:r>
            <a:r>
              <a:rPr lang="en-US" sz="1477" dirty="0"/>
              <a:t>, </a:t>
            </a:r>
            <a:r>
              <a:rPr lang="en-US" sz="1477" dirty="0" err="1"/>
              <a:t>kapan</a:t>
            </a:r>
            <a:r>
              <a:rPr lang="en-US" sz="1477" dirty="0"/>
              <a:t> </a:t>
            </a:r>
            <a:r>
              <a:rPr lang="en-US" sz="1477" dirty="0" err="1"/>
              <a:t>dan</a:t>
            </a:r>
            <a:r>
              <a:rPr lang="en-US" sz="1477" dirty="0"/>
              <a:t> </a:t>
            </a:r>
            <a:r>
              <a:rPr lang="en-US" sz="1477" dirty="0" err="1"/>
              <a:t>dimana</a:t>
            </a:r>
            <a:r>
              <a:rPr lang="en-US" sz="1477" dirty="0"/>
              <a:t> </a:t>
            </a:r>
            <a:r>
              <a:rPr lang="en-US" sz="1477" dirty="0" err="1"/>
              <a:t>jika</a:t>
            </a:r>
            <a:r>
              <a:rPr lang="en-US" sz="1477" dirty="0"/>
              <a:t> </a:t>
            </a:r>
            <a:r>
              <a:rPr lang="en-US" sz="1477" dirty="0" err="1"/>
              <a:t>diperlukan</a:t>
            </a:r>
            <a:endParaRPr lang="en-US" sz="1477" dirty="0"/>
          </a:p>
          <a:p>
            <a:pPr marL="263776" indent="-263776">
              <a:buFont typeface="Arial" panose="020B0604020202020204" pitchFamily="34" charset="0"/>
              <a:buChar char="•"/>
            </a:pPr>
            <a:r>
              <a:rPr lang="en-US" sz="1477" dirty="0" err="1"/>
              <a:t>terlindungi</a:t>
            </a:r>
            <a:r>
              <a:rPr lang="en-US" sz="1477" dirty="0"/>
              <a:t> (</a:t>
            </a:r>
            <a:r>
              <a:rPr lang="en-US" sz="1477" dirty="0" err="1"/>
              <a:t>kerahasiaan</a:t>
            </a:r>
            <a:r>
              <a:rPr lang="en-US" sz="1477" dirty="0"/>
              <a:t>, </a:t>
            </a:r>
            <a:r>
              <a:rPr lang="en-US" sz="1477" dirty="0" err="1"/>
              <a:t>penggunaan</a:t>
            </a:r>
            <a:r>
              <a:rPr lang="en-US" sz="1477" dirty="0"/>
              <a:t> yang </a:t>
            </a:r>
            <a:r>
              <a:rPr lang="en-US" sz="1477" dirty="0" err="1"/>
              <a:t>tidak</a:t>
            </a:r>
            <a:r>
              <a:rPr lang="en-US" sz="1477" dirty="0"/>
              <a:t> </a:t>
            </a:r>
            <a:r>
              <a:rPr lang="en-US" sz="1477" dirty="0" err="1"/>
              <a:t>tepat</a:t>
            </a:r>
            <a:r>
              <a:rPr lang="en-US" sz="1477" dirty="0"/>
              <a:t>, </a:t>
            </a:r>
            <a:r>
              <a:rPr lang="en-US" sz="1477" dirty="0" err="1"/>
              <a:t>atau</a:t>
            </a:r>
            <a:r>
              <a:rPr lang="en-US" sz="1477" dirty="0"/>
              <a:t> </a:t>
            </a:r>
            <a:r>
              <a:rPr lang="en-US" sz="1477" dirty="0" err="1"/>
              <a:t>hilang</a:t>
            </a:r>
            <a:r>
              <a:rPr lang="en-US" sz="1477" dirty="0"/>
              <a:t> </a:t>
            </a:r>
            <a:r>
              <a:rPr lang="en-US" sz="1477" dirty="0" err="1"/>
              <a:t>integritas</a:t>
            </a:r>
            <a:r>
              <a:rPr lang="en-US" sz="1477" dirty="0"/>
              <a:t>)</a:t>
            </a:r>
          </a:p>
          <a:p>
            <a:r>
              <a:rPr lang="en-US" sz="1477" dirty="0"/>
              <a:t>Dan </a:t>
            </a:r>
            <a:r>
              <a:rPr lang="en-US" sz="1477" dirty="0" err="1"/>
              <a:t>dikendalikan</a:t>
            </a:r>
            <a:r>
              <a:rPr lang="en-US" sz="1477" dirty="0"/>
              <a:t> :</a:t>
            </a:r>
          </a:p>
          <a:p>
            <a:pPr marL="263776" indent="-263776">
              <a:buFont typeface="Arial" panose="020B0604020202020204" pitchFamily="34" charset="0"/>
              <a:buChar char="•"/>
            </a:pPr>
            <a:r>
              <a:rPr lang="en-US" sz="1477" dirty="0" err="1"/>
              <a:t>distribusi</a:t>
            </a:r>
            <a:r>
              <a:rPr lang="en-US" sz="1477" dirty="0"/>
              <a:t>, </a:t>
            </a:r>
            <a:r>
              <a:rPr lang="en-US" sz="1477" dirty="0" err="1"/>
              <a:t>akses</a:t>
            </a:r>
            <a:r>
              <a:rPr lang="en-US" sz="1477" dirty="0"/>
              <a:t>, </a:t>
            </a:r>
            <a:r>
              <a:rPr lang="en-US" sz="1477" dirty="0" err="1"/>
              <a:t>perolehan</a:t>
            </a:r>
            <a:r>
              <a:rPr lang="en-US" sz="1477" dirty="0"/>
              <a:t> </a:t>
            </a:r>
            <a:r>
              <a:rPr lang="en-US" sz="1477" dirty="0" err="1"/>
              <a:t>kembali</a:t>
            </a:r>
            <a:r>
              <a:rPr lang="en-US" sz="1477" dirty="0"/>
              <a:t> </a:t>
            </a:r>
            <a:r>
              <a:rPr lang="en-US" sz="1477" dirty="0" err="1"/>
              <a:t>dan</a:t>
            </a:r>
            <a:r>
              <a:rPr lang="en-US" sz="1477" dirty="0"/>
              <a:t> </a:t>
            </a:r>
            <a:r>
              <a:rPr lang="en-US" sz="1477" dirty="0" err="1"/>
              <a:t>penggunaan</a:t>
            </a:r>
            <a:endParaRPr lang="en-US" sz="1477" dirty="0"/>
          </a:p>
          <a:p>
            <a:pPr marL="263776" indent="-263776">
              <a:buFont typeface="Arial" panose="020B0604020202020204" pitchFamily="34" charset="0"/>
              <a:buChar char="•"/>
            </a:pPr>
            <a:r>
              <a:rPr lang="en-US" sz="1477" dirty="0" err="1"/>
              <a:t>penyimpanan</a:t>
            </a:r>
            <a:r>
              <a:rPr lang="en-US" sz="1477" dirty="0"/>
              <a:t> </a:t>
            </a:r>
            <a:r>
              <a:rPr lang="en-US" sz="1477" dirty="0" err="1"/>
              <a:t>dan</a:t>
            </a:r>
            <a:r>
              <a:rPr lang="en-US" sz="1477" dirty="0"/>
              <a:t> </a:t>
            </a:r>
            <a:r>
              <a:rPr lang="en-US" sz="1477" dirty="0" err="1"/>
              <a:t>pemeliharaan</a:t>
            </a:r>
            <a:r>
              <a:rPr lang="en-US" sz="1477" dirty="0"/>
              <a:t>, </a:t>
            </a:r>
            <a:r>
              <a:rPr lang="en-US" sz="1477" dirty="0" err="1"/>
              <a:t>termasuk</a:t>
            </a:r>
            <a:r>
              <a:rPr lang="en-US" sz="1477" dirty="0"/>
              <a:t> </a:t>
            </a:r>
            <a:r>
              <a:rPr lang="en-US" sz="1477" dirty="0" err="1"/>
              <a:t>menjaga</a:t>
            </a:r>
            <a:r>
              <a:rPr lang="en-US" sz="1477" dirty="0"/>
              <a:t> </a:t>
            </a:r>
            <a:r>
              <a:rPr lang="en-US" sz="1477" dirty="0" err="1"/>
              <a:t>tetap</a:t>
            </a:r>
            <a:r>
              <a:rPr lang="en-US" sz="1477" dirty="0"/>
              <a:t> </a:t>
            </a:r>
            <a:r>
              <a:rPr lang="en-US" sz="1477" dirty="0" err="1"/>
              <a:t>mudah</a:t>
            </a:r>
            <a:r>
              <a:rPr lang="en-US" sz="1477" dirty="0"/>
              <a:t> </a:t>
            </a:r>
            <a:r>
              <a:rPr lang="en-US" sz="1477" dirty="0" err="1"/>
              <a:t>dibaca</a:t>
            </a:r>
            <a:endParaRPr lang="en-US" sz="1477" dirty="0"/>
          </a:p>
          <a:p>
            <a:pPr marL="263776" indent="-263776">
              <a:buFont typeface="Arial" panose="020B0604020202020204" pitchFamily="34" charset="0"/>
              <a:buChar char="•"/>
            </a:pPr>
            <a:r>
              <a:rPr lang="en-US" sz="1477" dirty="0" err="1"/>
              <a:t>perubahan</a:t>
            </a:r>
            <a:r>
              <a:rPr lang="en-US" sz="1477" dirty="0"/>
              <a:t> (</a:t>
            </a:r>
            <a:r>
              <a:rPr lang="en-US" sz="1477" dirty="0" err="1"/>
              <a:t>misal</a:t>
            </a:r>
            <a:r>
              <a:rPr lang="en-US" sz="1477" dirty="0"/>
              <a:t> </a:t>
            </a:r>
            <a:r>
              <a:rPr lang="en-US" sz="1477" dirty="0" err="1"/>
              <a:t>versi</a:t>
            </a:r>
            <a:r>
              <a:rPr lang="en-US" sz="1477" dirty="0"/>
              <a:t> / </a:t>
            </a:r>
            <a:r>
              <a:rPr lang="en-US" sz="1477" dirty="0" err="1"/>
              <a:t>revisi</a:t>
            </a:r>
            <a:r>
              <a:rPr lang="en-US" sz="1477" dirty="0"/>
              <a:t>)</a:t>
            </a:r>
          </a:p>
          <a:p>
            <a:pPr marL="263776" indent="-263776">
              <a:buFont typeface="Arial" panose="020B0604020202020204" pitchFamily="34" charset="0"/>
              <a:buChar char="•"/>
            </a:pPr>
            <a:r>
              <a:rPr lang="en-US" sz="1477" dirty="0" err="1"/>
              <a:t>retensi</a:t>
            </a:r>
            <a:r>
              <a:rPr lang="en-US" sz="1477" dirty="0"/>
              <a:t> </a:t>
            </a:r>
            <a:r>
              <a:rPr lang="en-US" sz="1477" dirty="0" err="1"/>
              <a:t>dan</a:t>
            </a:r>
            <a:r>
              <a:rPr lang="en-US" sz="1477" dirty="0"/>
              <a:t> </a:t>
            </a:r>
            <a:r>
              <a:rPr lang="en-US" sz="1477" dirty="0" err="1"/>
              <a:t>penempatan</a:t>
            </a:r>
            <a:endParaRPr lang="en-US" sz="1477" dirty="0"/>
          </a:p>
        </p:txBody>
      </p:sp>
      <p:cxnSp>
        <p:nvCxnSpPr>
          <p:cNvPr id="25" name="Shape 78"/>
          <p:cNvCxnSpPr>
            <a:stCxn id="16" idx="2"/>
            <a:endCxn id="17" idx="0"/>
          </p:cNvCxnSpPr>
          <p:nvPr/>
        </p:nvCxnSpPr>
        <p:spPr>
          <a:xfrm rot="16200000" flipH="1">
            <a:off x="5090349" y="852449"/>
            <a:ext cx="727677" cy="192839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51465" y="5941725"/>
            <a:ext cx="4139621" cy="546945"/>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Sebagai</a:t>
            </a:r>
            <a:r>
              <a:rPr lang="en-US" sz="1477" dirty="0"/>
              <a:t> </a:t>
            </a:r>
            <a:r>
              <a:rPr lang="en-US" sz="1477" dirty="0" err="1"/>
              <a:t>bukti</a:t>
            </a:r>
            <a:r>
              <a:rPr lang="en-US" sz="1477" dirty="0"/>
              <a:t> </a:t>
            </a:r>
            <a:r>
              <a:rPr lang="en-US" sz="1477" dirty="0" err="1"/>
              <a:t>hasil</a:t>
            </a:r>
            <a:r>
              <a:rPr lang="en-US" sz="1477" dirty="0"/>
              <a:t> PEKERJAAN </a:t>
            </a:r>
            <a:r>
              <a:rPr lang="en-US" sz="1477" dirty="0" err="1"/>
              <a:t>atau</a:t>
            </a:r>
            <a:r>
              <a:rPr lang="en-US" sz="1477" dirty="0"/>
              <a:t> IMPLEMENTASI (REKAMAN)</a:t>
            </a:r>
          </a:p>
        </p:txBody>
      </p:sp>
      <p:sp>
        <p:nvSpPr>
          <p:cNvPr id="32" name="Right Arrow 31"/>
          <p:cNvSpPr/>
          <p:nvPr/>
        </p:nvSpPr>
        <p:spPr>
          <a:xfrm rot="5400000">
            <a:off x="6264560" y="5259283"/>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8" name="Right Arrow 37"/>
          <p:cNvSpPr/>
          <p:nvPr/>
        </p:nvSpPr>
        <p:spPr>
          <a:xfrm rot="8692837">
            <a:off x="3584312" y="5145953"/>
            <a:ext cx="308969" cy="668293"/>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ectangle 19"/>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7.5.  </a:t>
            </a:r>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32F43E6A-1792-4F6D-8AD9-B04A9FBEDCED}"/>
              </a:ext>
            </a:extLst>
          </p:cNvPr>
          <p:cNvSpPr>
            <a:spLocks noGrp="1"/>
          </p:cNvSpPr>
          <p:nvPr>
            <p:ph type="sldNum" sz="quarter" idx="12"/>
          </p:nvPr>
        </p:nvSpPr>
        <p:spPr/>
        <p:txBody>
          <a:bodyPr/>
          <a:lstStyle/>
          <a:p>
            <a:pPr>
              <a:defRPr/>
            </a:pPr>
            <a:fld id="{2E3D3CF9-A8F0-446F-8AA4-23D2A19D86A0}" type="slidenum">
              <a:rPr lang="en-US" smtClean="0"/>
              <a:pPr>
                <a:defRPr/>
              </a:pPr>
              <a:t>62</a:t>
            </a:fld>
            <a:endParaRPr lang="en-US"/>
          </a:p>
        </p:txBody>
      </p:sp>
      <p:sp>
        <p:nvSpPr>
          <p:cNvPr id="2" name="Footer Placeholder 1">
            <a:extLst>
              <a:ext uri="{FF2B5EF4-FFF2-40B4-BE49-F238E27FC236}">
                <a16:creationId xmlns:a16="http://schemas.microsoft.com/office/drawing/2014/main" id="{D8A267DB-37B7-4B3F-B17D-3C07378EBCF6}"/>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1" name="Title 1">
            <a:extLst>
              <a:ext uri="{FF2B5EF4-FFF2-40B4-BE49-F238E27FC236}">
                <a16:creationId xmlns:a16="http://schemas.microsoft.com/office/drawing/2014/main" id="{40BCD489-F032-49F8-B761-E60E7D04A807}"/>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908886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8224"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8</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63</a:t>
            </a:fld>
            <a:endParaRPr lang="en-US"/>
          </a:p>
        </p:txBody>
      </p:sp>
    </p:spTree>
    <p:extLst>
      <p:ext uri="{BB962C8B-B14F-4D97-AF65-F5344CB8AC3E}">
        <p14:creationId xmlns:p14="http://schemas.microsoft.com/office/powerpoint/2010/main" val="15761010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MGR\AppData\Roaming\PixelMetrics\CaptureWiz\Temp\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22"/>
            <a:ext cx="9143999" cy="686083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hevron 4"/>
          <p:cNvSpPr/>
          <p:nvPr/>
        </p:nvSpPr>
        <p:spPr>
          <a:xfrm>
            <a:off x="1206625" y="286723"/>
            <a:ext cx="226696" cy="247534"/>
          </a:xfrm>
          <a:prstGeom prst="chevron">
            <a:avLst>
              <a:gd name="adj" fmla="val 5579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1350371" y="285013"/>
            <a:ext cx="173547" cy="247534"/>
          </a:xfrm>
          <a:prstGeom prst="chevron">
            <a:avLst>
              <a:gd name="adj" fmla="val 711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1423724" y="285013"/>
            <a:ext cx="153342" cy="247534"/>
          </a:xfrm>
          <a:prstGeom prst="chevron">
            <a:avLst>
              <a:gd name="adj" fmla="val 82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0" y="3256558"/>
            <a:ext cx="9144000" cy="3601452"/>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449350" y="4115412"/>
            <a:ext cx="8413296" cy="769441"/>
          </a:xfrm>
          <a:prstGeom prst="rect">
            <a:avLst/>
          </a:prstGeom>
        </p:spPr>
        <p:txBody>
          <a:bodyPr wrap="square">
            <a:spAutoFit/>
          </a:bodyPr>
          <a:lstStyle/>
          <a:p>
            <a:pPr>
              <a:defRPr/>
            </a:pPr>
            <a:r>
              <a:rPr lang="en-US" sz="4400" b="1" dirty="0">
                <a:ln w="18415" cmpd="sng">
                  <a:noFill/>
                  <a:prstDash val="solid"/>
                </a:ln>
                <a:solidFill>
                  <a:schemeClr val="bg1"/>
                </a:solidFill>
                <a:effectLst>
                  <a:outerShdw blurRad="38100" dist="38100" dir="2700000" algn="tl">
                    <a:srgbClr val="000000">
                      <a:alpha val="43137"/>
                    </a:srgbClr>
                  </a:outerShdw>
                </a:effectLst>
                <a:latin typeface="Arial Narrow" panose="020B0606020202030204" pitchFamily="34" charset="0"/>
                <a:cs typeface="Browallia New" panose="020B0604020202020204" pitchFamily="34" charset="-34"/>
              </a:rPr>
              <a:t>ISO 9001:2015 &amp; ISO 14001:2015</a:t>
            </a:r>
            <a:endParaRPr lang="en-US" sz="4400" dirty="0">
              <a:solidFill>
                <a:schemeClr val="bg1"/>
              </a:solidFill>
              <a:effectLst>
                <a:outerShdw blurRad="38100" dist="38100" dir="2700000" algn="tl">
                  <a:srgbClr val="000000">
                    <a:alpha val="43137"/>
                  </a:srgbClr>
                </a:outerShdw>
              </a:effectLst>
              <a:latin typeface="Arial Narrow" panose="020B0606020202030204" pitchFamily="34" charset="0"/>
              <a:cs typeface="Browallia New" panose="020B0604020202020204" pitchFamily="34" charset="-34"/>
            </a:endParaRPr>
          </a:p>
        </p:txBody>
      </p:sp>
      <p:sp>
        <p:nvSpPr>
          <p:cNvPr id="33" name="Rectangle 32"/>
          <p:cNvSpPr/>
          <p:nvPr/>
        </p:nvSpPr>
        <p:spPr>
          <a:xfrm>
            <a:off x="555969" y="1857934"/>
            <a:ext cx="5205872" cy="1569660"/>
          </a:xfrm>
          <a:prstGeom prst="rect">
            <a:avLst/>
          </a:prstGeom>
        </p:spPr>
        <p:txBody>
          <a:bodyPr wrap="none">
            <a:spAutoFit/>
          </a:bodyPr>
          <a:lstStyle/>
          <a:p>
            <a:pPr>
              <a:defRPr/>
            </a:pPr>
            <a:r>
              <a:rPr lang="en-US" sz="9600" dirty="0">
                <a:ln w="18415" cmpd="sng">
                  <a:solidFill>
                    <a:schemeClr val="bg1"/>
                  </a:solidFill>
                  <a:prstDash val="solid"/>
                </a:ln>
                <a:solidFill>
                  <a:srgbClr val="FF0000"/>
                </a:solidFill>
                <a:latin typeface="Impact" panose="020B0806030902050204" pitchFamily="34" charset="0"/>
                <a:cs typeface="Browallia New" panose="020B0604020202020204" pitchFamily="34" charset="-34"/>
              </a:rPr>
              <a:t>8. </a:t>
            </a:r>
            <a:r>
              <a:rPr lang="en-US" sz="9600" dirty="0" err="1">
                <a:ln w="18415" cmpd="sng">
                  <a:solidFill>
                    <a:schemeClr val="bg1"/>
                  </a:solidFill>
                  <a:prstDash val="solid"/>
                </a:ln>
                <a:solidFill>
                  <a:srgbClr val="FF0000"/>
                </a:solidFill>
                <a:latin typeface="Impact" panose="020B0806030902050204" pitchFamily="34" charset="0"/>
                <a:cs typeface="Browallia New" panose="020B0604020202020204" pitchFamily="34" charset="-34"/>
              </a:rPr>
              <a:t>Operasi</a:t>
            </a:r>
            <a:endParaRPr lang="en-US" sz="9600" dirty="0">
              <a:ln w="18415" cmpd="sng">
                <a:solidFill>
                  <a:schemeClr val="bg1"/>
                </a:solidFill>
                <a:prstDash val="solid"/>
              </a:ln>
              <a:solidFill>
                <a:srgbClr val="FF0000"/>
              </a:solidFill>
              <a:latin typeface="Impact" panose="020B0806030902050204" pitchFamily="34" charset="0"/>
              <a:cs typeface="Browallia New" panose="020B0604020202020204" pitchFamily="34" charset="-34"/>
            </a:endParaRPr>
          </a:p>
        </p:txBody>
      </p:sp>
      <p:sp>
        <p:nvSpPr>
          <p:cNvPr id="10" name="Slide Number Placeholder 9"/>
          <p:cNvSpPr>
            <a:spLocks noGrp="1"/>
          </p:cNvSpPr>
          <p:nvPr>
            <p:ph type="sldNum" sz="quarter" idx="12"/>
          </p:nvPr>
        </p:nvSpPr>
        <p:spPr/>
        <p:txBody>
          <a:bodyPr/>
          <a:lstStyle/>
          <a:p>
            <a:fld id="{8646E38D-1E4E-4D64-8D25-29F399A3900B}" type="slidenum">
              <a:rPr lang="en-US" smtClean="0"/>
              <a:pPr/>
              <a:t>64</a:t>
            </a:fld>
            <a:endParaRPr lang="en-US"/>
          </a:p>
        </p:txBody>
      </p:sp>
      <p:sp>
        <p:nvSpPr>
          <p:cNvPr id="2" name="Footer Placeholder 1">
            <a:extLst>
              <a:ext uri="{FF2B5EF4-FFF2-40B4-BE49-F238E27FC236}">
                <a16:creationId xmlns:a16="http://schemas.microsoft.com/office/drawing/2014/main" id="{2B7826D9-4D05-45E4-8DF6-903195D3DCB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133282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a:defRPr/>
            </a:pPr>
            <a:fld id="{841ECF00-6640-4B42-A490-1528FA283F84}" type="slidenum">
              <a:rPr lang="en-US" smtClean="0"/>
              <a:pPr>
                <a:defRPr/>
              </a:pPr>
              <a:t>65</a:t>
            </a:fld>
            <a:endParaRPr lang="en-US"/>
          </a:p>
        </p:txBody>
      </p:sp>
      <p:sp>
        <p:nvSpPr>
          <p:cNvPr id="82947" name="Rectangle 2"/>
          <p:cNvSpPr>
            <a:spLocks noGrp="1" noChangeArrowheads="1"/>
          </p:cNvSpPr>
          <p:nvPr>
            <p:ph type="title" idx="4294967295"/>
          </p:nvPr>
        </p:nvSpPr>
        <p:spPr>
          <a:xfrm>
            <a:off x="3095672" y="649432"/>
            <a:ext cx="5498123" cy="584200"/>
          </a:xfrm>
        </p:spPr>
        <p:txBody>
          <a:bodyPr>
            <a:normAutofit fontScale="90000"/>
          </a:bodyPr>
          <a:lstStyle/>
          <a:p>
            <a:pPr algn="l" eaLnBrk="1" hangingPunct="1"/>
            <a:r>
              <a:rPr lang="en-US" sz="2200" b="1" dirty="0">
                <a:solidFill>
                  <a:srgbClr val="0000FF"/>
                </a:solidFill>
              </a:rPr>
              <a:t>SMM</a:t>
            </a:r>
            <a:r>
              <a:rPr lang="en-US" b="1" dirty="0"/>
              <a:t> 8. </a:t>
            </a:r>
            <a:r>
              <a:rPr lang="en-US" b="1" dirty="0" err="1"/>
              <a:t>Operasi</a:t>
            </a:r>
            <a:endParaRPr lang="en-US" b="1" dirty="0"/>
          </a:p>
        </p:txBody>
      </p:sp>
      <p:sp>
        <p:nvSpPr>
          <p:cNvPr id="82950" name="Rectangle 8"/>
          <p:cNvSpPr>
            <a:spLocks noChangeArrowheads="1"/>
          </p:cNvSpPr>
          <p:nvPr/>
        </p:nvSpPr>
        <p:spPr bwMode="auto">
          <a:xfrm>
            <a:off x="3095673" y="1371768"/>
            <a:ext cx="6018619" cy="3335536"/>
          </a:xfrm>
          <a:prstGeom prst="rect">
            <a:avLst/>
          </a:prstGeom>
          <a:noFill/>
          <a:ln w="9525">
            <a:noFill/>
            <a:miter lim="800000"/>
            <a:headEnd/>
            <a:tailEnd/>
          </a:ln>
        </p:spPr>
        <p:txBody>
          <a:bodyPr/>
          <a:lstStyle/>
          <a:p>
            <a:pPr marL="495285" indent="-495285">
              <a:lnSpc>
                <a:spcPct val="105000"/>
              </a:lnSpc>
              <a:spcBef>
                <a:spcPct val="20000"/>
              </a:spcBef>
              <a:buClr>
                <a:schemeClr val="accent2"/>
              </a:buClr>
            </a:pPr>
            <a:r>
              <a:rPr lang="en-US" sz="2275" dirty="0" err="1">
                <a:solidFill>
                  <a:srgbClr val="000000"/>
                </a:solidFill>
                <a:latin typeface="Tahoma" pitchFamily="34" charset="0"/>
              </a:rPr>
              <a:t>Terdiri</a:t>
            </a:r>
            <a:r>
              <a:rPr lang="en-US" sz="2275" dirty="0">
                <a:solidFill>
                  <a:srgbClr val="000000"/>
                </a:solidFill>
                <a:latin typeface="Tahoma" pitchFamily="34" charset="0"/>
              </a:rPr>
              <a:t> </a:t>
            </a:r>
            <a:r>
              <a:rPr lang="en-US" sz="2275" dirty="0" err="1">
                <a:solidFill>
                  <a:srgbClr val="000000"/>
                </a:solidFill>
                <a:latin typeface="Tahoma" pitchFamily="34" charset="0"/>
              </a:rPr>
              <a:t>dari</a:t>
            </a:r>
            <a:r>
              <a:rPr lang="en-US" sz="2275" dirty="0">
                <a:solidFill>
                  <a:srgbClr val="000000"/>
                </a:solidFill>
                <a:latin typeface="Tahoma" pitchFamily="34" charset="0"/>
              </a:rPr>
              <a:t> :</a:t>
            </a:r>
            <a:r>
              <a:rPr lang="en-US" sz="2275" i="1" u="sng" dirty="0">
                <a:solidFill>
                  <a:srgbClr val="000000"/>
                </a:solidFill>
                <a:latin typeface="Tahoma" pitchFamily="34" charset="0"/>
              </a:rPr>
              <a:t>  </a:t>
            </a:r>
          </a:p>
          <a:p>
            <a:pPr marL="584282" indent="-584282">
              <a:lnSpc>
                <a:spcPct val="105000"/>
              </a:lnSpc>
              <a:spcBef>
                <a:spcPct val="20000"/>
              </a:spcBef>
              <a:buClr>
                <a:schemeClr val="accent2"/>
              </a:buClr>
            </a:pPr>
            <a:r>
              <a:rPr lang="en-US" sz="2275" b="1" dirty="0"/>
              <a:t>8.1 </a:t>
            </a:r>
            <a:r>
              <a:rPr lang="en-US" sz="2275" b="1" dirty="0" err="1"/>
              <a:t>Perencanaan</a:t>
            </a:r>
            <a:r>
              <a:rPr lang="en-US" sz="2275" b="1" dirty="0"/>
              <a:t> </a:t>
            </a:r>
            <a:r>
              <a:rPr lang="en-US" sz="2275" b="1" dirty="0" err="1"/>
              <a:t>Pelaksanaan</a:t>
            </a:r>
            <a:r>
              <a:rPr lang="en-US" sz="2275" b="1" dirty="0"/>
              <a:t> </a:t>
            </a:r>
            <a:r>
              <a:rPr lang="en-US" sz="2275" b="1" dirty="0" err="1"/>
              <a:t>dan</a:t>
            </a:r>
            <a:r>
              <a:rPr lang="en-US" sz="2275" b="1" dirty="0"/>
              <a:t> </a:t>
            </a:r>
            <a:r>
              <a:rPr lang="en-US" sz="2275" b="1" dirty="0" err="1"/>
              <a:t>Pengendalian</a:t>
            </a:r>
            <a:endParaRPr lang="en-US" sz="2275" dirty="0"/>
          </a:p>
          <a:p>
            <a:pPr latinLnBrk="1"/>
            <a:r>
              <a:rPr lang="en-US" sz="2275" b="1" dirty="0"/>
              <a:t>8.2 </a:t>
            </a:r>
            <a:r>
              <a:rPr lang="en-US" sz="2275" b="1" dirty="0" err="1"/>
              <a:t>Persyaratan</a:t>
            </a:r>
            <a:r>
              <a:rPr lang="en-US" sz="2275" b="1" dirty="0"/>
              <a:t> </a:t>
            </a:r>
            <a:r>
              <a:rPr lang="en-US" sz="2275" b="1" dirty="0" err="1"/>
              <a:t>Produk</a:t>
            </a:r>
            <a:r>
              <a:rPr lang="en-US" sz="2275" b="1" dirty="0"/>
              <a:t> </a:t>
            </a:r>
            <a:r>
              <a:rPr lang="en-US" sz="2275" b="1" dirty="0" err="1"/>
              <a:t>dan</a:t>
            </a:r>
            <a:r>
              <a:rPr lang="en-US" sz="2275" b="1" dirty="0"/>
              <a:t> </a:t>
            </a:r>
            <a:r>
              <a:rPr lang="en-US" sz="2275" b="1" dirty="0" err="1"/>
              <a:t>Jasa</a:t>
            </a:r>
            <a:endParaRPr lang="en-US" sz="2275" dirty="0"/>
          </a:p>
          <a:p>
            <a:pPr marL="495285" indent="-495285">
              <a:lnSpc>
                <a:spcPct val="105000"/>
              </a:lnSpc>
              <a:spcBef>
                <a:spcPct val="20000"/>
              </a:spcBef>
              <a:buClr>
                <a:schemeClr val="accent2"/>
              </a:buClr>
            </a:pPr>
            <a:r>
              <a:rPr lang="en-US" sz="2275" b="1" i="1" dirty="0"/>
              <a:t>8.3 </a:t>
            </a:r>
            <a:r>
              <a:rPr lang="en-US" sz="2275" b="1" i="1" dirty="0" err="1"/>
              <a:t>Desain</a:t>
            </a:r>
            <a:r>
              <a:rPr lang="en-US" sz="2275" b="1" i="1" dirty="0"/>
              <a:t> </a:t>
            </a:r>
            <a:r>
              <a:rPr lang="en-US" sz="2275" b="1" i="1" dirty="0" err="1"/>
              <a:t>dan</a:t>
            </a:r>
            <a:r>
              <a:rPr lang="en-US" sz="2275" b="1" i="1" dirty="0"/>
              <a:t> </a:t>
            </a:r>
            <a:r>
              <a:rPr lang="en-US" sz="2275" b="1" i="1" dirty="0" err="1"/>
              <a:t>Pengembangan</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endParaRPr lang="en-US" sz="2275" i="1" u="sng" dirty="0">
              <a:solidFill>
                <a:srgbClr val="000000"/>
              </a:solidFill>
              <a:latin typeface="Tahoma" pitchFamily="34" charset="0"/>
            </a:endParaRPr>
          </a:p>
          <a:p>
            <a:pPr marL="495285" indent="-495285">
              <a:lnSpc>
                <a:spcPct val="105000"/>
              </a:lnSpc>
              <a:spcBef>
                <a:spcPct val="20000"/>
              </a:spcBef>
              <a:buClr>
                <a:schemeClr val="accent2"/>
              </a:buClr>
            </a:pPr>
            <a:r>
              <a:rPr lang="en-US" sz="2275" b="1" i="1" dirty="0"/>
              <a:t>8.4 </a:t>
            </a:r>
            <a:r>
              <a:rPr lang="en-US" sz="2275" b="1" i="1" dirty="0" err="1"/>
              <a:t>Pengendalian</a:t>
            </a:r>
            <a:r>
              <a:rPr lang="en-US" sz="2275" b="1" i="1" dirty="0"/>
              <a:t> Proses </a:t>
            </a:r>
            <a:r>
              <a:rPr lang="en-US" sz="2275" b="1" i="1" dirty="0" err="1"/>
              <a:t>Eksternal</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r>
              <a:rPr lang="en-US" sz="2275" i="1" u="sng" dirty="0">
                <a:solidFill>
                  <a:srgbClr val="000000"/>
                </a:solidFill>
                <a:latin typeface="Tahoma" pitchFamily="34" charset="0"/>
              </a:rPr>
              <a:t>.</a:t>
            </a:r>
          </a:p>
          <a:p>
            <a:pPr marL="495285" indent="-495285">
              <a:lnSpc>
                <a:spcPct val="105000"/>
              </a:lnSpc>
              <a:spcBef>
                <a:spcPct val="20000"/>
              </a:spcBef>
              <a:buClr>
                <a:schemeClr val="accent2"/>
              </a:buClr>
            </a:pPr>
            <a:r>
              <a:rPr lang="en-US" sz="2275" b="1" dirty="0"/>
              <a:t>8.5 </a:t>
            </a:r>
            <a:r>
              <a:rPr lang="en-US" sz="2275" b="1" dirty="0" err="1"/>
              <a:t>Produksi</a:t>
            </a:r>
            <a:r>
              <a:rPr lang="en-US" sz="2275" b="1" dirty="0"/>
              <a:t> </a:t>
            </a:r>
            <a:r>
              <a:rPr lang="en-US" sz="2275" b="1" dirty="0" err="1"/>
              <a:t>dan</a:t>
            </a:r>
            <a:r>
              <a:rPr lang="en-US" sz="2275" b="1" dirty="0"/>
              <a:t> </a:t>
            </a:r>
            <a:r>
              <a:rPr lang="en-US" sz="2275" b="1" dirty="0" err="1"/>
              <a:t>Penyediaan</a:t>
            </a:r>
            <a:r>
              <a:rPr lang="en-US" sz="2275" b="1" dirty="0"/>
              <a:t> </a:t>
            </a:r>
            <a:r>
              <a:rPr lang="en-US" sz="2275" b="1" dirty="0" err="1"/>
              <a:t>Jasa</a:t>
            </a:r>
            <a:endParaRPr lang="en-US" sz="2275" b="1" dirty="0"/>
          </a:p>
          <a:p>
            <a:pPr marL="495285" indent="-495285">
              <a:lnSpc>
                <a:spcPct val="105000"/>
              </a:lnSpc>
              <a:spcBef>
                <a:spcPct val="20000"/>
              </a:spcBef>
              <a:buClr>
                <a:schemeClr val="accent2"/>
              </a:buClr>
            </a:pPr>
            <a:r>
              <a:rPr lang="en-US" sz="2275" b="1" i="1" dirty="0"/>
              <a:t>8.6 </a:t>
            </a:r>
            <a:r>
              <a:rPr lang="en-US" sz="2275" b="1" i="1" dirty="0" err="1"/>
              <a:t>Pelepasan</a:t>
            </a:r>
            <a:r>
              <a:rPr lang="en-US" sz="2275" b="1" i="1" dirty="0"/>
              <a:t> </a:t>
            </a:r>
            <a:r>
              <a:rPr lang="en-US" sz="2275" b="1" i="1" dirty="0" err="1"/>
              <a:t>Produk</a:t>
            </a:r>
            <a:r>
              <a:rPr lang="en-US" sz="2275" b="1" i="1" dirty="0"/>
              <a:t> </a:t>
            </a:r>
            <a:r>
              <a:rPr lang="en-US" sz="2275" b="1" i="1" dirty="0" err="1"/>
              <a:t>dan</a:t>
            </a:r>
            <a:r>
              <a:rPr lang="en-US" sz="2275" b="1" i="1" dirty="0"/>
              <a:t> </a:t>
            </a:r>
            <a:r>
              <a:rPr lang="en-US" sz="2275" b="1" i="1" dirty="0" err="1"/>
              <a:t>Jasa</a:t>
            </a:r>
            <a:r>
              <a:rPr lang="en-US" sz="2275" b="1" i="1" dirty="0"/>
              <a:t> </a:t>
            </a:r>
          </a:p>
          <a:p>
            <a:pPr marL="495285" indent="-495285">
              <a:lnSpc>
                <a:spcPct val="105000"/>
              </a:lnSpc>
              <a:spcBef>
                <a:spcPct val="20000"/>
              </a:spcBef>
              <a:buClr>
                <a:schemeClr val="accent2"/>
              </a:buClr>
            </a:pPr>
            <a:r>
              <a:rPr lang="en-US" sz="2275" b="1" i="1" dirty="0"/>
              <a:t>8.7 </a:t>
            </a:r>
            <a:r>
              <a:rPr lang="en-US" sz="2275" b="1" i="1" dirty="0" err="1"/>
              <a:t>Pengendalian</a:t>
            </a:r>
            <a:r>
              <a:rPr lang="en-US" sz="2275" b="1" i="1" dirty="0"/>
              <a:t> Output yang </a:t>
            </a:r>
            <a:r>
              <a:rPr lang="en-US" sz="2275" b="1" i="1" dirty="0" err="1"/>
              <a:t>Tidak</a:t>
            </a:r>
            <a:r>
              <a:rPr lang="en-US" sz="2275" b="1" i="1" dirty="0"/>
              <a:t> </a:t>
            </a:r>
            <a:r>
              <a:rPr lang="en-US" sz="2275" b="1" i="1" dirty="0" err="1"/>
              <a:t>Sesuai</a:t>
            </a:r>
            <a:r>
              <a:rPr lang="en-US" sz="2275" b="1" i="1" dirty="0"/>
              <a:t> </a:t>
            </a:r>
            <a:endParaRPr lang="en-US" sz="2275" dirty="0"/>
          </a:p>
          <a:p>
            <a:pPr marL="495285" indent="-495285">
              <a:lnSpc>
                <a:spcPct val="105000"/>
              </a:lnSpc>
              <a:spcBef>
                <a:spcPct val="20000"/>
              </a:spcBef>
              <a:buClr>
                <a:schemeClr val="accent2"/>
              </a:buClr>
            </a:pPr>
            <a:endParaRPr lang="en-US" sz="2275" i="1" u="sng" dirty="0">
              <a:solidFill>
                <a:srgbClr val="000000"/>
              </a:solidFill>
              <a:latin typeface="Tahoma" pitchFamily="34" charset="0"/>
            </a:endParaRPr>
          </a:p>
        </p:txBody>
      </p:sp>
      <p:cxnSp>
        <p:nvCxnSpPr>
          <p:cNvPr id="10" name="Straight Connector 9"/>
          <p:cNvCxnSpPr/>
          <p:nvPr/>
        </p:nvCxnSpPr>
        <p:spPr>
          <a:xfrm>
            <a:off x="2804917" y="392095"/>
            <a:ext cx="22703" cy="597758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 y="0"/>
            <a:ext cx="191008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9404" y="0"/>
            <a:ext cx="2360798" cy="6416866"/>
            <a:chOff x="153307" y="0"/>
            <a:chExt cx="2557531" cy="6416866"/>
          </a:xfrm>
        </p:grpSpPr>
        <p:sp>
          <p:nvSpPr>
            <p:cNvPr id="17" name="Rectangle 16"/>
            <p:cNvSpPr/>
            <p:nvPr/>
          </p:nvSpPr>
          <p:spPr>
            <a:xfrm>
              <a:off x="1648276" y="0"/>
              <a:ext cx="508648" cy="588844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19401" y="4919870"/>
              <a:ext cx="491437" cy="1492198"/>
            </a:xfrm>
            <a:custGeom>
              <a:avLst/>
              <a:gdLst>
                <a:gd name="connsiteX0" fmla="*/ 0 w 472776"/>
                <a:gd name="connsiteY0" fmla="*/ 0 h 1398892"/>
                <a:gd name="connsiteX1" fmla="*/ 472776 w 472776"/>
                <a:gd name="connsiteY1" fmla="*/ 0 h 1398892"/>
                <a:gd name="connsiteX2" fmla="*/ 472776 w 472776"/>
                <a:gd name="connsiteY2" fmla="*/ 1398892 h 1398892"/>
                <a:gd name="connsiteX3" fmla="*/ 0 w 472776"/>
                <a:gd name="connsiteY3" fmla="*/ 1398892 h 1398892"/>
                <a:gd name="connsiteX4" fmla="*/ 0 w 472776"/>
                <a:gd name="connsiteY4" fmla="*/ 0 h 1398892"/>
                <a:gd name="connsiteX0" fmla="*/ 0 w 491437"/>
                <a:gd name="connsiteY0" fmla="*/ 410547 h 1398892"/>
                <a:gd name="connsiteX1" fmla="*/ 491437 w 491437"/>
                <a:gd name="connsiteY1" fmla="*/ 0 h 1398892"/>
                <a:gd name="connsiteX2" fmla="*/ 491437 w 491437"/>
                <a:gd name="connsiteY2" fmla="*/ 1398892 h 1398892"/>
                <a:gd name="connsiteX3" fmla="*/ 18661 w 491437"/>
                <a:gd name="connsiteY3" fmla="*/ 1398892 h 1398892"/>
                <a:gd name="connsiteX4" fmla="*/ 0 w 491437"/>
                <a:gd name="connsiteY4" fmla="*/ 410547 h 1398892"/>
                <a:gd name="connsiteX0" fmla="*/ 0 w 491437"/>
                <a:gd name="connsiteY0" fmla="*/ 503853 h 1492198"/>
                <a:gd name="connsiteX1" fmla="*/ 491437 w 491437"/>
                <a:gd name="connsiteY1" fmla="*/ 0 h 1492198"/>
                <a:gd name="connsiteX2" fmla="*/ 491437 w 491437"/>
                <a:gd name="connsiteY2" fmla="*/ 1492198 h 1492198"/>
                <a:gd name="connsiteX3" fmla="*/ 18661 w 491437"/>
                <a:gd name="connsiteY3" fmla="*/ 1492198 h 1492198"/>
                <a:gd name="connsiteX4" fmla="*/ 0 w 491437"/>
                <a:gd name="connsiteY4" fmla="*/ 503853 h 1492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37" h="1492198">
                  <a:moveTo>
                    <a:pt x="0" y="503853"/>
                  </a:moveTo>
                  <a:lnTo>
                    <a:pt x="491437" y="0"/>
                  </a:lnTo>
                  <a:lnTo>
                    <a:pt x="491437" y="1492198"/>
                  </a:lnTo>
                  <a:lnTo>
                    <a:pt x="18661" y="1492198"/>
                  </a:lnTo>
                  <a:lnTo>
                    <a:pt x="0" y="503853"/>
                  </a:lnTo>
                  <a:close/>
                </a:path>
              </a:pathLst>
            </a:cu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a:off x="2168500" y="5886486"/>
              <a:ext cx="542338"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3307" y="4941169"/>
              <a:ext cx="2545268" cy="507630"/>
            </a:xfrm>
            <a:custGeom>
              <a:avLst/>
              <a:gdLst>
                <a:gd name="connsiteX0" fmla="*/ 0 w 2545268"/>
                <a:gd name="connsiteY0" fmla="*/ 0 h 488969"/>
                <a:gd name="connsiteX1" fmla="*/ 2545268 w 2545268"/>
                <a:gd name="connsiteY1" fmla="*/ 0 h 488969"/>
                <a:gd name="connsiteX2" fmla="*/ 2545268 w 2545268"/>
                <a:gd name="connsiteY2" fmla="*/ 488969 h 488969"/>
                <a:gd name="connsiteX3" fmla="*/ 0 w 2545268"/>
                <a:gd name="connsiteY3" fmla="*/ 488969 h 488969"/>
                <a:gd name="connsiteX4" fmla="*/ 0 w 2545268"/>
                <a:gd name="connsiteY4" fmla="*/ 0 h 488969"/>
                <a:gd name="connsiteX0" fmla="*/ 0 w 2545268"/>
                <a:gd name="connsiteY0" fmla="*/ 0 h 488969"/>
                <a:gd name="connsiteX1" fmla="*/ 2545268 w 2545268"/>
                <a:gd name="connsiteY1" fmla="*/ 0 h 488969"/>
                <a:gd name="connsiteX2" fmla="*/ 2097399 w 2545268"/>
                <a:gd name="connsiteY2" fmla="*/ 488969 h 488969"/>
                <a:gd name="connsiteX3" fmla="*/ 0 w 2545268"/>
                <a:gd name="connsiteY3" fmla="*/ 488969 h 488969"/>
                <a:gd name="connsiteX4" fmla="*/ 0 w 2545268"/>
                <a:gd name="connsiteY4" fmla="*/ 0 h 488969"/>
                <a:gd name="connsiteX0" fmla="*/ 0 w 2545268"/>
                <a:gd name="connsiteY0" fmla="*/ 0 h 507630"/>
                <a:gd name="connsiteX1" fmla="*/ 2545268 w 2545268"/>
                <a:gd name="connsiteY1" fmla="*/ 0 h 507630"/>
                <a:gd name="connsiteX2" fmla="*/ 2097399 w 2545268"/>
                <a:gd name="connsiteY2" fmla="*/ 488969 h 507630"/>
                <a:gd name="connsiteX3" fmla="*/ 597160 w 2545268"/>
                <a:gd name="connsiteY3" fmla="*/ 507630 h 507630"/>
                <a:gd name="connsiteX4" fmla="*/ 0 w 2545268"/>
                <a:gd name="connsiteY4" fmla="*/ 0 h 507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268" h="507630">
                  <a:moveTo>
                    <a:pt x="0" y="0"/>
                  </a:moveTo>
                  <a:lnTo>
                    <a:pt x="2545268" y="0"/>
                  </a:lnTo>
                  <a:lnTo>
                    <a:pt x="2097399" y="488969"/>
                  </a:lnTo>
                  <a:lnTo>
                    <a:pt x="597160" y="507630"/>
                  </a:lnTo>
                  <a:lnTo>
                    <a:pt x="0" y="0"/>
                  </a:lnTo>
                  <a:close/>
                </a:path>
              </a:pathLst>
            </a:cu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13" name="Oval 12">
            <a:hlinkClick r:id="" action="ppaction://noaction"/>
          </p:cNvPr>
          <p:cNvSpPr/>
          <p:nvPr/>
        </p:nvSpPr>
        <p:spPr>
          <a:xfrm>
            <a:off x="427565" y="229948"/>
            <a:ext cx="1099838" cy="645178"/>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Accidental Presidency" panose="00000400000000000000" pitchFamily="2" charset="0"/>
              </a:rPr>
              <a:t>ISO 9001</a:t>
            </a:r>
            <a:endParaRPr lang="en-US" dirty="0"/>
          </a:p>
        </p:txBody>
      </p:sp>
      <p:sp>
        <p:nvSpPr>
          <p:cNvPr id="14" name="Moon 13"/>
          <p:cNvSpPr/>
          <p:nvPr/>
        </p:nvSpPr>
        <p:spPr>
          <a:xfrm flipH="1">
            <a:off x="1363590" y="302551"/>
            <a:ext cx="383924" cy="502028"/>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oon 14"/>
          <p:cNvSpPr/>
          <p:nvPr/>
        </p:nvSpPr>
        <p:spPr>
          <a:xfrm flipH="1">
            <a:off x="1594971" y="366882"/>
            <a:ext cx="252146" cy="369767"/>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682243" y="1908390"/>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686935" y="304237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94572" y="385260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670891" y="2618251"/>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682619" y="4581128"/>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686935" y="5013176"/>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686935" y="5445224"/>
            <a:ext cx="290755" cy="296474"/>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64B67FA-5ED0-42D9-BEBE-DECA73E27F15}"/>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103113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Box 3"/>
          <p:cNvSpPr txBox="1">
            <a:spLocks noChangeArrowheads="1"/>
          </p:cNvSpPr>
          <p:nvPr/>
        </p:nvSpPr>
        <p:spPr bwMode="auto">
          <a:xfrm>
            <a:off x="1" y="11"/>
            <a:ext cx="9144000" cy="492443"/>
          </a:xfrm>
          <a:prstGeom prst="rect">
            <a:avLst/>
          </a:prstGeom>
          <a:ln>
            <a:noFill/>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sz="2600" b="1" u="sng" dirty="0" err="1">
                <a:solidFill>
                  <a:schemeClr val="tx1"/>
                </a:solidFill>
              </a:rPr>
              <a:t>Ilustrasi</a:t>
            </a:r>
            <a:r>
              <a:rPr lang="en-US" sz="2600" b="1" u="sng" dirty="0">
                <a:solidFill>
                  <a:schemeClr val="tx1"/>
                </a:solidFill>
              </a:rPr>
              <a:t> </a:t>
            </a:r>
            <a:r>
              <a:rPr lang="en-US" sz="2600" b="1" u="sng" dirty="0" err="1">
                <a:solidFill>
                  <a:schemeClr val="tx1"/>
                </a:solidFill>
              </a:rPr>
              <a:t>Operasional</a:t>
            </a:r>
            <a:endParaRPr lang="en-US" sz="2600" b="1" u="sng" dirty="0">
              <a:solidFill>
                <a:schemeClr val="tx1"/>
              </a:solidFill>
            </a:endParaRPr>
          </a:p>
        </p:txBody>
      </p:sp>
      <p:sp>
        <p:nvSpPr>
          <p:cNvPr id="6" name="Slide Number Placeholder 5"/>
          <p:cNvSpPr>
            <a:spLocks noGrp="1"/>
          </p:cNvSpPr>
          <p:nvPr>
            <p:ph type="sldNum" sz="quarter" idx="12"/>
          </p:nvPr>
        </p:nvSpPr>
        <p:spPr>
          <a:xfrm>
            <a:off x="5857894" y="5808783"/>
            <a:ext cx="1733550" cy="296664"/>
          </a:xfrm>
        </p:spPr>
        <p:txBody>
          <a:bodyPr/>
          <a:lstStyle/>
          <a:p>
            <a:pPr>
              <a:defRPr/>
            </a:pPr>
            <a:fld id="{841ECF00-6640-4B42-A490-1528FA283F84}" type="slidenum">
              <a:rPr lang="en-US" smtClean="0"/>
              <a:pPr>
                <a:defRPr/>
              </a:pPr>
              <a:t>66</a:t>
            </a:fld>
            <a:endParaRPr lang="en-US" dirty="0"/>
          </a:p>
        </p:txBody>
      </p:sp>
      <p:graphicFrame>
        <p:nvGraphicFramePr>
          <p:cNvPr id="150530" name="Object 2"/>
          <p:cNvGraphicFramePr>
            <a:graphicFrameLocks noChangeAspect="1"/>
          </p:cNvGraphicFramePr>
          <p:nvPr>
            <p:extLst/>
          </p:nvPr>
        </p:nvGraphicFramePr>
        <p:xfrm>
          <a:off x="93652" y="893570"/>
          <a:ext cx="9050353" cy="5490086"/>
        </p:xfrm>
        <a:graphic>
          <a:graphicData uri="http://schemas.openxmlformats.org/presentationml/2006/ole">
            <mc:AlternateContent xmlns:mc="http://schemas.openxmlformats.org/markup-compatibility/2006">
              <mc:Choice xmlns:v="urn:schemas-microsoft-com:vml" Requires="v">
                <p:oleObj spid="_x0000_s9247" name="Visio" r:id="rId4" imgW="10636238" imgH="5835643" progId="Visio.Drawing.11">
                  <p:embed/>
                </p:oleObj>
              </mc:Choice>
              <mc:Fallback>
                <p:oleObj name="Visio" r:id="rId4" imgW="10636238" imgH="5835643" progId="Visio.Drawing.11">
                  <p:embed/>
                  <p:pic>
                    <p:nvPicPr>
                      <p:cNvPr id="1505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2" y="893570"/>
                        <a:ext cx="9050353" cy="54900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041584" y="1222407"/>
            <a:ext cx="760396" cy="529391"/>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4918510" y="1020278"/>
            <a:ext cx="939384" cy="616017"/>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3041584" y="2464067"/>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4947387" y="2464067"/>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3421782" y="4822256"/>
            <a:ext cx="939384" cy="519766"/>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1554479" y="5082139"/>
            <a:ext cx="1227221" cy="606392"/>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7060130" y="2377441"/>
            <a:ext cx="1660358" cy="606392"/>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itle 1">
            <a:extLst>
              <a:ext uri="{FF2B5EF4-FFF2-40B4-BE49-F238E27FC236}">
                <a16:creationId xmlns:a16="http://schemas.microsoft.com/office/drawing/2014/main" id="{83C0E434-7965-4B33-BAAD-C48B2E4A94B6}"/>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3" name="Footer Placeholder 2">
            <a:extLst>
              <a:ext uri="{FF2B5EF4-FFF2-40B4-BE49-F238E27FC236}">
                <a16:creationId xmlns:a16="http://schemas.microsoft.com/office/drawing/2014/main" id="{D5709A20-3A7A-4C1B-80BC-08FD678AEED9}"/>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0804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161"/>
          <p:cNvGrpSpPr>
            <a:grpSpLocks noChangeAspect="1"/>
          </p:cNvGrpSpPr>
          <p:nvPr/>
        </p:nvGrpSpPr>
        <p:grpSpPr bwMode="auto">
          <a:xfrm>
            <a:off x="1696092" y="3300414"/>
            <a:ext cx="5358912" cy="2130425"/>
            <a:chOff x="1340" y="2079"/>
            <a:chExt cx="3657" cy="1342"/>
          </a:xfrm>
        </p:grpSpPr>
        <p:sp>
          <p:nvSpPr>
            <p:cNvPr id="28" name="AutoShape 160"/>
            <p:cNvSpPr>
              <a:spLocks noChangeAspect="1" noChangeArrowheads="1" noTextEdit="1"/>
            </p:cNvSpPr>
            <p:nvPr/>
          </p:nvSpPr>
          <p:spPr bwMode="auto">
            <a:xfrm>
              <a:off x="1340" y="2079"/>
              <a:ext cx="3654" cy="1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pic>
          <p:nvPicPr>
            <p:cNvPr id="29" name="Picture 1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 y="2082"/>
              <a:ext cx="3653" cy="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Rectangle 163"/>
            <p:cNvSpPr>
              <a:spLocks noChangeArrowheads="1"/>
            </p:cNvSpPr>
            <p:nvPr/>
          </p:nvSpPr>
          <p:spPr bwMode="auto">
            <a:xfrm>
              <a:off x="2180" y="2138"/>
              <a:ext cx="461"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1" name="Rectangle 164"/>
            <p:cNvSpPr>
              <a:spLocks noChangeArrowheads="1"/>
            </p:cNvSpPr>
            <p:nvPr/>
          </p:nvSpPr>
          <p:spPr bwMode="auto">
            <a:xfrm>
              <a:off x="2296"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rgbClr val="000000"/>
                  </a:solidFill>
                  <a:effectLst/>
                  <a:latin typeface="Arial" panose="020B0604020202020204" pitchFamily="34" charset="0"/>
                </a:rPr>
                <a:t>Tahap</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2" name="Rectangle 165"/>
            <p:cNvSpPr>
              <a:spLocks noChangeArrowheads="1"/>
            </p:cNvSpPr>
            <p:nvPr/>
          </p:nvSpPr>
          <p:spPr bwMode="auto">
            <a:xfrm>
              <a:off x="2225" y="2243"/>
              <a:ext cx="467"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rPr>
                <a:t>Feasibility</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3" name="Rectangle 166"/>
            <p:cNvSpPr>
              <a:spLocks noChangeArrowheads="1"/>
            </p:cNvSpPr>
            <p:nvPr/>
          </p:nvSpPr>
          <p:spPr bwMode="auto">
            <a:xfrm>
              <a:off x="2666" y="2138"/>
              <a:ext cx="460" cy="38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4" name="Rectangle 167"/>
            <p:cNvSpPr>
              <a:spLocks noChangeArrowheads="1"/>
            </p:cNvSpPr>
            <p:nvPr/>
          </p:nvSpPr>
          <p:spPr bwMode="auto">
            <a:xfrm>
              <a:off x="2782"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err="1">
                  <a:ln>
                    <a:noFill/>
                  </a:ln>
                  <a:solidFill>
                    <a:srgbClr val="000000"/>
                  </a:solidFill>
                  <a:effectLst/>
                  <a:latin typeface="Arial" panose="020B0604020202020204" pitchFamily="34" charset="0"/>
                </a:rPr>
                <a:t>Tahap</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5" name="Rectangle 168"/>
            <p:cNvSpPr>
              <a:spLocks noChangeArrowheads="1"/>
            </p:cNvSpPr>
            <p:nvPr/>
          </p:nvSpPr>
          <p:spPr bwMode="auto">
            <a:xfrm>
              <a:off x="2767" y="2243"/>
              <a:ext cx="327"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rPr>
                <a:t>Design </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36" name="Rectangle 169"/>
            <p:cNvSpPr>
              <a:spLocks noChangeArrowheads="1"/>
            </p:cNvSpPr>
            <p:nvPr/>
          </p:nvSpPr>
          <p:spPr bwMode="auto">
            <a:xfrm>
              <a:off x="2728" y="2330"/>
              <a:ext cx="42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produk &amp;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37" name="Rectangle 170"/>
            <p:cNvSpPr>
              <a:spLocks noChangeArrowheads="1"/>
            </p:cNvSpPr>
            <p:nvPr/>
          </p:nvSpPr>
          <p:spPr bwMode="auto">
            <a:xfrm>
              <a:off x="2771" y="2418"/>
              <a:ext cx="315"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proses</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38" name="Rectangle 171"/>
            <p:cNvSpPr>
              <a:spLocks noChangeArrowheads="1"/>
            </p:cNvSpPr>
            <p:nvPr/>
          </p:nvSpPr>
          <p:spPr bwMode="auto">
            <a:xfrm>
              <a:off x="3126" y="2138"/>
              <a:ext cx="567"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39" name="Rectangle 172"/>
            <p:cNvSpPr>
              <a:spLocks noChangeArrowheads="1"/>
            </p:cNvSpPr>
            <p:nvPr/>
          </p:nvSpPr>
          <p:spPr bwMode="auto">
            <a:xfrm>
              <a:off x="3297"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Tahap</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0" name="Rectangle 173"/>
            <p:cNvSpPr>
              <a:spLocks noChangeArrowheads="1"/>
            </p:cNvSpPr>
            <p:nvPr/>
          </p:nvSpPr>
          <p:spPr bwMode="auto">
            <a:xfrm>
              <a:off x="3329" y="2243"/>
              <a:ext cx="20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Trial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1" name="Rectangle 174"/>
            <p:cNvSpPr>
              <a:spLocks noChangeArrowheads="1"/>
            </p:cNvSpPr>
            <p:nvPr/>
          </p:nvSpPr>
          <p:spPr bwMode="auto">
            <a:xfrm>
              <a:off x="3640" y="2138"/>
              <a:ext cx="485" cy="2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2" name="Rectangle 175"/>
            <p:cNvSpPr>
              <a:spLocks noChangeArrowheads="1"/>
            </p:cNvSpPr>
            <p:nvPr/>
          </p:nvSpPr>
          <p:spPr bwMode="auto">
            <a:xfrm>
              <a:off x="3767" y="2155"/>
              <a:ext cx="28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Tahap</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3" name="Rectangle 176"/>
            <p:cNvSpPr>
              <a:spLocks noChangeArrowheads="1"/>
            </p:cNvSpPr>
            <p:nvPr/>
          </p:nvSpPr>
          <p:spPr bwMode="auto">
            <a:xfrm>
              <a:off x="3703" y="2243"/>
              <a:ext cx="443"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Mass Pro     </a:t>
              </a:r>
              <a:endParaRPr kumimoji="0" lang="en-US" sz="3200" b="0" i="0" u="none" strike="noStrike" cap="none" normalizeH="0" baseline="0">
                <a:ln>
                  <a:noFill/>
                </a:ln>
                <a:solidFill>
                  <a:schemeClr val="tx1"/>
                </a:solidFill>
                <a:effectLst/>
                <a:latin typeface="Arial" panose="020B0604020202020204" pitchFamily="34" charset="0"/>
              </a:endParaRPr>
            </a:p>
          </p:txBody>
        </p:sp>
        <p:sp>
          <p:nvSpPr>
            <p:cNvPr id="44" name="Rectangle 177"/>
            <p:cNvSpPr>
              <a:spLocks noChangeArrowheads="1"/>
            </p:cNvSpPr>
            <p:nvPr/>
          </p:nvSpPr>
          <p:spPr bwMode="auto">
            <a:xfrm>
              <a:off x="4204" y="2138"/>
              <a:ext cx="621" cy="2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45" name="Rectangle 178"/>
            <p:cNvSpPr>
              <a:spLocks noChangeArrowheads="1"/>
            </p:cNvSpPr>
            <p:nvPr/>
          </p:nvSpPr>
          <p:spPr bwMode="auto">
            <a:xfrm>
              <a:off x="4316" y="2155"/>
              <a:ext cx="50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anose="020B0604020202020204" pitchFamily="34" charset="0"/>
                </a:rPr>
                <a:t>Pelanggan</a:t>
              </a:r>
              <a:endParaRPr kumimoji="0" lang="en-US" sz="3200" b="0" i="0" u="none" strike="noStrike" cap="none" normalizeH="0" baseline="0">
                <a:ln>
                  <a:noFill/>
                </a:ln>
                <a:solidFill>
                  <a:schemeClr val="tx1"/>
                </a:solidFill>
                <a:effectLst/>
                <a:latin typeface="Arial" panose="020B0604020202020204" pitchFamily="34" charset="0"/>
              </a:endParaRPr>
            </a:p>
          </p:txBody>
        </p:sp>
      </p:grpSp>
      <p:sp>
        <p:nvSpPr>
          <p:cNvPr id="84998" name="Rectangle 16"/>
          <p:cNvSpPr>
            <a:spLocks noGrp="1" noChangeArrowheads="1"/>
          </p:cNvSpPr>
          <p:nvPr>
            <p:ph type="title"/>
          </p:nvPr>
        </p:nvSpPr>
        <p:spPr>
          <a:xfrm>
            <a:off x="1193911" y="461373"/>
            <a:ext cx="6894458" cy="704254"/>
          </a:xfrm>
        </p:spPr>
        <p:txBody>
          <a:bodyPr/>
          <a:lstStyle/>
          <a:p>
            <a:pPr algn="ctr" eaLnBrk="1" hangingPunct="1"/>
            <a:r>
              <a:rPr lang="en-US" sz="1625" dirty="0"/>
              <a:t>Sistem Traditional </a:t>
            </a:r>
            <a:r>
              <a:rPr lang="en-US" sz="1625" dirty="0" err="1"/>
              <a:t>vs</a:t>
            </a:r>
            <a:r>
              <a:rPr lang="en-US" sz="1625" dirty="0"/>
              <a:t> </a:t>
            </a:r>
            <a:r>
              <a:rPr lang="id-ID" sz="1625" dirty="0"/>
              <a:t>Perencanaan Realisasi Modern</a:t>
            </a:r>
            <a:endParaRPr lang="en-US" sz="1625" dirty="0"/>
          </a:p>
        </p:txBody>
      </p:sp>
      <p:graphicFrame>
        <p:nvGraphicFramePr>
          <p:cNvPr id="82961" name="Group 17"/>
          <p:cNvGraphicFramePr>
            <a:graphicFrameLocks noGrp="1"/>
          </p:cNvGraphicFramePr>
          <p:nvPr>
            <p:ph type="tbl" idx="1"/>
            <p:extLst/>
          </p:nvPr>
        </p:nvGraphicFramePr>
        <p:xfrm>
          <a:off x="473869" y="1451102"/>
          <a:ext cx="8212941" cy="1742824"/>
        </p:xfrm>
        <a:graphic>
          <a:graphicData uri="http://schemas.openxmlformats.org/drawingml/2006/table">
            <a:tbl>
              <a:tblPr/>
              <a:tblGrid>
                <a:gridCol w="4087645">
                  <a:extLst>
                    <a:ext uri="{9D8B030D-6E8A-4147-A177-3AD203B41FA5}">
                      <a16:colId xmlns:a16="http://schemas.microsoft.com/office/drawing/2014/main" val="20000"/>
                    </a:ext>
                  </a:extLst>
                </a:gridCol>
                <a:gridCol w="4125296">
                  <a:extLst>
                    <a:ext uri="{9D8B030D-6E8A-4147-A177-3AD203B41FA5}">
                      <a16:colId xmlns:a16="http://schemas.microsoft.com/office/drawing/2014/main" val="20001"/>
                    </a:ext>
                  </a:extLst>
                </a:gridCol>
              </a:tblGrid>
              <a:tr h="5582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Traditional</a:t>
                      </a:r>
                    </a:p>
                  </a:txBody>
                  <a:tcPr marL="68580" marR="68580" marT="37148" marB="37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id-ID" sz="1600" dirty="0">
                          <a:solidFill>
                            <a:schemeClr val="tx1"/>
                          </a:solidFill>
                        </a:rPr>
                        <a:t>Perencanaan Realisasi Modern</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1846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Konsep</a:t>
                      </a:r>
                      <a:r>
                        <a:rPr kumimoji="0" lang="en-US" sz="1600" b="0" i="0" u="none" strike="noStrike" cap="none" normalizeH="0" baseline="0" dirty="0">
                          <a:ln>
                            <a:noFill/>
                          </a:ln>
                          <a:solidFill>
                            <a:schemeClr val="tx1"/>
                          </a:solidFill>
                          <a:effectLst/>
                          <a:latin typeface="Arial" charset="0"/>
                        </a:rPr>
                        <a:t> : </a:t>
                      </a:r>
                      <a:r>
                        <a:rPr kumimoji="0" lang="en-US" sz="1600" b="1" i="0" u="sng" strike="noStrike" cap="none" normalizeH="0" baseline="0" dirty="0" err="1">
                          <a:ln>
                            <a:noFill/>
                          </a:ln>
                          <a:solidFill>
                            <a:schemeClr val="tx1"/>
                          </a:solidFill>
                          <a:effectLst/>
                          <a:latin typeface="Arial" charset="0"/>
                        </a:rPr>
                        <a:t>Bagaimana</a:t>
                      </a:r>
                      <a:r>
                        <a:rPr kumimoji="0" lang="en-US" sz="1600" b="1" i="0" u="sng" strike="noStrike" cap="none" normalizeH="0" baseline="0" dirty="0">
                          <a:ln>
                            <a:noFill/>
                          </a:ln>
                          <a:solidFill>
                            <a:schemeClr val="tx1"/>
                          </a:solidFill>
                          <a:effectLst/>
                          <a:latin typeface="Arial" charset="0"/>
                        </a:rPr>
                        <a:t> </a:t>
                      </a:r>
                      <a:r>
                        <a:rPr kumimoji="0" lang="en-US" sz="1600" b="1" i="0" u="sng" strike="noStrike" cap="none" normalizeH="0" baseline="0" dirty="0" err="1">
                          <a:ln>
                            <a:noFill/>
                          </a:ln>
                          <a:solidFill>
                            <a:schemeClr val="tx1"/>
                          </a:solidFill>
                          <a:effectLst/>
                          <a:latin typeface="Arial" charset="0"/>
                        </a:rPr>
                        <a:t>nanti</a:t>
                      </a:r>
                      <a:endParaRPr kumimoji="0" lang="en-US" sz="1600" b="1" i="0" u="sng"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Mengatasi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setelah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timbul</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Konsep</a:t>
                      </a:r>
                      <a:r>
                        <a:rPr kumimoji="0" lang="en-US" sz="1600" b="0" i="0" u="none" strike="noStrike" cap="none" normalizeH="0" baseline="0" dirty="0">
                          <a:ln>
                            <a:noFill/>
                          </a:ln>
                          <a:solidFill>
                            <a:schemeClr val="tx1"/>
                          </a:solidFill>
                          <a:effectLst/>
                          <a:latin typeface="Arial" charset="0"/>
                        </a:rPr>
                        <a:t> : </a:t>
                      </a:r>
                      <a:r>
                        <a:rPr kumimoji="0" lang="en-US" sz="1600" b="1" i="0" u="sng" strike="noStrike" cap="none" normalizeH="0" baseline="0" dirty="0" err="1">
                          <a:ln>
                            <a:noFill/>
                          </a:ln>
                          <a:solidFill>
                            <a:schemeClr val="tx1"/>
                          </a:solidFill>
                          <a:effectLst/>
                          <a:latin typeface="Arial" charset="0"/>
                        </a:rPr>
                        <a:t>Nanti</a:t>
                      </a:r>
                      <a:r>
                        <a:rPr kumimoji="0" lang="en-US" sz="1600" b="1" i="0" u="sng" strike="noStrike" cap="none" normalizeH="0" baseline="0" dirty="0">
                          <a:ln>
                            <a:noFill/>
                          </a:ln>
                          <a:solidFill>
                            <a:schemeClr val="tx1"/>
                          </a:solidFill>
                          <a:effectLst/>
                          <a:latin typeface="Arial" charset="0"/>
                        </a:rPr>
                        <a:t> </a:t>
                      </a:r>
                      <a:r>
                        <a:rPr kumimoji="0" lang="en-US" sz="1600" b="1" i="0" u="sng" strike="noStrike" cap="none" normalizeH="0" baseline="0" dirty="0" err="1">
                          <a:ln>
                            <a:noFill/>
                          </a:ln>
                          <a:solidFill>
                            <a:schemeClr val="tx1"/>
                          </a:solidFill>
                          <a:effectLst/>
                          <a:latin typeface="Arial" charset="0"/>
                        </a:rPr>
                        <a:t>Bagaimana</a:t>
                      </a:r>
                      <a:endParaRPr kumimoji="0" lang="en-US" sz="1600" b="1" i="0" u="sng"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Mengantisipasi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potensi</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Melakukan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tindakan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perbaikan</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sebelum</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masalah</a:t>
                      </a:r>
                      <a:r>
                        <a:rPr kumimoji="0" lang="en-US" sz="1600" b="0" i="0" u="none" strike="noStrike" cap="none" normalizeH="0" baseline="0" dirty="0">
                          <a:ln>
                            <a:noFill/>
                          </a:ln>
                          <a:solidFill>
                            <a:schemeClr val="tx1"/>
                          </a:solidFill>
                          <a:effectLst/>
                          <a:latin typeface="Arial" charset="0"/>
                        </a:rPr>
                        <a:t> </a:t>
                      </a:r>
                      <a:r>
                        <a:rPr kumimoji="0" lang="en-US" sz="1600" b="0" i="0" u="none" strike="noStrike" cap="none" normalizeH="0" baseline="0" dirty="0" err="1">
                          <a:ln>
                            <a:noFill/>
                          </a:ln>
                          <a:solidFill>
                            <a:schemeClr val="tx1"/>
                          </a:solidFill>
                          <a:effectLst/>
                          <a:latin typeface="Arial" charset="0"/>
                        </a:rPr>
                        <a:t>timbul</a:t>
                      </a:r>
                      <a:endParaRPr kumimoji="0" lang="en-US" sz="1600" b="0" i="0" u="none" strike="noStrike" cap="none" normalizeH="0" baseline="0" dirty="0">
                        <a:ln>
                          <a:noFill/>
                        </a:ln>
                        <a:solidFill>
                          <a:schemeClr val="tx1"/>
                        </a:solidFill>
                        <a:effectLst/>
                        <a:latin typeface="Arial" charset="0"/>
                      </a:endParaRPr>
                    </a:p>
                  </a:txBody>
                  <a:tcPr marL="68580" marR="68580" marT="37148" marB="37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3" name="Slide Number Placeholder 22"/>
          <p:cNvSpPr>
            <a:spLocks noGrp="1"/>
          </p:cNvSpPr>
          <p:nvPr>
            <p:ph type="sldNum" sz="quarter" idx="11"/>
          </p:nvPr>
        </p:nvSpPr>
        <p:spPr/>
        <p:txBody>
          <a:bodyPr/>
          <a:lstStyle/>
          <a:p>
            <a:pPr>
              <a:defRPr/>
            </a:pPr>
            <a:fld id="{4D626EC8-178E-46CB-B5D2-75E4A6E28139}" type="slidenum">
              <a:rPr lang="en-US" smtClean="0"/>
              <a:pPr>
                <a:defRPr/>
              </a:pPr>
              <a:t>67</a:t>
            </a:fld>
            <a:endParaRPr lang="en-US"/>
          </a:p>
        </p:txBody>
      </p:sp>
      <p:sp>
        <p:nvSpPr>
          <p:cNvPr id="85010" name="Rectangle 28"/>
          <p:cNvSpPr>
            <a:spLocks noChangeArrowheads="1"/>
          </p:cNvSpPr>
          <p:nvPr/>
        </p:nvSpPr>
        <p:spPr bwMode="auto">
          <a:xfrm>
            <a:off x="549280" y="5009030"/>
            <a:ext cx="6480572" cy="1346597"/>
          </a:xfrm>
          <a:prstGeom prst="rect">
            <a:avLst/>
          </a:prstGeom>
          <a:noFill/>
          <a:ln w="9525">
            <a:noFill/>
            <a:miter lim="800000"/>
            <a:headEnd/>
            <a:tailEnd/>
          </a:ln>
        </p:spPr>
        <p:txBody>
          <a:bodyPr/>
          <a:lstStyle/>
          <a:p>
            <a:pPr marL="278598" indent="-278598">
              <a:spcBef>
                <a:spcPct val="20000"/>
              </a:spcBef>
              <a:buFontTx/>
              <a:buChar char="•"/>
            </a:pPr>
            <a:r>
              <a:rPr lang="en-US" dirty="0"/>
              <a:t>Benefit : </a:t>
            </a:r>
          </a:p>
          <a:p>
            <a:pPr marL="603629" lvl="1" indent="-232165">
              <a:spcBef>
                <a:spcPct val="20000"/>
              </a:spcBef>
              <a:buFontTx/>
              <a:buChar char="–"/>
            </a:pPr>
            <a:r>
              <a:rPr lang="en-US" dirty="0"/>
              <a:t>Cost </a:t>
            </a:r>
            <a:r>
              <a:rPr lang="en-US" dirty="0" err="1"/>
              <a:t>pengembangan</a:t>
            </a:r>
            <a:r>
              <a:rPr lang="en-US" dirty="0"/>
              <a:t> </a:t>
            </a:r>
            <a:r>
              <a:rPr lang="en-US" dirty="0" err="1"/>
              <a:t>produk</a:t>
            </a:r>
            <a:r>
              <a:rPr lang="en-US" dirty="0"/>
              <a:t> </a:t>
            </a:r>
            <a:r>
              <a:rPr lang="en-US" dirty="0" err="1"/>
              <a:t>bisa</a:t>
            </a:r>
            <a:r>
              <a:rPr lang="en-US" dirty="0"/>
              <a:t> </a:t>
            </a:r>
            <a:r>
              <a:rPr lang="en-US" dirty="0" err="1"/>
              <a:t>ditekan</a:t>
            </a:r>
            <a:r>
              <a:rPr lang="en-US" dirty="0"/>
              <a:t> (</a:t>
            </a:r>
            <a:r>
              <a:rPr lang="en-US" dirty="0" err="1"/>
              <a:t>tidak</a:t>
            </a:r>
            <a:r>
              <a:rPr lang="en-US" dirty="0"/>
              <a:t> over budget) </a:t>
            </a:r>
          </a:p>
          <a:p>
            <a:pPr marL="603629" lvl="1" indent="-232165">
              <a:spcBef>
                <a:spcPct val="20000"/>
              </a:spcBef>
              <a:buFontTx/>
              <a:buChar char="–"/>
            </a:pPr>
            <a:r>
              <a:rPr lang="en-US" dirty="0"/>
              <a:t>Project </a:t>
            </a:r>
            <a:r>
              <a:rPr lang="en-US" dirty="0" err="1"/>
              <a:t>bisa</a:t>
            </a:r>
            <a:r>
              <a:rPr lang="en-US" dirty="0"/>
              <a:t> </a:t>
            </a:r>
            <a:r>
              <a:rPr lang="en-US" dirty="0" err="1"/>
              <a:t>diselesaikan</a:t>
            </a:r>
            <a:r>
              <a:rPr lang="en-US" dirty="0"/>
              <a:t> </a:t>
            </a:r>
            <a:r>
              <a:rPr lang="en-US" dirty="0" err="1"/>
              <a:t>tepat</a:t>
            </a:r>
            <a:r>
              <a:rPr lang="en-US" dirty="0"/>
              <a:t> </a:t>
            </a:r>
            <a:r>
              <a:rPr lang="en-US" dirty="0" err="1"/>
              <a:t>waktu</a:t>
            </a:r>
            <a:r>
              <a:rPr lang="en-US" dirty="0"/>
              <a:t> </a:t>
            </a:r>
          </a:p>
          <a:p>
            <a:pPr marL="603629" lvl="1" indent="-232165">
              <a:spcBef>
                <a:spcPct val="20000"/>
              </a:spcBef>
              <a:buFontTx/>
              <a:buChar char="–"/>
            </a:pPr>
            <a:r>
              <a:rPr lang="en-US" dirty="0" err="1"/>
              <a:t>Kualitas</a:t>
            </a:r>
            <a:r>
              <a:rPr lang="en-US" dirty="0"/>
              <a:t> </a:t>
            </a:r>
            <a:r>
              <a:rPr lang="en-US" dirty="0" err="1"/>
              <a:t>produk</a:t>
            </a:r>
            <a:r>
              <a:rPr lang="en-US" dirty="0"/>
              <a:t> </a:t>
            </a:r>
            <a:r>
              <a:rPr lang="en-US" dirty="0" err="1"/>
              <a:t>baik</a:t>
            </a:r>
            <a:r>
              <a:rPr lang="en-US" dirty="0"/>
              <a:t> </a:t>
            </a:r>
            <a:r>
              <a:rPr lang="en-US" dirty="0" err="1"/>
              <a:t>sejak</a:t>
            </a:r>
            <a:r>
              <a:rPr lang="en-US" dirty="0"/>
              <a:t> </a:t>
            </a:r>
            <a:r>
              <a:rPr lang="en-US" dirty="0" err="1"/>
              <a:t>awal</a:t>
            </a:r>
            <a:r>
              <a:rPr lang="en-US" dirty="0"/>
              <a:t> </a:t>
            </a:r>
            <a:r>
              <a:rPr lang="en-US" dirty="0" err="1"/>
              <a:t>produk</a:t>
            </a:r>
            <a:r>
              <a:rPr lang="en-US" dirty="0"/>
              <a:t> </a:t>
            </a:r>
            <a:r>
              <a:rPr lang="en-US" dirty="0" err="1"/>
              <a:t>dibuat</a:t>
            </a:r>
            <a:r>
              <a:rPr lang="en-US" dirty="0"/>
              <a:t>/ di launch</a:t>
            </a:r>
          </a:p>
        </p:txBody>
      </p:sp>
      <p:sp>
        <p:nvSpPr>
          <p:cNvPr id="85011" name="Rectangle 29"/>
          <p:cNvSpPr>
            <a:spLocks noChangeArrowheads="1"/>
          </p:cNvSpPr>
          <p:nvPr/>
        </p:nvSpPr>
        <p:spPr bwMode="auto">
          <a:xfrm>
            <a:off x="1173182" y="180479"/>
            <a:ext cx="7245104" cy="459934"/>
          </a:xfrm>
          <a:prstGeom prst="rect">
            <a:avLst/>
          </a:prstGeom>
          <a:noFill/>
          <a:ln w="9525">
            <a:noFill/>
            <a:miter lim="800000"/>
            <a:headEnd/>
            <a:tailEnd/>
          </a:ln>
        </p:spPr>
        <p:txBody>
          <a:bodyPr wrap="square">
            <a:spAutoFit/>
          </a:bodyPr>
          <a:lstStyle/>
          <a:p>
            <a:pPr marL="584282" indent="-584282" algn="ctr">
              <a:lnSpc>
                <a:spcPct val="105000"/>
              </a:lnSpc>
              <a:spcBef>
                <a:spcPct val="20000"/>
              </a:spcBef>
              <a:buClr>
                <a:schemeClr val="accent2"/>
              </a:buClr>
            </a:pPr>
            <a:r>
              <a:rPr lang="en-US" sz="2275" b="1" dirty="0" err="1"/>
              <a:t>Perencanaan</a:t>
            </a:r>
            <a:r>
              <a:rPr lang="en-US" sz="2275" b="1" dirty="0"/>
              <a:t> </a:t>
            </a:r>
            <a:r>
              <a:rPr lang="en-US" sz="2275" b="1" dirty="0" err="1"/>
              <a:t>Pelaksanaan</a:t>
            </a:r>
            <a:r>
              <a:rPr lang="en-US" sz="2275" b="1" dirty="0"/>
              <a:t> </a:t>
            </a:r>
            <a:r>
              <a:rPr lang="en-US" sz="2275" b="1" dirty="0" err="1"/>
              <a:t>dan</a:t>
            </a:r>
            <a:r>
              <a:rPr lang="en-US" sz="2275" b="1" dirty="0"/>
              <a:t> </a:t>
            </a:r>
            <a:r>
              <a:rPr lang="en-US" sz="2275" b="1" dirty="0" err="1"/>
              <a:t>Pengendalian</a:t>
            </a:r>
            <a:r>
              <a:rPr lang="en-US" sz="2275" b="1" dirty="0"/>
              <a:t> (</a:t>
            </a:r>
            <a:r>
              <a:rPr lang="en-US" b="1" dirty="0">
                <a:solidFill>
                  <a:srgbClr val="0000FF"/>
                </a:solidFill>
              </a:rPr>
              <a:t>SMM</a:t>
            </a:r>
            <a:r>
              <a:rPr lang="en-US" sz="2275" b="1" dirty="0"/>
              <a:t>  8.1)</a:t>
            </a:r>
            <a:endParaRPr lang="en-US" sz="2275" dirty="0"/>
          </a:p>
        </p:txBody>
      </p:sp>
      <p:sp>
        <p:nvSpPr>
          <p:cNvPr id="2" name="Footer Placeholder 1">
            <a:extLst>
              <a:ext uri="{FF2B5EF4-FFF2-40B4-BE49-F238E27FC236}">
                <a16:creationId xmlns:a16="http://schemas.microsoft.com/office/drawing/2014/main" id="{9B121DA3-7E77-4471-8B33-5FE72F6A962E}"/>
              </a:ext>
            </a:extLst>
          </p:cNvPr>
          <p:cNvSpPr>
            <a:spLocks noGrp="1"/>
          </p:cNvSpPr>
          <p:nvPr>
            <p:ph type="ftr" sz="quarter" idx="10"/>
          </p:nvPr>
        </p:nvSpPr>
        <p:spPr/>
        <p:txBody>
          <a:bodyPr/>
          <a:lstStyle/>
          <a:p>
            <a:pPr>
              <a:defRPr/>
            </a:pPr>
            <a:r>
              <a:rPr lang="en-US"/>
              <a:t>Integrasi ISO 9001 &amp; ISO 14001 1/rev.01 (c)Copyright, Sentral Sistem. May 2019</a:t>
            </a:r>
            <a:endParaRPr lang="en-US" dirty="0"/>
          </a:p>
        </p:txBody>
      </p:sp>
    </p:spTree>
    <p:extLst>
      <p:ext uri="{BB962C8B-B14F-4D97-AF65-F5344CB8AC3E}">
        <p14:creationId xmlns:p14="http://schemas.microsoft.com/office/powerpoint/2010/main" val="2963728579"/>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11"/>
          <p:cNvGrpSpPr>
            <a:grpSpLocks/>
          </p:cNvGrpSpPr>
          <p:nvPr/>
        </p:nvGrpSpPr>
        <p:grpSpPr bwMode="auto">
          <a:xfrm>
            <a:off x="766739" y="1140321"/>
            <a:ext cx="8018559" cy="4780491"/>
            <a:chOff x="642910" y="1500174"/>
            <a:chExt cx="7232910" cy="3968278"/>
          </a:xfrm>
        </p:grpSpPr>
        <p:sp>
          <p:nvSpPr>
            <p:cNvPr id="41994" name="TextBox 7"/>
            <p:cNvSpPr txBox="1">
              <a:spLocks noChangeArrowheads="1"/>
            </p:cNvSpPr>
            <p:nvPr/>
          </p:nvSpPr>
          <p:spPr bwMode="auto">
            <a:xfrm>
              <a:off x="4804301" y="4997466"/>
              <a:ext cx="3071519" cy="470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25" u="sng">
                  <a:latin typeface="Arial" panose="020B0604020202020204" pitchFamily="34" charset="0"/>
                </a:rPr>
                <a:t>Meningkatkan Sistem Pencegahan </a:t>
              </a:r>
            </a:p>
            <a:p>
              <a:pPr algn="ctr" eaLnBrk="1" hangingPunct="1">
                <a:spcBef>
                  <a:spcPct val="0"/>
                </a:spcBef>
                <a:buFontTx/>
                <a:buNone/>
              </a:pPr>
              <a:r>
                <a:rPr lang="en-US" altLang="en-US" sz="1462">
                  <a:latin typeface="Arial" panose="020B0604020202020204" pitchFamily="34" charset="0"/>
                </a:rPr>
                <a:t>Untuk mengurangi kesalahan</a:t>
              </a:r>
            </a:p>
          </p:txBody>
        </p:sp>
        <p:sp>
          <p:nvSpPr>
            <p:cNvPr id="41995" name="TextBox 10"/>
            <p:cNvSpPr txBox="1">
              <a:spLocks noChangeArrowheads="1"/>
            </p:cNvSpPr>
            <p:nvPr/>
          </p:nvSpPr>
          <p:spPr bwMode="auto">
            <a:xfrm>
              <a:off x="1370231" y="4997466"/>
              <a:ext cx="2475936" cy="470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25" u="sng">
                  <a:latin typeface="Arial" panose="020B0604020202020204" pitchFamily="34" charset="0"/>
                </a:rPr>
                <a:t>Sistem Pencegahan Lemah</a:t>
              </a:r>
            </a:p>
            <a:p>
              <a:pPr algn="ctr" eaLnBrk="1" hangingPunct="1">
                <a:spcBef>
                  <a:spcPct val="0"/>
                </a:spcBef>
                <a:buFontTx/>
                <a:buNone/>
              </a:pPr>
              <a:r>
                <a:rPr lang="en-US" altLang="en-US" sz="1462">
                  <a:latin typeface="Arial" panose="020B0604020202020204" pitchFamily="34" charset="0"/>
                </a:rPr>
                <a:t>Biaya kesalahan tinggi</a:t>
              </a:r>
            </a:p>
          </p:txBody>
        </p:sp>
        <p:pic>
          <p:nvPicPr>
            <p:cNvPr id="41996"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910" y="1500174"/>
              <a:ext cx="7215238" cy="3429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1986" name="Rectangle 2"/>
          <p:cNvSpPr>
            <a:spLocks noGrp="1" noChangeArrowheads="1"/>
          </p:cNvSpPr>
          <p:nvPr>
            <p:ph type="title"/>
          </p:nvPr>
        </p:nvSpPr>
        <p:spPr>
          <a:xfrm>
            <a:off x="612087" y="269831"/>
            <a:ext cx="6686550" cy="829370"/>
          </a:xfrm>
        </p:spPr>
        <p:txBody>
          <a:bodyPr/>
          <a:lstStyle/>
          <a:p>
            <a:pPr eaLnBrk="1" hangingPunct="1"/>
            <a:r>
              <a:rPr lang="en-US" altLang="en-US" sz="2400" dirty="0" err="1"/>
              <a:t>Beralih</a:t>
            </a:r>
            <a:r>
              <a:rPr lang="en-US" altLang="en-US" sz="2400" dirty="0"/>
              <a:t> </a:t>
            </a:r>
            <a:r>
              <a:rPr lang="en-US" altLang="en-US" sz="2400" dirty="0" err="1"/>
              <a:t>dari</a:t>
            </a:r>
            <a:r>
              <a:rPr lang="en-US" altLang="en-US" sz="2400" dirty="0"/>
              <a:t> </a:t>
            </a:r>
            <a:r>
              <a:rPr lang="en-US" altLang="en-US" sz="2400" dirty="0" err="1"/>
              <a:t>fokus</a:t>
            </a:r>
            <a:r>
              <a:rPr lang="en-US" altLang="en-US" sz="2400" dirty="0"/>
              <a:t> </a:t>
            </a:r>
            <a:r>
              <a:rPr lang="en-US" altLang="en-US" sz="2400" dirty="0" err="1"/>
              <a:t>Perbaikan</a:t>
            </a:r>
            <a:r>
              <a:rPr lang="en-US" altLang="en-US" sz="2400" dirty="0"/>
              <a:t> </a:t>
            </a:r>
            <a:r>
              <a:rPr lang="en-US" altLang="en-US" sz="2400" dirty="0" err="1"/>
              <a:t>ke</a:t>
            </a:r>
            <a:r>
              <a:rPr lang="en-US" altLang="en-US" sz="2400" dirty="0"/>
              <a:t> </a:t>
            </a:r>
            <a:r>
              <a:rPr lang="en-US" altLang="en-US" sz="2400" dirty="0" err="1"/>
              <a:t>Pencegahan</a:t>
            </a:r>
            <a:br>
              <a:rPr lang="en-US" altLang="en-US" sz="2275" dirty="0"/>
            </a:br>
            <a:r>
              <a:rPr lang="en-US" altLang="en-US" sz="1625" dirty="0"/>
              <a:t>(</a:t>
            </a:r>
            <a:r>
              <a:rPr lang="en-US" altLang="en-US" sz="1625" dirty="0" err="1"/>
              <a:t>Perpindahan</a:t>
            </a:r>
            <a:r>
              <a:rPr lang="en-US" altLang="en-US" sz="1625" dirty="0"/>
              <a:t> </a:t>
            </a:r>
            <a:r>
              <a:rPr lang="en-US" altLang="en-US" sz="1625" dirty="0" err="1"/>
              <a:t>Energi</a:t>
            </a:r>
            <a:r>
              <a:rPr lang="en-US" altLang="en-US" sz="1625" dirty="0"/>
              <a:t> </a:t>
            </a:r>
            <a:r>
              <a:rPr lang="en-US" altLang="en-US" sz="1625" dirty="0" err="1"/>
              <a:t>dari</a:t>
            </a:r>
            <a:r>
              <a:rPr lang="en-US" altLang="en-US" sz="1625" dirty="0"/>
              <a:t> “Usaha </a:t>
            </a:r>
            <a:r>
              <a:rPr lang="en-US" altLang="en-US" sz="1625" dirty="0" err="1"/>
              <a:t>Perbaikan</a:t>
            </a:r>
            <a:r>
              <a:rPr lang="en-US" altLang="en-US" sz="1625" dirty="0"/>
              <a:t>” </a:t>
            </a:r>
            <a:r>
              <a:rPr lang="en-US" altLang="en-US" sz="1625" dirty="0" err="1"/>
              <a:t>ke</a:t>
            </a:r>
            <a:r>
              <a:rPr lang="en-US" altLang="en-US" sz="1625" dirty="0"/>
              <a:t> “Usaha </a:t>
            </a:r>
            <a:r>
              <a:rPr lang="en-US" altLang="en-US" sz="1625" dirty="0" err="1"/>
              <a:t>Pencegahan</a:t>
            </a:r>
            <a:r>
              <a:rPr lang="en-US" altLang="en-US" sz="1625" dirty="0"/>
              <a:t>”)  </a:t>
            </a:r>
          </a:p>
        </p:txBody>
      </p:sp>
      <p:sp>
        <p:nvSpPr>
          <p:cNvPr id="4199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600">
                <a:solidFill>
                  <a:schemeClr val="tx1"/>
                </a:solidFill>
                <a:latin typeface="Calibri" panose="020F0502020204030204" pitchFamily="34" charset="0"/>
              </a:defRPr>
            </a:lvl1pPr>
            <a:lvl2pPr marL="603629" indent="-232165">
              <a:spcBef>
                <a:spcPct val="20000"/>
              </a:spcBef>
              <a:buFont typeface="Arial" panose="020B0604020202020204" pitchFamily="34" charset="0"/>
              <a:buChar char="–"/>
              <a:defRPr sz="2275">
                <a:solidFill>
                  <a:schemeClr val="tx1"/>
                </a:solidFill>
                <a:latin typeface="Calibri" panose="020F0502020204030204" pitchFamily="34" charset="0"/>
              </a:defRPr>
            </a:lvl2pPr>
            <a:lvl3pPr marL="928659" indent="-185732">
              <a:spcBef>
                <a:spcPct val="20000"/>
              </a:spcBef>
              <a:buFont typeface="Arial" panose="020B0604020202020204" pitchFamily="34" charset="0"/>
              <a:buChar char="•"/>
              <a:defRPr sz="1950">
                <a:solidFill>
                  <a:schemeClr val="tx1"/>
                </a:solidFill>
                <a:latin typeface="Calibri" panose="020F0502020204030204" pitchFamily="34" charset="0"/>
              </a:defRPr>
            </a:lvl3pPr>
            <a:lvl4pPr marL="1300122" indent="-185732">
              <a:spcBef>
                <a:spcPct val="20000"/>
              </a:spcBef>
              <a:buFont typeface="Arial" panose="020B0604020202020204" pitchFamily="34" charset="0"/>
              <a:buChar char="–"/>
              <a:defRPr sz="1625">
                <a:solidFill>
                  <a:schemeClr val="tx1"/>
                </a:solidFill>
                <a:latin typeface="Calibri" panose="020F0502020204030204" pitchFamily="34" charset="0"/>
              </a:defRPr>
            </a:lvl4pPr>
            <a:lvl5pPr marL="1671586" indent="-185732">
              <a:spcBef>
                <a:spcPct val="20000"/>
              </a:spcBef>
              <a:buFont typeface="Arial" panose="020B0604020202020204" pitchFamily="34" charset="0"/>
              <a:buChar char="»"/>
              <a:defRPr sz="1625">
                <a:solidFill>
                  <a:schemeClr val="tx1"/>
                </a:solidFill>
                <a:latin typeface="Calibri" panose="020F0502020204030204" pitchFamily="34" charset="0"/>
              </a:defRPr>
            </a:lvl5pPr>
            <a:lvl6pPr marL="2043050"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6pPr>
            <a:lvl7pPr marL="2414513"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7pPr>
            <a:lvl8pPr marL="2785977"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8pPr>
            <a:lvl9pPr marL="3157440" indent="-185732" eaLnBrk="0" fontAlgn="base" hangingPunct="0">
              <a:spcBef>
                <a:spcPct val="20000"/>
              </a:spcBef>
              <a:spcAft>
                <a:spcPct val="0"/>
              </a:spcAft>
              <a:buFont typeface="Arial" panose="020B0604020202020204" pitchFamily="34" charset="0"/>
              <a:buChar char="»"/>
              <a:defRPr sz="1625">
                <a:solidFill>
                  <a:schemeClr val="tx1"/>
                </a:solidFill>
                <a:latin typeface="Calibri" panose="020F0502020204030204" pitchFamily="34" charset="0"/>
              </a:defRPr>
            </a:lvl9pPr>
          </a:lstStyle>
          <a:p>
            <a:pPr>
              <a:spcBef>
                <a:spcPct val="0"/>
              </a:spcBef>
              <a:buFontTx/>
              <a:buNone/>
            </a:pPr>
            <a:fld id="{0D30C761-743C-47D4-B120-96CE942FEC3A}" type="slidenum">
              <a:rPr lang="en-US" altLang="en-US" sz="975">
                <a:solidFill>
                  <a:srgbClr val="898989"/>
                </a:solidFill>
                <a:latin typeface="Arial" panose="020B0604020202020204" pitchFamily="34" charset="0"/>
              </a:rPr>
              <a:pPr>
                <a:spcBef>
                  <a:spcPct val="0"/>
                </a:spcBef>
                <a:buFontTx/>
                <a:buNone/>
              </a:pPr>
              <a:t>68</a:t>
            </a:fld>
            <a:endParaRPr lang="en-US" altLang="en-US" sz="975">
              <a:solidFill>
                <a:srgbClr val="898989"/>
              </a:solidFill>
              <a:latin typeface="Arial" panose="020B0604020202020204" pitchFamily="34" charset="0"/>
            </a:endParaRPr>
          </a:p>
        </p:txBody>
      </p:sp>
      <p:sp>
        <p:nvSpPr>
          <p:cNvPr id="7" name="Oval 6"/>
          <p:cNvSpPr/>
          <p:nvPr/>
        </p:nvSpPr>
        <p:spPr>
          <a:xfrm>
            <a:off x="1959068" y="4567966"/>
            <a:ext cx="1972865" cy="4643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8" name="Oval 7"/>
          <p:cNvSpPr/>
          <p:nvPr/>
        </p:nvSpPr>
        <p:spPr>
          <a:xfrm>
            <a:off x="5850790" y="4414741"/>
            <a:ext cx="1857375" cy="638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0" name="Rounded Rectangle 9"/>
          <p:cNvSpPr/>
          <p:nvPr/>
        </p:nvSpPr>
        <p:spPr>
          <a:xfrm rot="16200000">
            <a:off x="-929432" y="929434"/>
            <a:ext cx="2341066" cy="482203"/>
          </a:xfrm>
          <a:prstGeom prst="roundRect">
            <a:avLst>
              <a:gd name="adj" fmla="val 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1" name="Rectangle 10"/>
          <p:cNvSpPr/>
          <p:nvPr/>
        </p:nvSpPr>
        <p:spPr>
          <a:xfrm>
            <a:off x="0" y="6680029"/>
            <a:ext cx="9144000" cy="1827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462"/>
          </a:p>
        </p:txBody>
      </p:sp>
      <p:sp>
        <p:nvSpPr>
          <p:cNvPr id="14" name="Title 1">
            <a:extLst>
              <a:ext uri="{FF2B5EF4-FFF2-40B4-BE49-F238E27FC236}">
                <a16:creationId xmlns:a16="http://schemas.microsoft.com/office/drawing/2014/main" id="{33DEAA0C-5495-42E0-BAD4-A4DFC35CA33C}"/>
              </a:ext>
            </a:extLst>
          </p:cNvPr>
          <p:cNvSpPr txBox="1">
            <a:spLocks/>
          </p:cNvSpPr>
          <p:nvPr/>
        </p:nvSpPr>
        <p:spPr>
          <a:xfrm>
            <a:off x="8275467" y="20702"/>
            <a:ext cx="868533"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solidFill>
                  <a:srgbClr val="0000FF"/>
                </a:solidFill>
              </a:rPr>
              <a:t>SMM</a:t>
            </a:r>
          </a:p>
        </p:txBody>
      </p:sp>
      <p:sp>
        <p:nvSpPr>
          <p:cNvPr id="2" name="Footer Placeholder 1">
            <a:extLst>
              <a:ext uri="{FF2B5EF4-FFF2-40B4-BE49-F238E27FC236}">
                <a16:creationId xmlns:a16="http://schemas.microsoft.com/office/drawing/2014/main" id="{8A981C30-B78B-490A-8351-EC4A476C86EA}"/>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003921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Agus Wahyudi\Pictures\3D man\deal.jpg"/>
          <p:cNvPicPr>
            <a:picLocks noChangeAspect="1" noChangeArrowheads="1"/>
          </p:cNvPicPr>
          <p:nvPr/>
        </p:nvPicPr>
        <p:blipFill>
          <a:blip r:embed="rId2" cstate="print"/>
          <a:srcRect/>
          <a:stretch>
            <a:fillRect/>
          </a:stretch>
        </p:blipFill>
        <p:spPr bwMode="auto">
          <a:xfrm>
            <a:off x="290429" y="770021"/>
            <a:ext cx="1638354" cy="1372578"/>
          </a:xfrm>
          <a:prstGeom prst="rect">
            <a:avLst/>
          </a:prstGeom>
          <a:noFill/>
          <a:ln w="9525">
            <a:noFill/>
            <a:miter lim="800000"/>
            <a:headEnd/>
            <a:tailEnd/>
          </a:ln>
        </p:spPr>
      </p:pic>
      <p:pic>
        <p:nvPicPr>
          <p:cNvPr id="86020" name="Picture 2" descr="D:\H_Miscelleneous\4. My Pictures\gbr\2. 3D People\contractor-300x225.jpg"/>
          <p:cNvPicPr>
            <a:picLocks noChangeAspect="1" noChangeArrowheads="1"/>
          </p:cNvPicPr>
          <p:nvPr/>
        </p:nvPicPr>
        <p:blipFill>
          <a:blip r:embed="rId3" cstate="print">
            <a:clrChange>
              <a:clrFrom>
                <a:srgbClr val="F5F5F5"/>
              </a:clrFrom>
              <a:clrTo>
                <a:srgbClr val="F5F5F5">
                  <a:alpha val="0"/>
                </a:srgbClr>
              </a:clrTo>
            </a:clrChange>
          </a:blip>
          <a:srcRect/>
          <a:stretch>
            <a:fillRect/>
          </a:stretch>
        </p:blipFill>
        <p:spPr bwMode="auto">
          <a:xfrm>
            <a:off x="5034851" y="795860"/>
            <a:ext cx="1966026" cy="1697579"/>
          </a:xfrm>
          <a:prstGeom prst="rect">
            <a:avLst/>
          </a:prstGeom>
          <a:noFill/>
          <a:ln w="9525">
            <a:noFill/>
            <a:miter lim="800000"/>
            <a:headEnd/>
            <a:tailEnd/>
          </a:ln>
        </p:spPr>
      </p:pic>
      <p:sp>
        <p:nvSpPr>
          <p:cNvPr id="9" name="TextBox 27"/>
          <p:cNvSpPr txBox="1">
            <a:spLocks noChangeArrowheads="1"/>
          </p:cNvSpPr>
          <p:nvPr/>
        </p:nvSpPr>
        <p:spPr bwMode="auto">
          <a:xfrm>
            <a:off x="210454" y="2147225"/>
            <a:ext cx="1932641" cy="992579"/>
          </a:xfrm>
          <a:prstGeom prst="rect">
            <a:avLst/>
          </a:prstGeom>
          <a:noFill/>
          <a:ln w="9525">
            <a:noFill/>
            <a:miter lim="800000"/>
            <a:headEnd/>
            <a:tailEnd/>
          </a:ln>
        </p:spPr>
        <p:txBody>
          <a:bodyPr wrap="square">
            <a:spAutoFit/>
          </a:bodyPr>
          <a:lstStyle/>
          <a:p>
            <a:pPr algn="ctr">
              <a:defRPr/>
            </a:pPr>
            <a:r>
              <a:rPr lang="id-ID" sz="1950" dirty="0">
                <a:solidFill>
                  <a:srgbClr val="000000"/>
                </a:solidFill>
              </a:rPr>
              <a:t>Terima Order/ Pengembangan Produk</a:t>
            </a:r>
            <a:endParaRPr lang="en-US" sz="1950" dirty="0">
              <a:solidFill>
                <a:srgbClr val="000000"/>
              </a:solidFill>
            </a:endParaRPr>
          </a:p>
        </p:txBody>
      </p:sp>
      <p:sp>
        <p:nvSpPr>
          <p:cNvPr id="10" name="TextBox 27"/>
          <p:cNvSpPr txBox="1">
            <a:spLocks noChangeArrowheads="1"/>
          </p:cNvSpPr>
          <p:nvPr/>
        </p:nvSpPr>
        <p:spPr bwMode="auto">
          <a:xfrm>
            <a:off x="6820259" y="324112"/>
            <a:ext cx="2363769" cy="692497"/>
          </a:xfrm>
          <a:prstGeom prst="rect">
            <a:avLst/>
          </a:prstGeom>
          <a:noFill/>
          <a:ln w="9525">
            <a:noFill/>
            <a:miter lim="800000"/>
            <a:headEnd/>
            <a:tailEnd/>
          </a:ln>
        </p:spPr>
        <p:txBody>
          <a:bodyPr wrap="square">
            <a:spAutoFit/>
          </a:bodyPr>
          <a:lstStyle/>
          <a:p>
            <a:pPr algn="ctr">
              <a:defRPr/>
            </a:pPr>
            <a:r>
              <a:rPr lang="en-US" sz="1950" dirty="0"/>
              <a:t>Mem</a:t>
            </a:r>
            <a:r>
              <a:rPr lang="id-ID" sz="1950" dirty="0"/>
              <a:t>persiapkan </a:t>
            </a:r>
            <a:r>
              <a:rPr lang="en-US" sz="1950" dirty="0" err="1"/>
              <a:t>sumber</a:t>
            </a:r>
            <a:r>
              <a:rPr lang="en-US" sz="1950" dirty="0"/>
              <a:t> </a:t>
            </a:r>
            <a:r>
              <a:rPr lang="en-US" sz="1950" dirty="0" err="1"/>
              <a:t>daya</a:t>
            </a:r>
            <a:r>
              <a:rPr lang="id-ID" sz="1950" dirty="0"/>
              <a:t>:</a:t>
            </a:r>
            <a:endParaRPr lang="en-US" sz="1950" dirty="0"/>
          </a:p>
        </p:txBody>
      </p:sp>
      <p:sp>
        <p:nvSpPr>
          <p:cNvPr id="11" name="TextBox 27"/>
          <p:cNvSpPr txBox="1">
            <a:spLocks noChangeArrowheads="1"/>
          </p:cNvSpPr>
          <p:nvPr/>
        </p:nvSpPr>
        <p:spPr bwMode="auto">
          <a:xfrm>
            <a:off x="4755898" y="5985101"/>
            <a:ext cx="2057327" cy="792718"/>
          </a:xfrm>
          <a:prstGeom prst="rect">
            <a:avLst/>
          </a:prstGeom>
          <a:noFill/>
          <a:ln w="9525">
            <a:noFill/>
            <a:miter lim="800000"/>
            <a:headEnd/>
            <a:tailEnd/>
          </a:ln>
        </p:spPr>
        <p:txBody>
          <a:bodyPr wrap="square">
            <a:spAutoFit/>
          </a:bodyPr>
          <a:lstStyle/>
          <a:p>
            <a:pPr algn="ctr">
              <a:defRPr/>
            </a:pPr>
            <a:r>
              <a:rPr lang="id-ID" sz="1517" dirty="0">
                <a:solidFill>
                  <a:srgbClr val="000000"/>
                </a:solidFill>
              </a:rPr>
              <a:t>Membuat Program Kerja Pengembangan</a:t>
            </a:r>
          </a:p>
          <a:p>
            <a:pPr algn="ctr">
              <a:defRPr/>
            </a:pPr>
            <a:r>
              <a:rPr lang="id-ID" sz="1517" dirty="0">
                <a:solidFill>
                  <a:srgbClr val="000000"/>
                </a:solidFill>
              </a:rPr>
              <a:t>(Master Schedule)</a:t>
            </a:r>
            <a:endParaRPr lang="en-US" sz="1517" dirty="0">
              <a:solidFill>
                <a:srgbClr val="000000"/>
              </a:solidFill>
            </a:endParaRPr>
          </a:p>
        </p:txBody>
      </p:sp>
      <p:grpSp>
        <p:nvGrpSpPr>
          <p:cNvPr id="42" name="Group 41"/>
          <p:cNvGrpSpPr/>
          <p:nvPr/>
        </p:nvGrpSpPr>
        <p:grpSpPr>
          <a:xfrm>
            <a:off x="6813849" y="1106905"/>
            <a:ext cx="2208213" cy="5693957"/>
            <a:chOff x="7739063" y="500042"/>
            <a:chExt cx="2208213" cy="5932073"/>
          </a:xfrm>
        </p:grpSpPr>
        <p:sp>
          <p:nvSpPr>
            <p:cNvPr id="12" name="Rectangle 11"/>
            <p:cNvSpPr/>
            <p:nvPr/>
          </p:nvSpPr>
          <p:spPr>
            <a:xfrm>
              <a:off x="7881971" y="500042"/>
              <a:ext cx="1928813" cy="592931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950"/>
            </a:p>
          </p:txBody>
        </p:sp>
        <p:sp>
          <p:nvSpPr>
            <p:cNvPr id="14" name="TextBox 27"/>
            <p:cNvSpPr txBox="1">
              <a:spLocks noChangeArrowheads="1"/>
            </p:cNvSpPr>
            <p:nvPr/>
          </p:nvSpPr>
          <p:spPr bwMode="auto">
            <a:xfrm>
              <a:off x="7804151" y="1690688"/>
              <a:ext cx="2071687" cy="554795"/>
            </a:xfrm>
            <a:prstGeom prst="rect">
              <a:avLst/>
            </a:prstGeom>
            <a:noFill/>
            <a:ln w="9525">
              <a:noFill/>
              <a:miter lim="800000"/>
              <a:headEnd/>
              <a:tailEnd/>
            </a:ln>
          </p:spPr>
          <p:txBody>
            <a:bodyPr>
              <a:spAutoFit/>
            </a:bodyPr>
            <a:lstStyle/>
            <a:p>
              <a:pPr algn="ctr">
                <a:defRPr/>
              </a:pPr>
              <a:r>
                <a:rPr lang="id-ID" sz="1517" dirty="0"/>
                <a:t>Manusia, memenuhi (kompetensi &amp; jumlah)?</a:t>
              </a:r>
            </a:p>
          </p:txBody>
        </p:sp>
        <p:pic>
          <p:nvPicPr>
            <p:cNvPr id="86026" name="Picture 20" descr="http://www.cimg.in/images/2012/05/30/03/126994074_13383595882_large.jpg"/>
            <p:cNvPicPr>
              <a:picLocks noChangeAspect="1" noChangeArrowheads="1"/>
            </p:cNvPicPr>
            <p:nvPr/>
          </p:nvPicPr>
          <p:blipFill>
            <a:blip r:embed="rId4" cstate="print"/>
            <a:srcRect r="38799"/>
            <a:stretch>
              <a:fillRect/>
            </a:stretch>
          </p:blipFill>
          <p:spPr bwMode="auto">
            <a:xfrm>
              <a:off x="8361363" y="2286000"/>
              <a:ext cx="884237" cy="714375"/>
            </a:xfrm>
            <a:prstGeom prst="rect">
              <a:avLst/>
            </a:prstGeom>
            <a:noFill/>
            <a:ln w="9525">
              <a:noFill/>
              <a:miter lim="800000"/>
              <a:headEnd/>
              <a:tailEnd/>
            </a:ln>
          </p:spPr>
        </p:pic>
        <p:sp>
          <p:nvSpPr>
            <p:cNvPr id="16" name="TextBox 27"/>
            <p:cNvSpPr txBox="1">
              <a:spLocks noChangeArrowheads="1"/>
            </p:cNvSpPr>
            <p:nvPr/>
          </p:nvSpPr>
          <p:spPr bwMode="auto">
            <a:xfrm>
              <a:off x="7739063" y="3000375"/>
              <a:ext cx="2000250" cy="554795"/>
            </a:xfrm>
            <a:prstGeom prst="rect">
              <a:avLst/>
            </a:prstGeom>
            <a:noFill/>
            <a:ln w="9525">
              <a:noFill/>
              <a:miter lim="800000"/>
              <a:headEnd/>
              <a:tailEnd/>
            </a:ln>
          </p:spPr>
          <p:txBody>
            <a:bodyPr>
              <a:spAutoFit/>
            </a:bodyPr>
            <a:lstStyle/>
            <a:p>
              <a:pPr algn="ctr">
                <a:defRPr/>
              </a:pPr>
              <a:r>
                <a:rPr lang="id-ID" sz="1517" dirty="0"/>
                <a:t>Material, Kapan harus sudah tersedia?</a:t>
              </a:r>
            </a:p>
          </p:txBody>
        </p:sp>
        <p:pic>
          <p:nvPicPr>
            <p:cNvPr id="86028" name="Picture 21" descr="http://nyc-parkingticket.com/media/catalog/product/cache/1/small_image/135x/9df78eab33525d08d6e5fb8d27136e95/n/y/nycparkingticketreport_1.jpg">
              <a:hlinkClick r:id="rId5" action="ppaction://hlinkfile"/>
            </p:cNvPr>
            <p:cNvPicPr>
              <a:picLocks noChangeAspect="1" noChangeArrowheads="1"/>
            </p:cNvPicPr>
            <p:nvPr/>
          </p:nvPicPr>
          <p:blipFill>
            <a:blip r:embed="rId6" cstate="print"/>
            <a:srcRect/>
            <a:stretch>
              <a:fillRect/>
            </a:stretch>
          </p:blipFill>
          <p:spPr bwMode="auto">
            <a:xfrm>
              <a:off x="8453438" y="3571875"/>
              <a:ext cx="695325" cy="642938"/>
            </a:xfrm>
            <a:prstGeom prst="rect">
              <a:avLst/>
            </a:prstGeom>
            <a:noFill/>
            <a:ln w="9525">
              <a:noFill/>
              <a:miter lim="800000"/>
              <a:headEnd/>
              <a:tailEnd/>
            </a:ln>
          </p:spPr>
        </p:pic>
        <p:sp>
          <p:nvSpPr>
            <p:cNvPr id="18" name="TextBox 27"/>
            <p:cNvSpPr txBox="1">
              <a:spLocks noChangeArrowheads="1"/>
            </p:cNvSpPr>
            <p:nvPr/>
          </p:nvSpPr>
          <p:spPr bwMode="auto">
            <a:xfrm>
              <a:off x="7881938" y="4214813"/>
              <a:ext cx="1928812" cy="554795"/>
            </a:xfrm>
            <a:prstGeom prst="rect">
              <a:avLst/>
            </a:prstGeom>
            <a:noFill/>
            <a:ln w="9525">
              <a:noFill/>
              <a:miter lim="800000"/>
              <a:headEnd/>
              <a:tailEnd/>
            </a:ln>
          </p:spPr>
          <p:txBody>
            <a:bodyPr>
              <a:spAutoFit/>
            </a:bodyPr>
            <a:lstStyle/>
            <a:p>
              <a:pPr algn="ctr">
                <a:defRPr/>
              </a:pPr>
              <a:r>
                <a:rPr lang="id-ID" sz="1517" dirty="0"/>
                <a:t>Metode, Prosedur/ SOP/ Standard siap?</a:t>
              </a:r>
            </a:p>
          </p:txBody>
        </p:sp>
        <p:pic>
          <p:nvPicPr>
            <p:cNvPr id="86030" name="Picture 4" descr="C:\Users\Agus Wahyudi\Pictures\3D man\d-white-people-as-road-worker-business-man-rendered-illustration-30858657.jpg"/>
            <p:cNvPicPr>
              <a:picLocks noChangeAspect="1" noChangeArrowheads="1"/>
            </p:cNvPicPr>
            <p:nvPr/>
          </p:nvPicPr>
          <p:blipFill>
            <a:blip r:embed="rId7" cstate="print"/>
            <a:srcRect/>
            <a:stretch>
              <a:fillRect/>
            </a:stretch>
          </p:blipFill>
          <p:spPr bwMode="auto">
            <a:xfrm>
              <a:off x="8167688" y="714375"/>
              <a:ext cx="1285875" cy="1071563"/>
            </a:xfrm>
            <a:prstGeom prst="rect">
              <a:avLst/>
            </a:prstGeom>
            <a:noFill/>
            <a:ln w="9525">
              <a:noFill/>
              <a:miter lim="800000"/>
              <a:headEnd/>
              <a:tailEnd/>
            </a:ln>
          </p:spPr>
        </p:pic>
        <p:pic>
          <p:nvPicPr>
            <p:cNvPr id="86031" name="Picture 19" descr="http://us.cdn3.123rf.com/168nwm/anatolymas/anatolymas1207/anatolymas120700006/14573937-3d-small-person-cleaner-with-a-mop-and-bucket-3d-image-isolated-white-background.jpg"/>
            <p:cNvPicPr>
              <a:picLocks noChangeAspect="1" noChangeArrowheads="1"/>
            </p:cNvPicPr>
            <p:nvPr/>
          </p:nvPicPr>
          <p:blipFill>
            <a:blip r:embed="rId8" cstate="print"/>
            <a:srcRect/>
            <a:stretch>
              <a:fillRect/>
            </a:stretch>
          </p:blipFill>
          <p:spPr bwMode="auto">
            <a:xfrm>
              <a:off x="8810625" y="5000625"/>
              <a:ext cx="735013" cy="857250"/>
            </a:xfrm>
            <a:prstGeom prst="rect">
              <a:avLst/>
            </a:prstGeom>
            <a:noFill/>
            <a:ln w="9525">
              <a:noFill/>
              <a:miter lim="800000"/>
              <a:headEnd/>
              <a:tailEnd/>
            </a:ln>
          </p:spPr>
        </p:pic>
        <p:sp>
          <p:nvSpPr>
            <p:cNvPr id="22" name="TextBox 27"/>
            <p:cNvSpPr txBox="1">
              <a:spLocks noChangeArrowheads="1"/>
            </p:cNvSpPr>
            <p:nvPr/>
          </p:nvSpPr>
          <p:spPr bwMode="auto">
            <a:xfrm>
              <a:off x="7780338" y="5943600"/>
              <a:ext cx="2166938" cy="488515"/>
            </a:xfrm>
            <a:prstGeom prst="rect">
              <a:avLst/>
            </a:prstGeom>
            <a:noFill/>
            <a:ln w="9525">
              <a:noFill/>
              <a:miter lim="800000"/>
              <a:headEnd/>
              <a:tailEnd/>
            </a:ln>
          </p:spPr>
          <p:txBody>
            <a:bodyPr>
              <a:spAutoFit/>
            </a:bodyPr>
            <a:lstStyle/>
            <a:p>
              <a:pPr algn="ctr">
                <a:defRPr/>
              </a:pPr>
              <a:r>
                <a:rPr lang="id-ID" sz="1300" dirty="0"/>
                <a:t>Infrastruktur &amp; Lingkungan Kerja, memadai?</a:t>
              </a:r>
            </a:p>
          </p:txBody>
        </p:sp>
        <p:pic>
          <p:nvPicPr>
            <p:cNvPr id="86033" name="Picture 5" descr="C:\Users\Agus Wahyudi\Pictures\3D man\3d-man-vector-tools-24174548.jpg"/>
            <p:cNvPicPr>
              <a:picLocks noChangeAspect="1" noChangeArrowheads="1"/>
            </p:cNvPicPr>
            <p:nvPr/>
          </p:nvPicPr>
          <p:blipFill>
            <a:blip r:embed="rId9" cstate="print"/>
            <a:srcRect/>
            <a:stretch>
              <a:fillRect/>
            </a:stretch>
          </p:blipFill>
          <p:spPr bwMode="auto">
            <a:xfrm>
              <a:off x="7953375" y="5000625"/>
              <a:ext cx="873125" cy="873125"/>
            </a:xfrm>
            <a:prstGeom prst="rect">
              <a:avLst/>
            </a:prstGeom>
            <a:noFill/>
            <a:ln w="9525">
              <a:noFill/>
              <a:miter lim="800000"/>
              <a:headEnd/>
              <a:tailEnd/>
            </a:ln>
          </p:spPr>
        </p:pic>
      </p:grpSp>
      <p:sp>
        <p:nvSpPr>
          <p:cNvPr id="52242" name="AutoShape 6"/>
          <p:cNvSpPr>
            <a:spLocks noChangeArrowheads="1"/>
          </p:cNvSpPr>
          <p:nvPr/>
        </p:nvSpPr>
        <p:spPr bwMode="auto">
          <a:xfrm>
            <a:off x="3129019" y="1449247"/>
            <a:ext cx="1371551" cy="359710"/>
          </a:xfrm>
          <a:prstGeom prst="rightArrow">
            <a:avLst>
              <a:gd name="adj1" fmla="val 50000"/>
              <a:gd name="adj2" fmla="val 50216"/>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52243" name="AutoShape 6"/>
          <p:cNvSpPr>
            <a:spLocks noChangeArrowheads="1"/>
          </p:cNvSpPr>
          <p:nvPr/>
        </p:nvSpPr>
        <p:spPr bwMode="auto">
          <a:xfrm rot="5400000">
            <a:off x="5540107" y="3855052"/>
            <a:ext cx="851943" cy="315873"/>
          </a:xfrm>
          <a:prstGeom prst="rightArrow">
            <a:avLst>
              <a:gd name="adj1" fmla="val 50000"/>
              <a:gd name="adj2" fmla="val 50219"/>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40" name="Picture 6" descr="C:\Users\Agus Wahyudi\Pictures\3D man\3d-man-gantt-chart-presentation-28615363.jpg"/>
          <p:cNvPicPr>
            <a:picLocks noChangeAspect="1" noChangeArrowheads="1"/>
          </p:cNvPicPr>
          <p:nvPr/>
        </p:nvPicPr>
        <p:blipFill>
          <a:blip r:embed="rId10" cstate="print"/>
          <a:srcRect/>
          <a:stretch>
            <a:fillRect/>
          </a:stretch>
        </p:blipFill>
        <p:spPr bwMode="auto">
          <a:xfrm>
            <a:off x="4637389" y="4568439"/>
            <a:ext cx="2235444" cy="1419908"/>
          </a:xfrm>
          <a:prstGeom prst="rect">
            <a:avLst/>
          </a:prstGeom>
          <a:noFill/>
          <a:ln w="9525">
            <a:noFill/>
            <a:miter lim="800000"/>
            <a:headEnd/>
            <a:tailEnd/>
          </a:ln>
        </p:spPr>
      </p:pic>
      <p:sp>
        <p:nvSpPr>
          <p:cNvPr id="52245" name="AutoShape 6"/>
          <p:cNvSpPr>
            <a:spLocks noChangeArrowheads="1"/>
          </p:cNvSpPr>
          <p:nvPr/>
        </p:nvSpPr>
        <p:spPr bwMode="auto">
          <a:xfrm rot="-8413146">
            <a:off x="4531218" y="3682911"/>
            <a:ext cx="951773" cy="359710"/>
          </a:xfrm>
          <a:prstGeom prst="rightArrow">
            <a:avLst>
              <a:gd name="adj1" fmla="val 50000"/>
              <a:gd name="adj2" fmla="val 5026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44" name="Picture 6" descr="http://thumbs.dreamstime.com/thumblarge_366/12345431936l27HZ.jpg"/>
          <p:cNvPicPr>
            <a:picLocks noChangeAspect="1" noChangeArrowheads="1"/>
          </p:cNvPicPr>
          <p:nvPr/>
        </p:nvPicPr>
        <p:blipFill>
          <a:blip r:embed="rId11" cstate="print"/>
          <a:srcRect/>
          <a:stretch>
            <a:fillRect/>
          </a:stretch>
        </p:blipFill>
        <p:spPr bwMode="auto">
          <a:xfrm>
            <a:off x="3272122" y="2071219"/>
            <a:ext cx="923304" cy="1505102"/>
          </a:xfrm>
          <a:prstGeom prst="rect">
            <a:avLst/>
          </a:prstGeom>
          <a:noFill/>
          <a:ln w="9525">
            <a:noFill/>
            <a:miter lim="800000"/>
            <a:headEnd/>
            <a:tailEnd/>
          </a:ln>
        </p:spPr>
      </p:pic>
      <p:sp>
        <p:nvSpPr>
          <p:cNvPr id="29" name="TextBox 27"/>
          <p:cNvSpPr txBox="1">
            <a:spLocks noChangeArrowheads="1"/>
          </p:cNvSpPr>
          <p:nvPr/>
        </p:nvSpPr>
        <p:spPr bwMode="auto">
          <a:xfrm>
            <a:off x="3078126" y="3583162"/>
            <a:ext cx="1246865" cy="559256"/>
          </a:xfrm>
          <a:prstGeom prst="rect">
            <a:avLst/>
          </a:prstGeom>
          <a:noFill/>
          <a:ln w="9525">
            <a:noFill/>
            <a:miter lim="800000"/>
            <a:headEnd/>
            <a:tailEnd/>
          </a:ln>
        </p:spPr>
        <p:txBody>
          <a:bodyPr wrap="square">
            <a:spAutoFit/>
          </a:bodyPr>
          <a:lstStyle/>
          <a:p>
            <a:pPr algn="ctr">
              <a:defRPr/>
            </a:pPr>
            <a:r>
              <a:rPr lang="id-ID" sz="1517" dirty="0">
                <a:solidFill>
                  <a:srgbClr val="000000"/>
                </a:solidFill>
              </a:rPr>
              <a:t>Monitor Pelaksanaan</a:t>
            </a:r>
          </a:p>
        </p:txBody>
      </p:sp>
      <p:pic>
        <p:nvPicPr>
          <p:cNvPr id="86046" name="Picture 2" descr="Check_contractor : 3d people - man, person with a clipboard. Businessman. Builder "/>
          <p:cNvPicPr>
            <a:picLocks noChangeAspect="1" noChangeArrowheads="1"/>
          </p:cNvPicPr>
          <p:nvPr/>
        </p:nvPicPr>
        <p:blipFill>
          <a:blip r:embed="rId12" cstate="print"/>
          <a:srcRect r="24107"/>
          <a:stretch>
            <a:fillRect/>
          </a:stretch>
        </p:blipFill>
        <p:spPr bwMode="auto">
          <a:xfrm>
            <a:off x="273768" y="4562018"/>
            <a:ext cx="1453403" cy="1561899"/>
          </a:xfrm>
          <a:prstGeom prst="rect">
            <a:avLst/>
          </a:prstGeom>
          <a:noFill/>
          <a:ln w="9525">
            <a:noFill/>
            <a:miter lim="800000"/>
            <a:headEnd/>
            <a:tailEnd/>
          </a:ln>
        </p:spPr>
      </p:pic>
      <p:sp>
        <p:nvSpPr>
          <p:cNvPr id="31" name="Explosion 2 30"/>
          <p:cNvSpPr/>
          <p:nvPr/>
        </p:nvSpPr>
        <p:spPr>
          <a:xfrm>
            <a:off x="99206" y="2950580"/>
            <a:ext cx="2639189" cy="1561899"/>
          </a:xfrm>
          <a:prstGeom prst="irregularSeal2">
            <a:avLst/>
          </a:prstGeom>
          <a:solidFill>
            <a:srgbClr val="00CCFF"/>
          </a:solidFill>
          <a:ln>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192" dirty="0"/>
          </a:p>
        </p:txBody>
      </p:sp>
      <p:sp>
        <p:nvSpPr>
          <p:cNvPr id="32" name="TextBox 27"/>
          <p:cNvSpPr txBox="1">
            <a:spLocks noChangeArrowheads="1"/>
          </p:cNvSpPr>
          <p:nvPr/>
        </p:nvSpPr>
        <p:spPr bwMode="auto">
          <a:xfrm>
            <a:off x="210455" y="6103751"/>
            <a:ext cx="1932672" cy="523220"/>
          </a:xfrm>
          <a:prstGeom prst="rect">
            <a:avLst/>
          </a:prstGeom>
          <a:noFill/>
          <a:ln w="9525">
            <a:noFill/>
            <a:miter lim="800000"/>
            <a:headEnd/>
            <a:tailEnd/>
          </a:ln>
        </p:spPr>
        <p:txBody>
          <a:bodyPr wrap="square">
            <a:spAutoFit/>
          </a:bodyPr>
          <a:lstStyle/>
          <a:p>
            <a:pPr algn="ctr">
              <a:defRPr/>
            </a:pPr>
            <a:r>
              <a:rPr lang="id-ID" sz="1400" dirty="0">
                <a:solidFill>
                  <a:srgbClr val="000000"/>
                </a:solidFill>
              </a:rPr>
              <a:t>Approval Sistem</a:t>
            </a:r>
          </a:p>
          <a:p>
            <a:pPr algn="ctr">
              <a:defRPr/>
            </a:pPr>
            <a:r>
              <a:rPr lang="id-ID" sz="1400" dirty="0">
                <a:solidFill>
                  <a:srgbClr val="000000"/>
                </a:solidFill>
              </a:rPr>
              <a:t>(standarisasi)</a:t>
            </a:r>
            <a:endParaRPr lang="en-US" sz="1400" dirty="0">
              <a:solidFill>
                <a:srgbClr val="000000"/>
              </a:solidFill>
            </a:endParaRPr>
          </a:p>
        </p:txBody>
      </p:sp>
      <p:sp>
        <p:nvSpPr>
          <p:cNvPr id="33" name="TextBox 27"/>
          <p:cNvSpPr txBox="1">
            <a:spLocks noChangeArrowheads="1"/>
          </p:cNvSpPr>
          <p:nvPr/>
        </p:nvSpPr>
        <p:spPr bwMode="auto">
          <a:xfrm rot="20435442">
            <a:off x="391173" y="3456808"/>
            <a:ext cx="1828734" cy="738664"/>
          </a:xfrm>
          <a:prstGeom prst="rect">
            <a:avLst/>
          </a:prstGeom>
          <a:noFill/>
          <a:ln w="9525">
            <a:noFill/>
            <a:miter lim="800000"/>
            <a:headEnd/>
            <a:tailEnd/>
          </a:ln>
        </p:spPr>
        <p:txBody>
          <a:bodyPr wrap="square">
            <a:spAutoFit/>
          </a:bodyPr>
          <a:lstStyle/>
          <a:p>
            <a:pPr algn="ctr">
              <a:defRPr/>
            </a:pPr>
            <a:r>
              <a:rPr lang="id-ID" sz="1400" dirty="0"/>
              <a:t>Operational menjadi teratur, tidak banyak masalah</a:t>
            </a:r>
          </a:p>
        </p:txBody>
      </p:sp>
      <p:sp>
        <p:nvSpPr>
          <p:cNvPr id="52252" name="AutoShape 6"/>
          <p:cNvSpPr>
            <a:spLocks noChangeArrowheads="1"/>
          </p:cNvSpPr>
          <p:nvPr/>
        </p:nvSpPr>
        <p:spPr bwMode="auto">
          <a:xfrm rot="9164285">
            <a:off x="1760573" y="4149272"/>
            <a:ext cx="1307822" cy="359710"/>
          </a:xfrm>
          <a:prstGeom prst="rightArrow">
            <a:avLst>
              <a:gd name="adj1" fmla="val 50000"/>
              <a:gd name="adj2" fmla="val 5022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35" name="TextBox 27"/>
          <p:cNvSpPr txBox="1">
            <a:spLocks noChangeArrowheads="1"/>
          </p:cNvSpPr>
          <p:nvPr/>
        </p:nvSpPr>
        <p:spPr bwMode="auto">
          <a:xfrm rot="19994083">
            <a:off x="2170325" y="4446219"/>
            <a:ext cx="811847" cy="325795"/>
          </a:xfrm>
          <a:prstGeom prst="rect">
            <a:avLst/>
          </a:prstGeom>
          <a:noFill/>
          <a:ln w="9525">
            <a:noFill/>
            <a:miter lim="800000"/>
            <a:headEnd/>
            <a:tailEnd/>
          </a:ln>
        </p:spPr>
        <p:txBody>
          <a:bodyPr wrap="square">
            <a:spAutoFit/>
          </a:bodyPr>
          <a:lstStyle/>
          <a:p>
            <a:pPr algn="ctr">
              <a:defRPr/>
            </a:pPr>
            <a:r>
              <a:rPr lang="id-ID" sz="1517" dirty="0">
                <a:solidFill>
                  <a:srgbClr val="000000"/>
                </a:solidFill>
              </a:rPr>
              <a:t>Lancar</a:t>
            </a:r>
            <a:endParaRPr lang="en-US" sz="1517" dirty="0">
              <a:solidFill>
                <a:srgbClr val="000000"/>
              </a:solidFill>
            </a:endParaRPr>
          </a:p>
        </p:txBody>
      </p:sp>
      <p:sp>
        <p:nvSpPr>
          <p:cNvPr id="52254" name="AutoShape 6"/>
          <p:cNvSpPr>
            <a:spLocks noChangeArrowheads="1"/>
          </p:cNvSpPr>
          <p:nvPr/>
        </p:nvSpPr>
        <p:spPr bwMode="auto">
          <a:xfrm rot="5400000">
            <a:off x="3216919" y="4601227"/>
            <a:ext cx="709952" cy="315873"/>
          </a:xfrm>
          <a:prstGeom prst="rightArrow">
            <a:avLst>
              <a:gd name="adj1" fmla="val 50000"/>
              <a:gd name="adj2" fmla="val 50219"/>
            </a:avLst>
          </a:prstGeom>
          <a:solidFill>
            <a:srgbClr val="FF3300"/>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pic>
        <p:nvPicPr>
          <p:cNvPr id="86057" name="Picture 12" descr="http://us.cdn3.123rf.com/168nwm/anatolymas/anatolymas1205/anatolymas120500008/13451985-3d-small-people-spend-a-survey-3d-image-isolated-white-background.jpg"/>
          <p:cNvPicPr>
            <a:picLocks noChangeAspect="1" noChangeArrowheads="1"/>
          </p:cNvPicPr>
          <p:nvPr/>
        </p:nvPicPr>
        <p:blipFill>
          <a:blip r:embed="rId13" cstate="print"/>
          <a:srcRect/>
          <a:stretch>
            <a:fillRect/>
          </a:stretch>
        </p:blipFill>
        <p:spPr bwMode="auto">
          <a:xfrm>
            <a:off x="2960628" y="5201819"/>
            <a:ext cx="1064566" cy="1200611"/>
          </a:xfrm>
          <a:prstGeom prst="rect">
            <a:avLst/>
          </a:prstGeom>
          <a:noFill/>
          <a:ln w="9525">
            <a:noFill/>
            <a:miter lim="800000"/>
            <a:headEnd/>
            <a:tailEnd/>
          </a:ln>
        </p:spPr>
      </p:pic>
      <p:sp>
        <p:nvSpPr>
          <p:cNvPr id="38" name="TextBox 27"/>
          <p:cNvSpPr txBox="1">
            <a:spLocks noChangeArrowheads="1"/>
          </p:cNvSpPr>
          <p:nvPr/>
        </p:nvSpPr>
        <p:spPr bwMode="auto">
          <a:xfrm>
            <a:off x="3866323" y="4462010"/>
            <a:ext cx="1039054" cy="559230"/>
          </a:xfrm>
          <a:prstGeom prst="rect">
            <a:avLst/>
          </a:prstGeom>
          <a:noFill/>
          <a:ln w="9525">
            <a:noFill/>
            <a:miter lim="800000"/>
            <a:headEnd/>
            <a:tailEnd/>
          </a:ln>
        </p:spPr>
        <p:txBody>
          <a:bodyPr wrap="square">
            <a:spAutoFit/>
          </a:bodyPr>
          <a:lstStyle/>
          <a:p>
            <a:pPr algn="ctr">
              <a:defRPr/>
            </a:pPr>
            <a:r>
              <a:rPr lang="id-ID" sz="1517" dirty="0">
                <a:solidFill>
                  <a:srgbClr val="000000"/>
                </a:solidFill>
              </a:rPr>
              <a:t>Terhambat</a:t>
            </a:r>
            <a:endParaRPr lang="en-US" sz="1517" dirty="0">
              <a:solidFill>
                <a:srgbClr val="000000"/>
              </a:solidFill>
            </a:endParaRPr>
          </a:p>
        </p:txBody>
      </p:sp>
      <p:sp>
        <p:nvSpPr>
          <p:cNvPr id="39" name="TextBox 27"/>
          <p:cNvSpPr txBox="1">
            <a:spLocks noChangeArrowheads="1"/>
          </p:cNvSpPr>
          <p:nvPr/>
        </p:nvSpPr>
        <p:spPr bwMode="auto">
          <a:xfrm>
            <a:off x="2771518" y="6258798"/>
            <a:ext cx="1932640" cy="338554"/>
          </a:xfrm>
          <a:prstGeom prst="rect">
            <a:avLst/>
          </a:prstGeom>
          <a:noFill/>
          <a:ln w="9525">
            <a:noFill/>
            <a:miter lim="800000"/>
            <a:headEnd/>
            <a:tailEnd/>
          </a:ln>
        </p:spPr>
        <p:txBody>
          <a:bodyPr wrap="square">
            <a:spAutoFit/>
          </a:bodyPr>
          <a:lstStyle/>
          <a:p>
            <a:pPr algn="ctr">
              <a:defRPr/>
            </a:pPr>
            <a:r>
              <a:rPr lang="id-ID" sz="1600" dirty="0">
                <a:solidFill>
                  <a:srgbClr val="000000"/>
                </a:solidFill>
              </a:rPr>
              <a:t>Lakukan Perbaikan</a:t>
            </a:r>
            <a:endParaRPr lang="en-US" sz="1600" dirty="0">
              <a:solidFill>
                <a:srgbClr val="000000"/>
              </a:solidFill>
            </a:endParaRPr>
          </a:p>
        </p:txBody>
      </p:sp>
      <p:sp>
        <p:nvSpPr>
          <p:cNvPr id="40" name="TextBox 27"/>
          <p:cNvSpPr txBox="1">
            <a:spLocks noChangeArrowheads="1"/>
          </p:cNvSpPr>
          <p:nvPr/>
        </p:nvSpPr>
        <p:spPr bwMode="auto">
          <a:xfrm>
            <a:off x="5120284" y="2476478"/>
            <a:ext cx="1799658" cy="992579"/>
          </a:xfrm>
          <a:prstGeom prst="rect">
            <a:avLst/>
          </a:prstGeom>
          <a:noFill/>
          <a:ln w="9525">
            <a:noFill/>
            <a:miter lim="800000"/>
            <a:headEnd/>
            <a:tailEnd/>
          </a:ln>
        </p:spPr>
        <p:txBody>
          <a:bodyPr wrap="square">
            <a:spAutoFit/>
          </a:bodyPr>
          <a:lstStyle/>
          <a:p>
            <a:pPr algn="ctr">
              <a:defRPr/>
            </a:pPr>
            <a:r>
              <a:rPr lang="id-ID" sz="1950" dirty="0">
                <a:solidFill>
                  <a:srgbClr val="000000"/>
                </a:solidFill>
              </a:rPr>
              <a:t>Lakukan Persiapan (4M + 1E)</a:t>
            </a:r>
            <a:endParaRPr lang="en-US" sz="1950" dirty="0">
              <a:solidFill>
                <a:srgbClr val="000000"/>
              </a:solidFill>
            </a:endParaRPr>
          </a:p>
        </p:txBody>
      </p:sp>
      <p:sp>
        <p:nvSpPr>
          <p:cNvPr id="41" name="Rectangle 40"/>
          <p:cNvSpPr/>
          <p:nvPr/>
        </p:nvSpPr>
        <p:spPr>
          <a:xfrm>
            <a:off x="35760" y="39814"/>
            <a:ext cx="7322987" cy="780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779042" indent="-779042">
              <a:lnSpc>
                <a:spcPct val="105000"/>
              </a:lnSpc>
              <a:spcBef>
                <a:spcPct val="20000"/>
              </a:spcBef>
              <a:buClr>
                <a:schemeClr val="accent2"/>
              </a:buClr>
            </a:pPr>
            <a:r>
              <a:rPr lang="en-US" sz="2000" b="1" dirty="0">
                <a:solidFill>
                  <a:srgbClr val="0000FF"/>
                </a:solidFill>
              </a:rPr>
              <a:t>SMM</a:t>
            </a:r>
            <a:r>
              <a:rPr lang="en-US" sz="2000" b="1" dirty="0">
                <a:solidFill>
                  <a:schemeClr val="tx1"/>
                </a:solidFill>
              </a:rPr>
              <a:t> </a:t>
            </a:r>
            <a:r>
              <a:rPr lang="en-US" sz="2600" dirty="0">
                <a:solidFill>
                  <a:schemeClr val="tx1"/>
                </a:solidFill>
              </a:rPr>
              <a:t> 8.1 </a:t>
            </a:r>
            <a:r>
              <a:rPr lang="en-US" sz="2600" dirty="0" err="1">
                <a:solidFill>
                  <a:schemeClr val="tx1"/>
                </a:solidFill>
              </a:rPr>
              <a:t>Perencanaan</a:t>
            </a:r>
            <a:r>
              <a:rPr lang="en-US" sz="2600" dirty="0">
                <a:solidFill>
                  <a:schemeClr val="tx1"/>
                </a:solidFill>
              </a:rPr>
              <a:t> </a:t>
            </a:r>
            <a:r>
              <a:rPr lang="en-US" sz="2600" dirty="0" err="1">
                <a:solidFill>
                  <a:schemeClr val="tx1"/>
                </a:solidFill>
              </a:rPr>
              <a:t>pelaksanaan</a:t>
            </a:r>
            <a:r>
              <a:rPr lang="en-US" sz="2600" dirty="0">
                <a:solidFill>
                  <a:schemeClr val="tx1"/>
                </a:solidFill>
              </a:rPr>
              <a:t> </a:t>
            </a:r>
            <a:r>
              <a:rPr lang="en-US" sz="2600" dirty="0" err="1">
                <a:solidFill>
                  <a:schemeClr val="tx1"/>
                </a:solidFill>
              </a:rPr>
              <a:t>dan</a:t>
            </a:r>
            <a:r>
              <a:rPr lang="en-US" sz="2600" dirty="0">
                <a:solidFill>
                  <a:schemeClr val="tx1"/>
                </a:solidFill>
              </a:rPr>
              <a:t> </a:t>
            </a:r>
            <a:r>
              <a:rPr lang="en-US" sz="2600" dirty="0" err="1">
                <a:solidFill>
                  <a:schemeClr val="tx1"/>
                </a:solidFill>
              </a:rPr>
              <a:t>pengendalian</a:t>
            </a:r>
            <a:endParaRPr lang="en-US" sz="2600" dirty="0">
              <a:solidFill>
                <a:schemeClr val="tx1"/>
              </a:solidFill>
            </a:endParaRPr>
          </a:p>
        </p:txBody>
      </p:sp>
      <p:sp>
        <p:nvSpPr>
          <p:cNvPr id="36" name="AutoShape 6"/>
          <p:cNvSpPr>
            <a:spLocks noChangeArrowheads="1"/>
          </p:cNvSpPr>
          <p:nvPr/>
        </p:nvSpPr>
        <p:spPr bwMode="auto">
          <a:xfrm rot="12220912">
            <a:off x="2012091" y="5767037"/>
            <a:ext cx="949556" cy="359709"/>
          </a:xfrm>
          <a:prstGeom prst="rightArrow">
            <a:avLst>
              <a:gd name="adj1" fmla="val 50000"/>
              <a:gd name="adj2" fmla="val 50221"/>
            </a:avLst>
          </a:prstGeom>
          <a:solidFill>
            <a:schemeClr val="accent1"/>
          </a:solidFill>
          <a:ln w="9525">
            <a:solidFill>
              <a:schemeClr val="tx1"/>
            </a:solidFill>
            <a:miter lim="800000"/>
            <a:headEnd/>
            <a:tailEnd/>
          </a:ln>
          <a:scene3d>
            <a:camera prst="orthographicFront"/>
            <a:lightRig rig="threePt" dir="t"/>
          </a:scene3d>
          <a:sp3d>
            <a:bevelT w="165100" prst="coolSlant"/>
          </a:sp3d>
        </p:spPr>
        <p:txBody>
          <a:bodyPr wrap="none" anchor="ctr"/>
          <a:lstStyle/>
          <a:p>
            <a:pPr>
              <a:defRPr/>
            </a:pPr>
            <a:endParaRPr lang="id-ID" sz="1950"/>
          </a:p>
        </p:txBody>
      </p:sp>
      <p:sp>
        <p:nvSpPr>
          <p:cNvPr id="3" name="Slide Number Placeholder 2"/>
          <p:cNvSpPr>
            <a:spLocks noGrp="1"/>
          </p:cNvSpPr>
          <p:nvPr>
            <p:ph type="sldNum" sz="quarter" idx="12"/>
          </p:nvPr>
        </p:nvSpPr>
        <p:spPr/>
        <p:txBody>
          <a:bodyPr/>
          <a:lstStyle/>
          <a:p>
            <a:pPr>
              <a:defRPr/>
            </a:pPr>
            <a:fld id="{841ECF00-6640-4B42-A490-1528FA283F84}" type="slidenum">
              <a:rPr lang="en-US" smtClean="0"/>
              <a:pPr>
                <a:defRPr/>
              </a:pPr>
              <a:t>69</a:t>
            </a:fld>
            <a:endParaRPr lang="en-US"/>
          </a:p>
        </p:txBody>
      </p:sp>
      <p:sp>
        <p:nvSpPr>
          <p:cNvPr id="2" name="Footer Placeholder 1">
            <a:extLst>
              <a:ext uri="{FF2B5EF4-FFF2-40B4-BE49-F238E27FC236}">
                <a16:creationId xmlns:a16="http://schemas.microsoft.com/office/drawing/2014/main" id="{EB350D85-62D8-4A4E-83F5-FF12532A1FA3}"/>
              </a:ext>
            </a:extLst>
          </p:cNvPr>
          <p:cNvSpPr>
            <a:spLocks noGrp="1"/>
          </p:cNvSpPr>
          <p:nvPr>
            <p:ph type="ftr" sz="quarter" idx="11"/>
          </p:nvPr>
        </p:nvSpPr>
        <p:spPr/>
        <p:txBody>
          <a:bodyPr/>
          <a:lstStyle/>
          <a:p>
            <a:r>
              <a:rPr lang="en-US"/>
              <a:t>Integrasi ISO 9001 &amp; ISO 14001 1/rev.01 (c)Copyright, Sentral Sistem. May 2019</a:t>
            </a:r>
          </a:p>
        </p:txBody>
      </p:sp>
    </p:spTree>
    <p:extLst>
      <p:ext uri="{BB962C8B-B14F-4D97-AF65-F5344CB8AC3E}">
        <p14:creationId xmlns:p14="http://schemas.microsoft.com/office/powerpoint/2010/main" val="28507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F50E8-F4C9-46D9-8943-2757AEDB1D16}"/>
              </a:ext>
            </a:extLst>
          </p:cNvPr>
          <p:cNvPicPr>
            <a:picLocks noChangeAspect="1"/>
          </p:cNvPicPr>
          <p:nvPr/>
        </p:nvPicPr>
        <p:blipFill>
          <a:blip r:embed="rId2"/>
          <a:stretch>
            <a:fillRect/>
          </a:stretch>
        </p:blipFill>
        <p:spPr>
          <a:xfrm>
            <a:off x="0" y="4948"/>
            <a:ext cx="9144000" cy="2337503"/>
          </a:xfrm>
          <a:prstGeom prst="rect">
            <a:avLst/>
          </a:prstGeom>
        </p:spPr>
      </p:pic>
      <p:sp>
        <p:nvSpPr>
          <p:cNvPr id="5" name="TextBox 4"/>
          <p:cNvSpPr txBox="1"/>
          <p:nvPr/>
        </p:nvSpPr>
        <p:spPr>
          <a:xfrm>
            <a:off x="609256" y="2587918"/>
            <a:ext cx="3361818" cy="646331"/>
          </a:xfrm>
          <a:prstGeom prst="rect">
            <a:avLst/>
          </a:prstGeom>
          <a:noFill/>
        </p:spPr>
        <p:txBody>
          <a:bodyPr wrap="none" rtlCol="0">
            <a:spAutoFit/>
          </a:bodyPr>
          <a:lstStyle/>
          <a:p>
            <a:r>
              <a:rPr lang="en-US" sz="3600" dirty="0"/>
              <a:t>ISO 14001 : 2015</a:t>
            </a:r>
          </a:p>
        </p:txBody>
      </p:sp>
      <p:cxnSp>
        <p:nvCxnSpPr>
          <p:cNvPr id="7" name="Straight Arrow Connector 6"/>
          <p:cNvCxnSpPr>
            <a:stCxn id="5" idx="3"/>
          </p:cNvCxnSpPr>
          <p:nvPr/>
        </p:nvCxnSpPr>
        <p:spPr>
          <a:xfrm>
            <a:off x="3971074" y="2911084"/>
            <a:ext cx="9343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18541" y="245277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Lingkungan</a:t>
            </a:r>
            <a:endParaRPr lang="en-US" sz="2400" dirty="0"/>
          </a:p>
        </p:txBody>
      </p:sp>
      <p:sp>
        <p:nvSpPr>
          <p:cNvPr id="12" name="TextBox 11"/>
          <p:cNvSpPr txBox="1"/>
          <p:nvPr/>
        </p:nvSpPr>
        <p:spPr>
          <a:xfrm>
            <a:off x="616451" y="3479716"/>
            <a:ext cx="2866844" cy="707886"/>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pencemaran</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3" name="Striped Right Arrow 12"/>
          <p:cNvSpPr/>
          <p:nvPr/>
        </p:nvSpPr>
        <p:spPr>
          <a:xfrm rot="5400000">
            <a:off x="6173551" y="3496824"/>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598291" y="4122240"/>
            <a:ext cx="2866844" cy="707886"/>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melindungi</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5" name="TextBox 14"/>
          <p:cNvSpPr txBox="1"/>
          <p:nvPr/>
        </p:nvSpPr>
        <p:spPr>
          <a:xfrm>
            <a:off x="616451" y="4483719"/>
            <a:ext cx="321768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berkesinambungan</a:t>
            </a:r>
            <a:r>
              <a:rPr lang="en-US" sz="2000" dirty="0">
                <a:solidFill>
                  <a:srgbClr val="002060"/>
                </a:solidFill>
              </a:rPr>
              <a:t> </a:t>
            </a:r>
            <a:r>
              <a:rPr lang="en-US" sz="2000" dirty="0" err="1">
                <a:solidFill>
                  <a:srgbClr val="002060"/>
                </a:solidFill>
              </a:rPr>
              <a:t>menjaga</a:t>
            </a:r>
            <a:r>
              <a:rPr lang="en-US" sz="2000" dirty="0">
                <a:solidFill>
                  <a:srgbClr val="002060"/>
                </a:solidFill>
              </a:rPr>
              <a:t> </a:t>
            </a:r>
            <a:r>
              <a:rPr lang="en-US" sz="2000" dirty="0" err="1">
                <a:solidFill>
                  <a:srgbClr val="002060"/>
                </a:solidFill>
              </a:rPr>
              <a:t>sumber</a:t>
            </a:r>
            <a:r>
              <a:rPr lang="en-US" sz="2000" dirty="0">
                <a:solidFill>
                  <a:srgbClr val="002060"/>
                </a:solidFill>
              </a:rPr>
              <a:t> </a:t>
            </a:r>
            <a:r>
              <a:rPr lang="en-US" sz="2000" dirty="0" err="1">
                <a:solidFill>
                  <a:srgbClr val="002060"/>
                </a:solidFill>
              </a:rPr>
              <a:t>daya</a:t>
            </a:r>
            <a:r>
              <a:rPr lang="en-US" sz="2000" dirty="0">
                <a:solidFill>
                  <a:srgbClr val="002060"/>
                </a:solidFill>
              </a:rPr>
              <a:t> </a:t>
            </a:r>
            <a:r>
              <a:rPr lang="en-US" sz="2000" dirty="0" err="1">
                <a:solidFill>
                  <a:srgbClr val="002060"/>
                </a:solidFill>
              </a:rPr>
              <a:t>alam</a:t>
            </a:r>
            <a:endParaRPr lang="en-US" sz="2000" dirty="0">
              <a:solidFill>
                <a:srgbClr val="002060"/>
              </a:solidFill>
            </a:endParaRPr>
          </a:p>
        </p:txBody>
      </p:sp>
      <p:cxnSp>
        <p:nvCxnSpPr>
          <p:cNvPr id="16" name="Straight Arrow Connector 15"/>
          <p:cNvCxnSpPr>
            <a:stCxn id="14" idx="1"/>
            <a:endCxn id="12" idx="3"/>
          </p:cNvCxnSpPr>
          <p:nvPr/>
        </p:nvCxnSpPr>
        <p:spPr>
          <a:xfrm flipH="1" flipV="1">
            <a:off x="3483295" y="3833659"/>
            <a:ext cx="2114996" cy="64252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775989" y="4476183"/>
            <a:ext cx="1822302" cy="3087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1"/>
          </p:cNvCxnSpPr>
          <p:nvPr/>
        </p:nvCxnSpPr>
        <p:spPr>
          <a:xfrm flipH="1">
            <a:off x="3937355" y="4476183"/>
            <a:ext cx="1660936" cy="12149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06587" y="5498199"/>
            <a:ext cx="3330768" cy="923330"/>
          </a:xfrm>
          <a:prstGeom prst="rect">
            <a:avLst/>
          </a:prstGeom>
          <a:noFill/>
        </p:spPr>
        <p:txBody>
          <a:bodyPr wrap="square" rtlCol="0">
            <a:spAutoFit/>
          </a:bodyPr>
          <a:lstStyle/>
          <a:p>
            <a:r>
              <a:rPr lang="en-US" dirty="0" err="1">
                <a:solidFill>
                  <a:srgbClr val="002060"/>
                </a:solidFill>
              </a:rPr>
              <a:t>Meningkatkan</a:t>
            </a:r>
            <a:r>
              <a:rPr lang="en-US" dirty="0">
                <a:solidFill>
                  <a:srgbClr val="002060"/>
                </a:solidFill>
              </a:rPr>
              <a:t> </a:t>
            </a:r>
            <a:r>
              <a:rPr lang="en-US" dirty="0" err="1">
                <a:solidFill>
                  <a:srgbClr val="002060"/>
                </a:solidFill>
              </a:rPr>
              <a:t>kinerja</a:t>
            </a:r>
            <a:r>
              <a:rPr lang="en-US" dirty="0">
                <a:solidFill>
                  <a:srgbClr val="002060"/>
                </a:solidFill>
              </a:rPr>
              <a:t> </a:t>
            </a:r>
            <a:r>
              <a:rPr lang="en-US" dirty="0" err="1">
                <a:solidFill>
                  <a:srgbClr val="002060"/>
                </a:solidFill>
              </a:rPr>
              <a:t>lingkungan</a:t>
            </a:r>
            <a:r>
              <a:rPr lang="en-US" dirty="0">
                <a:solidFill>
                  <a:srgbClr val="002060"/>
                </a:solidFill>
              </a:rPr>
              <a:t> &amp; </a:t>
            </a:r>
            <a:r>
              <a:rPr lang="en-US" dirty="0" err="1">
                <a:solidFill>
                  <a:srgbClr val="002060"/>
                </a:solidFill>
              </a:rPr>
              <a:t>pemenuhan</a:t>
            </a:r>
            <a:r>
              <a:rPr lang="en-US" dirty="0">
                <a:solidFill>
                  <a:srgbClr val="002060"/>
                </a:solidFill>
              </a:rPr>
              <a:t> </a:t>
            </a:r>
            <a:r>
              <a:rPr lang="en-US" dirty="0" err="1">
                <a:solidFill>
                  <a:srgbClr val="002060"/>
                </a:solidFill>
              </a:rPr>
              <a:t>persyaratan</a:t>
            </a:r>
            <a:r>
              <a:rPr lang="en-US" dirty="0">
                <a:solidFill>
                  <a:srgbClr val="002060"/>
                </a:solidFill>
              </a:rPr>
              <a:t> </a:t>
            </a:r>
            <a:r>
              <a:rPr lang="en-US" dirty="0" err="1">
                <a:solidFill>
                  <a:srgbClr val="002060"/>
                </a:solidFill>
              </a:rPr>
              <a:t>hukum</a:t>
            </a:r>
            <a:r>
              <a:rPr lang="en-US" dirty="0">
                <a:solidFill>
                  <a:srgbClr val="002060"/>
                </a:solidFill>
              </a:rPr>
              <a:t> </a:t>
            </a:r>
            <a:r>
              <a:rPr lang="en-US" dirty="0" err="1">
                <a:solidFill>
                  <a:srgbClr val="002060"/>
                </a:solidFill>
              </a:rPr>
              <a:t>dan</a:t>
            </a:r>
            <a:r>
              <a:rPr lang="en-US" dirty="0">
                <a:solidFill>
                  <a:srgbClr val="002060"/>
                </a:solidFill>
              </a:rPr>
              <a:t> </a:t>
            </a:r>
            <a:r>
              <a:rPr lang="en-US" dirty="0" err="1">
                <a:solidFill>
                  <a:srgbClr val="002060"/>
                </a:solidFill>
              </a:rPr>
              <a:t>pesyaratan</a:t>
            </a:r>
            <a:r>
              <a:rPr lang="en-US" dirty="0">
                <a:solidFill>
                  <a:srgbClr val="002060"/>
                </a:solidFill>
              </a:rPr>
              <a:t> lain</a:t>
            </a:r>
          </a:p>
        </p:txBody>
      </p:sp>
      <p:sp>
        <p:nvSpPr>
          <p:cNvPr id="22" name="TextBox 21">
            <a:extLst>
              <a:ext uri="{FF2B5EF4-FFF2-40B4-BE49-F238E27FC236}">
                <a16:creationId xmlns:a16="http://schemas.microsoft.com/office/drawing/2014/main" id="{6354A39E-1C15-4D65-915E-46F9F7C3ADB5}"/>
              </a:ext>
            </a:extLst>
          </p:cNvPr>
          <p:cNvSpPr txBox="1"/>
          <p:nvPr/>
        </p:nvSpPr>
        <p:spPr>
          <a:xfrm>
            <a:off x="487249" y="1491180"/>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23" name="Rectangle 22">
            <a:extLst>
              <a:ext uri="{FF2B5EF4-FFF2-40B4-BE49-F238E27FC236}">
                <a16:creationId xmlns:a16="http://schemas.microsoft.com/office/drawing/2014/main" id="{4E3C75B6-B2CC-4910-9650-1AA8ADCBE286}"/>
              </a:ext>
            </a:extLst>
          </p:cNvPr>
          <p:cNvSpPr/>
          <p:nvPr/>
        </p:nvSpPr>
        <p:spPr>
          <a:xfrm>
            <a:off x="0" y="2317966"/>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91BEBAF-ACA3-461F-9F1B-C0DB84F2F530}"/>
              </a:ext>
            </a:extLst>
          </p:cNvPr>
          <p:cNvSpPr>
            <a:spLocks noGrp="1"/>
          </p:cNvSpPr>
          <p:nvPr>
            <p:ph type="ftr" sz="quarter" idx="11"/>
          </p:nvPr>
        </p:nvSpPr>
        <p:spPr/>
        <p:txBody>
          <a:bodyPr/>
          <a:lstStyle/>
          <a:p>
            <a:r>
              <a:rPr lang="pt-BR"/>
              <a:t>Integrasi ISO 9001 &amp; ISO 14001 1/rev.01 (c)Copyright, Sentral Sistem. May 2019</a:t>
            </a:r>
            <a:endParaRPr lang="en-US"/>
          </a:p>
        </p:txBody>
      </p:sp>
      <p:sp>
        <p:nvSpPr>
          <p:cNvPr id="6" name="Slide Number Placeholder 5">
            <a:extLst>
              <a:ext uri="{FF2B5EF4-FFF2-40B4-BE49-F238E27FC236}">
                <a16:creationId xmlns:a16="http://schemas.microsoft.com/office/drawing/2014/main" id="{5ABCA78F-3B32-4AE9-BDAF-4B4ABFE27D23}"/>
              </a:ext>
            </a:extLst>
          </p:cNvPr>
          <p:cNvSpPr>
            <a:spLocks noGrp="1"/>
          </p:cNvSpPr>
          <p:nvPr>
            <p:ph type="sldNum" sz="quarter" idx="12"/>
          </p:nvPr>
        </p:nvSpPr>
        <p:spPr/>
        <p:txBody>
          <a:bodyPr/>
          <a:lstStyle/>
          <a:p>
            <a:fld id="{D1B71AAA-B9E7-4449-836C-07686E34B3E0}" type="slidenum">
              <a:rPr lang="en-US" smtClean="0"/>
              <a:t>7</a:t>
            </a:fld>
            <a:endParaRPr lang="en-US"/>
          </a:p>
        </p:txBody>
      </p:sp>
    </p:spTree>
    <p:extLst>
      <p:ext uri="{BB962C8B-B14F-4D97-AF65-F5344CB8AC3E}">
        <p14:creationId xmlns:p14="http://schemas.microsoft.com/office/powerpoint/2010/main" val="929592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4"/>
          <p:cNvSpPr txBox="1">
            <a:spLocks noGrp="1"/>
          </p:cNvSpPr>
          <p:nvPr/>
        </p:nvSpPr>
        <p:spPr bwMode="auto">
          <a:xfrm>
            <a:off x="8356096" y="6121347"/>
            <a:ext cx="492919"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fld id="{148F6EB3-D6A7-4148-9DEE-B16F4EAB70DE}" type="slidenum">
              <a:rPr lang="en-US" altLang="en-US" sz="1050"/>
              <a:pPr algn="r" eaLnBrk="1" hangingPunct="1"/>
              <a:t>70</a:t>
            </a:fld>
            <a:endParaRPr lang="en-US" altLang="en-US" sz="1050"/>
          </a:p>
        </p:txBody>
      </p:sp>
      <p:sp>
        <p:nvSpPr>
          <p:cNvPr id="168963" name="Rectangle 2"/>
          <p:cNvSpPr>
            <a:spLocks noGrp="1" noChangeArrowheads="1"/>
          </p:cNvSpPr>
          <p:nvPr>
            <p:ph type="title" idx="4294967295"/>
          </p:nvPr>
        </p:nvSpPr>
        <p:spPr>
          <a:xfrm>
            <a:off x="2841199" y="842355"/>
            <a:ext cx="6089367" cy="757603"/>
          </a:xfrm>
        </p:spPr>
        <p:txBody>
          <a:bodyPr/>
          <a:lstStyle/>
          <a:p>
            <a:pPr eaLnBrk="1" hangingPunct="1"/>
            <a:r>
              <a:rPr lang="en-US" altLang="en-US" sz="1800" b="1" dirty="0">
                <a:solidFill>
                  <a:srgbClr val="0000FF"/>
                </a:solidFill>
              </a:rPr>
              <a:t>SMM</a:t>
            </a:r>
            <a:r>
              <a:rPr lang="en-US" altLang="en-US" sz="2700" dirty="0"/>
              <a:t> 8.2.1. </a:t>
            </a:r>
            <a:r>
              <a:rPr lang="en-US" altLang="en-US" sz="2700" dirty="0" err="1"/>
              <a:t>Komunikasi</a:t>
            </a:r>
            <a:r>
              <a:rPr lang="en-US" altLang="en-US" sz="2700" dirty="0"/>
              <a:t> </a:t>
            </a:r>
            <a:r>
              <a:rPr lang="en-US" altLang="en-US" sz="2700" dirty="0" err="1"/>
              <a:t>dengan</a:t>
            </a:r>
            <a:r>
              <a:rPr lang="en-US" altLang="en-US" sz="2700" dirty="0"/>
              <a:t> </a:t>
            </a:r>
            <a:r>
              <a:rPr lang="en-US" altLang="en-US" sz="2700" dirty="0" err="1"/>
              <a:t>pelanggan</a:t>
            </a:r>
            <a:r>
              <a:rPr lang="en-US" altLang="en-US" sz="2700" dirty="0"/>
              <a:t> </a:t>
            </a:r>
          </a:p>
        </p:txBody>
      </p:sp>
      <p:sp>
        <p:nvSpPr>
          <p:cNvPr id="168964" name="Rectangle 3"/>
          <p:cNvSpPr>
            <a:spLocks noGrp="1" noChangeArrowheads="1"/>
          </p:cNvSpPr>
          <p:nvPr>
            <p:ph type="body" idx="4294967295"/>
          </p:nvPr>
        </p:nvSpPr>
        <p:spPr>
          <a:xfrm>
            <a:off x="2757679" y="2163374"/>
            <a:ext cx="6256421" cy="3588727"/>
          </a:xfrm>
        </p:spPr>
        <p:txBody>
          <a:bodyPr>
            <a:normAutofit fontScale="70000" lnSpcReduction="20000"/>
          </a:bodyPr>
          <a:lstStyle/>
          <a:p>
            <a:pPr marL="0" indent="0">
              <a:buNone/>
            </a:pPr>
            <a:r>
              <a:rPr lang="en-US" altLang="en-US" sz="2400" i="1" dirty="0" err="1"/>
              <a:t>Menetapkan</a:t>
            </a:r>
            <a:r>
              <a:rPr lang="en-US" altLang="en-US" sz="2400" i="1" dirty="0"/>
              <a:t> </a:t>
            </a:r>
            <a:r>
              <a:rPr lang="en-US" altLang="en-US" sz="2400" i="1" dirty="0" err="1"/>
              <a:t>dan</a:t>
            </a:r>
            <a:r>
              <a:rPr lang="en-US" altLang="en-US" sz="2400" i="1" dirty="0"/>
              <a:t> </a:t>
            </a:r>
            <a:r>
              <a:rPr lang="en-US" altLang="en-US" sz="2400" i="1" dirty="0" err="1"/>
              <a:t>mengimplementasikan</a:t>
            </a:r>
            <a:r>
              <a:rPr lang="en-US" altLang="en-US" sz="2400" i="1" dirty="0"/>
              <a:t> </a:t>
            </a:r>
            <a:r>
              <a:rPr lang="en-US" altLang="en-US" sz="2400" i="1" dirty="0" err="1"/>
              <a:t>sistem</a:t>
            </a:r>
            <a:r>
              <a:rPr lang="en-US" altLang="en-US" sz="2400" i="1" dirty="0"/>
              <a:t> </a:t>
            </a:r>
            <a:r>
              <a:rPr lang="en-US" altLang="en-US" sz="2400" i="1" dirty="0" err="1"/>
              <a:t>komunikasi</a:t>
            </a:r>
            <a:r>
              <a:rPr lang="en-US" altLang="en-US" sz="2400" i="1" dirty="0"/>
              <a:t> yang </a:t>
            </a:r>
            <a:r>
              <a:rPr lang="en-US" altLang="en-US" sz="2400" i="1" dirty="0" err="1"/>
              <a:t>efektif</a:t>
            </a:r>
            <a:r>
              <a:rPr lang="en-US" altLang="en-US" sz="2400" i="1" dirty="0"/>
              <a:t> </a:t>
            </a:r>
            <a:r>
              <a:rPr lang="en-US" altLang="en-US" sz="2400" i="1" dirty="0" err="1"/>
              <a:t>dengan</a:t>
            </a:r>
            <a:r>
              <a:rPr lang="en-US" altLang="en-US" sz="2400" i="1" dirty="0"/>
              <a:t> </a:t>
            </a:r>
            <a:r>
              <a:rPr lang="en-US" altLang="en-US" sz="2400" i="1" dirty="0" err="1"/>
              <a:t>pelanggan</a:t>
            </a:r>
            <a:r>
              <a:rPr lang="en-US" altLang="en-US" sz="2400" i="1" dirty="0"/>
              <a:t> </a:t>
            </a:r>
            <a:r>
              <a:rPr lang="en-US" altLang="en-US" sz="2400" i="1" dirty="0" err="1"/>
              <a:t>terkait</a:t>
            </a:r>
            <a:r>
              <a:rPr lang="en-US" altLang="en-US" sz="2400" i="1" dirty="0"/>
              <a:t> </a:t>
            </a:r>
            <a:r>
              <a:rPr lang="en-US" altLang="en-US" sz="2400" i="1" dirty="0" err="1"/>
              <a:t>dengan</a:t>
            </a:r>
            <a:endParaRPr lang="en-US" altLang="en-US" sz="2400" i="1" dirty="0"/>
          </a:p>
          <a:p>
            <a:pPr lvl="1" eaLnBrk="1" hangingPunct="1"/>
            <a:r>
              <a:rPr lang="en-US" altLang="en-US" i="1" dirty="0" err="1"/>
              <a:t>Informasi</a:t>
            </a:r>
            <a:r>
              <a:rPr lang="en-US" altLang="en-US" i="1" dirty="0"/>
              <a:t> </a:t>
            </a:r>
            <a:r>
              <a:rPr lang="en-US" altLang="en-US" i="1" dirty="0" err="1"/>
              <a:t>mengenai</a:t>
            </a:r>
            <a:r>
              <a:rPr lang="en-US" altLang="en-US" i="1" dirty="0"/>
              <a:t> </a:t>
            </a:r>
            <a:r>
              <a:rPr lang="en-US" altLang="en-US" i="1" dirty="0" err="1"/>
              <a:t>Produk</a:t>
            </a:r>
            <a:endParaRPr lang="en-US" altLang="en-US" i="1" dirty="0"/>
          </a:p>
          <a:p>
            <a:pPr marL="1089416" lvl="2"/>
            <a:r>
              <a:rPr lang="en-US" altLang="en-US" sz="1800" dirty="0" err="1"/>
              <a:t>Katalog</a:t>
            </a:r>
            <a:r>
              <a:rPr lang="en-US" altLang="en-US" sz="1800" dirty="0"/>
              <a:t> </a:t>
            </a:r>
            <a:r>
              <a:rPr lang="en-US" altLang="en-US" sz="1800" dirty="0" err="1"/>
              <a:t>produk</a:t>
            </a:r>
            <a:r>
              <a:rPr lang="en-US" altLang="en-US" sz="1800" dirty="0"/>
              <a:t> </a:t>
            </a:r>
            <a:r>
              <a:rPr lang="en-US" altLang="en-US" sz="1800" dirty="0" err="1"/>
              <a:t>terupdate</a:t>
            </a:r>
            <a:endParaRPr lang="en-US" altLang="en-US" sz="1800" dirty="0"/>
          </a:p>
          <a:p>
            <a:pPr lvl="1" eaLnBrk="1" hangingPunct="1"/>
            <a:r>
              <a:rPr lang="en-US" altLang="en-US" i="1" dirty="0" err="1"/>
              <a:t>Permintaan</a:t>
            </a:r>
            <a:r>
              <a:rPr lang="en-US" altLang="en-US" i="1" dirty="0"/>
              <a:t>, </a:t>
            </a:r>
            <a:r>
              <a:rPr lang="en-US" altLang="en-US" i="1" dirty="0" err="1"/>
              <a:t>penanganan</a:t>
            </a:r>
            <a:r>
              <a:rPr lang="en-US" altLang="en-US" i="1" dirty="0"/>
              <a:t> </a:t>
            </a:r>
            <a:r>
              <a:rPr lang="en-US" altLang="en-US" i="1" dirty="0" err="1"/>
              <a:t>kontrak</a:t>
            </a:r>
            <a:r>
              <a:rPr lang="en-US" altLang="en-US" i="1" dirty="0"/>
              <a:t> </a:t>
            </a:r>
            <a:r>
              <a:rPr lang="en-US" altLang="en-US" i="1" dirty="0" err="1"/>
              <a:t>atau</a:t>
            </a:r>
            <a:r>
              <a:rPr lang="en-US" altLang="en-US" i="1" dirty="0"/>
              <a:t> order </a:t>
            </a:r>
            <a:r>
              <a:rPr lang="en-US" altLang="en-US" i="1" dirty="0" err="1"/>
              <a:t>termasuk</a:t>
            </a:r>
            <a:r>
              <a:rPr lang="en-US" altLang="en-US" i="1" dirty="0"/>
              <a:t> </a:t>
            </a:r>
            <a:r>
              <a:rPr lang="en-US" altLang="en-US" i="1" dirty="0" err="1"/>
              <a:t>perubahannya</a:t>
            </a:r>
            <a:r>
              <a:rPr lang="en-US" altLang="en-US" i="1" dirty="0"/>
              <a:t>.</a:t>
            </a:r>
          </a:p>
          <a:p>
            <a:pPr lvl="1" eaLnBrk="1" hangingPunct="1"/>
            <a:r>
              <a:rPr lang="en-US" altLang="en-US" i="1" dirty="0"/>
              <a:t>Customer Feedback (</a:t>
            </a:r>
            <a:r>
              <a:rPr lang="en-US" altLang="en-US" i="1" dirty="0" err="1"/>
              <a:t>termasuk</a:t>
            </a:r>
            <a:r>
              <a:rPr lang="en-US" altLang="en-US" i="1" dirty="0"/>
              <a:t> </a:t>
            </a:r>
            <a:r>
              <a:rPr lang="en-US" altLang="en-US" i="1" dirty="0" err="1"/>
              <a:t>keluhan</a:t>
            </a:r>
            <a:r>
              <a:rPr lang="en-US" altLang="en-US" i="1" dirty="0"/>
              <a:t> </a:t>
            </a:r>
            <a:r>
              <a:rPr lang="en-US" altLang="en-US" i="1" dirty="0" err="1"/>
              <a:t>pelanggan</a:t>
            </a:r>
            <a:r>
              <a:rPr lang="en-US" altLang="en-US" i="1" dirty="0"/>
              <a:t>)</a:t>
            </a:r>
          </a:p>
          <a:p>
            <a:pPr lvl="2"/>
            <a:r>
              <a:rPr lang="en-US" altLang="en-US" sz="1800" dirty="0" err="1"/>
              <a:t>Baik</a:t>
            </a:r>
            <a:r>
              <a:rPr lang="en-US" altLang="en-US" sz="1800" dirty="0"/>
              <a:t> complain </a:t>
            </a:r>
            <a:r>
              <a:rPr lang="en-US" altLang="en-US" sz="1800" dirty="0" err="1"/>
              <a:t>langsung</a:t>
            </a:r>
            <a:r>
              <a:rPr lang="en-US" altLang="en-US" sz="1800" dirty="0"/>
              <a:t> </a:t>
            </a:r>
            <a:r>
              <a:rPr lang="en-US" altLang="en-US" sz="1800" dirty="0" err="1"/>
              <a:t>maupun</a:t>
            </a:r>
            <a:r>
              <a:rPr lang="en-US" altLang="en-US" sz="1800" dirty="0"/>
              <a:t> complain </a:t>
            </a:r>
            <a:r>
              <a:rPr lang="en-US" altLang="en-US" sz="1800" dirty="0" err="1"/>
              <a:t>tidak</a:t>
            </a:r>
            <a:r>
              <a:rPr lang="en-US" altLang="en-US" sz="1800" dirty="0"/>
              <a:t> </a:t>
            </a:r>
            <a:r>
              <a:rPr lang="en-US" altLang="en-US" sz="1800" dirty="0" err="1"/>
              <a:t>langsung</a:t>
            </a:r>
            <a:r>
              <a:rPr lang="en-US" altLang="en-US" sz="1800" dirty="0"/>
              <a:t>, </a:t>
            </a:r>
            <a:r>
              <a:rPr lang="en-US" altLang="en-US" sz="1800" dirty="0" err="1"/>
              <a:t>misalnya</a:t>
            </a:r>
            <a:r>
              <a:rPr lang="en-US" altLang="en-US" sz="1800" dirty="0"/>
              <a:t> complain </a:t>
            </a:r>
            <a:r>
              <a:rPr lang="en-US" altLang="en-US" sz="1800" dirty="0" err="1"/>
              <a:t>melalui</a:t>
            </a:r>
            <a:r>
              <a:rPr lang="en-US" altLang="en-US" sz="1800" dirty="0"/>
              <a:t> </a:t>
            </a:r>
            <a:r>
              <a:rPr lang="en-US" altLang="en-US" sz="1800" dirty="0" err="1"/>
              <a:t>surat</a:t>
            </a:r>
            <a:r>
              <a:rPr lang="en-US" altLang="en-US" sz="1800" dirty="0"/>
              <a:t> </a:t>
            </a:r>
            <a:r>
              <a:rPr lang="en-US" altLang="en-US" sz="1800" dirty="0" err="1"/>
              <a:t>pembaca</a:t>
            </a:r>
            <a:endParaRPr lang="en-US" altLang="en-US" sz="1800" dirty="0"/>
          </a:p>
          <a:p>
            <a:pPr lvl="1"/>
            <a:r>
              <a:rPr lang="en-US" i="1" dirty="0" err="1">
                <a:effectLst/>
                <a:ea typeface="Times New Roman" panose="02020603050405020304" pitchFamily="18" charset="0"/>
              </a:rPr>
              <a:t>Menangani</a:t>
            </a:r>
            <a:r>
              <a:rPr lang="en-US" i="1" dirty="0">
                <a:effectLst/>
                <a:ea typeface="Times New Roman" panose="02020603050405020304" pitchFamily="18" charset="0"/>
              </a:rPr>
              <a:t> </a:t>
            </a:r>
            <a:r>
              <a:rPr lang="en-US" i="1" dirty="0" err="1">
                <a:effectLst/>
                <a:ea typeface="Times New Roman" panose="02020603050405020304" pitchFamily="18" charset="0"/>
              </a:rPr>
              <a:t>dan</a:t>
            </a:r>
            <a:r>
              <a:rPr lang="en-US" i="1" dirty="0">
                <a:effectLst/>
                <a:ea typeface="Times New Roman" panose="02020603050405020304" pitchFamily="18" charset="0"/>
              </a:rPr>
              <a:t> </a:t>
            </a:r>
            <a:r>
              <a:rPr lang="en-US" i="1" dirty="0" err="1">
                <a:effectLst/>
                <a:ea typeface="Times New Roman" panose="02020603050405020304" pitchFamily="18" charset="0"/>
              </a:rPr>
              <a:t>mengontrol</a:t>
            </a:r>
            <a:r>
              <a:rPr lang="en-US" i="1" dirty="0">
                <a:effectLst/>
                <a:ea typeface="Times New Roman" panose="02020603050405020304" pitchFamily="18" charset="0"/>
              </a:rPr>
              <a:t> </a:t>
            </a:r>
            <a:r>
              <a:rPr lang="en-US" i="1" dirty="0" err="1">
                <a:effectLst/>
                <a:ea typeface="Times New Roman" panose="02020603050405020304" pitchFamily="18" charset="0"/>
              </a:rPr>
              <a:t>properti</a:t>
            </a:r>
            <a:r>
              <a:rPr lang="en-US" i="1" dirty="0">
                <a:effectLst/>
                <a:ea typeface="Times New Roman" panose="02020603050405020304" pitchFamily="18" charset="0"/>
              </a:rPr>
              <a:t> </a:t>
            </a:r>
            <a:r>
              <a:rPr lang="en-US" i="1" dirty="0" err="1">
                <a:effectLst/>
                <a:ea typeface="Times New Roman" panose="02020603050405020304" pitchFamily="18" charset="0"/>
              </a:rPr>
              <a:t>milik</a:t>
            </a:r>
            <a:r>
              <a:rPr lang="en-US" i="1" dirty="0">
                <a:effectLst/>
                <a:ea typeface="Times New Roman" panose="02020603050405020304" pitchFamily="18" charset="0"/>
              </a:rPr>
              <a:t> </a:t>
            </a:r>
            <a:r>
              <a:rPr lang="en-US" i="1" dirty="0" err="1">
                <a:effectLst/>
                <a:ea typeface="Times New Roman" panose="02020603050405020304" pitchFamily="18" charset="0"/>
              </a:rPr>
              <a:t>pelanggan</a:t>
            </a:r>
            <a:r>
              <a:rPr lang="en-US" i="1" dirty="0">
                <a:effectLst/>
                <a:ea typeface="Times New Roman" panose="02020603050405020304" pitchFamily="18" charset="0"/>
              </a:rPr>
              <a:t>.</a:t>
            </a:r>
          </a:p>
          <a:p>
            <a:pPr lvl="1"/>
            <a:r>
              <a:rPr lang="en-US" i="1" dirty="0" err="1">
                <a:effectLst/>
                <a:ea typeface="Times New Roman" panose="02020603050405020304" pitchFamily="18" charset="0"/>
              </a:rPr>
              <a:t>Membuat</a:t>
            </a:r>
            <a:r>
              <a:rPr lang="en-US" i="1" dirty="0">
                <a:effectLst/>
                <a:ea typeface="Times New Roman" panose="02020603050405020304" pitchFamily="18" charset="0"/>
              </a:rPr>
              <a:t> </a:t>
            </a:r>
            <a:r>
              <a:rPr lang="en-US" i="1" dirty="0" err="1">
                <a:effectLst/>
                <a:ea typeface="Times New Roman" panose="02020603050405020304" pitchFamily="18" charset="0"/>
              </a:rPr>
              <a:t>ketentuan</a:t>
            </a:r>
            <a:r>
              <a:rPr lang="en-US" i="1" dirty="0">
                <a:effectLst/>
                <a:ea typeface="Times New Roman" panose="02020603050405020304" pitchFamily="18" charset="0"/>
              </a:rPr>
              <a:t> </a:t>
            </a:r>
            <a:r>
              <a:rPr lang="en-US" i="1" dirty="0" err="1">
                <a:effectLst/>
                <a:ea typeface="Times New Roman" panose="02020603050405020304" pitchFamily="18" charset="0"/>
              </a:rPr>
              <a:t>spesifik</a:t>
            </a:r>
            <a:r>
              <a:rPr lang="en-US" i="1" dirty="0">
                <a:effectLst/>
                <a:ea typeface="Times New Roman" panose="02020603050405020304" pitchFamily="18" charset="0"/>
              </a:rPr>
              <a:t> </a:t>
            </a:r>
            <a:r>
              <a:rPr lang="en-US" i="1" dirty="0" err="1">
                <a:effectLst/>
                <a:ea typeface="Times New Roman" panose="02020603050405020304" pitchFamily="18" charset="0"/>
              </a:rPr>
              <a:t>mengenai</a:t>
            </a:r>
            <a:r>
              <a:rPr lang="en-US" i="1" dirty="0">
                <a:effectLst/>
                <a:ea typeface="Times New Roman" panose="02020603050405020304" pitchFamily="18" charset="0"/>
              </a:rPr>
              <a:t> </a:t>
            </a:r>
            <a:r>
              <a:rPr lang="en-US" i="1" dirty="0" err="1">
                <a:effectLst/>
                <a:ea typeface="Times New Roman" panose="02020603050405020304" pitchFamily="18" charset="0"/>
              </a:rPr>
              <a:t>tindakan</a:t>
            </a:r>
            <a:r>
              <a:rPr lang="en-US" i="1" dirty="0">
                <a:effectLst/>
                <a:ea typeface="Times New Roman" panose="02020603050405020304" pitchFamily="18" charset="0"/>
              </a:rPr>
              <a:t> yang </a:t>
            </a:r>
            <a:r>
              <a:rPr lang="en-US" i="1" dirty="0" err="1">
                <a:effectLst/>
                <a:ea typeface="Times New Roman" panose="02020603050405020304" pitchFamily="18" charset="0"/>
              </a:rPr>
              <a:t>mungkin</a:t>
            </a:r>
            <a:r>
              <a:rPr lang="en-US" i="1" dirty="0">
                <a:effectLst/>
                <a:ea typeface="Times New Roman" panose="02020603050405020304" pitchFamily="18" charset="0"/>
              </a:rPr>
              <a:t> </a:t>
            </a:r>
            <a:r>
              <a:rPr lang="en-US" i="1" dirty="0" err="1">
                <a:effectLst/>
                <a:ea typeface="Times New Roman" panose="02020603050405020304" pitchFamily="18" charset="0"/>
              </a:rPr>
              <a:t>dilakukan</a:t>
            </a:r>
            <a:r>
              <a:rPr lang="en-US" i="1" dirty="0">
                <a:effectLst/>
                <a:ea typeface="Times New Roman" panose="02020603050405020304" pitchFamily="18" charset="0"/>
              </a:rPr>
              <a:t> </a:t>
            </a:r>
            <a:r>
              <a:rPr lang="en-US" i="1" dirty="0" err="1">
                <a:effectLst/>
                <a:ea typeface="Times New Roman" panose="02020603050405020304" pitchFamily="18" charset="0"/>
              </a:rPr>
              <a:t>apabila</a:t>
            </a:r>
            <a:r>
              <a:rPr lang="en-US" i="1" dirty="0">
                <a:effectLst/>
                <a:ea typeface="Times New Roman" panose="02020603050405020304" pitchFamily="18" charset="0"/>
              </a:rPr>
              <a:t> </a:t>
            </a:r>
            <a:r>
              <a:rPr lang="en-US" i="1" dirty="0" err="1">
                <a:effectLst/>
                <a:ea typeface="Times New Roman" panose="02020603050405020304" pitchFamily="18" charset="0"/>
              </a:rPr>
              <a:t>jika</a:t>
            </a:r>
            <a:r>
              <a:rPr lang="en-US" i="1" dirty="0">
                <a:effectLst/>
                <a:ea typeface="Times New Roman" panose="02020603050405020304" pitchFamily="18" charset="0"/>
              </a:rPr>
              <a:t> </a:t>
            </a:r>
            <a:r>
              <a:rPr lang="en-US" i="1" dirty="0" err="1">
                <a:effectLst/>
                <a:ea typeface="Times New Roman" panose="02020603050405020304" pitchFamily="18" charset="0"/>
              </a:rPr>
              <a:t>diperlukan</a:t>
            </a:r>
            <a:r>
              <a:rPr lang="en-US" dirty="0"/>
              <a:t>.</a:t>
            </a:r>
            <a:endParaRPr lang="en-US" altLang="en-US" i="1" dirty="0"/>
          </a:p>
        </p:txBody>
      </p:sp>
      <p:cxnSp>
        <p:nvCxnSpPr>
          <p:cNvPr id="5" name="Straight Connector 4"/>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 y="263769"/>
            <a:ext cx="2475152" cy="6330462"/>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7" name="TextBox 6"/>
          <p:cNvSpPr txBox="1"/>
          <p:nvPr/>
        </p:nvSpPr>
        <p:spPr>
          <a:xfrm>
            <a:off x="701744" y="6243533"/>
            <a:ext cx="1670650" cy="262829"/>
          </a:xfrm>
          <a:prstGeom prst="rect">
            <a:avLst/>
          </a:prstGeom>
          <a:noFill/>
        </p:spPr>
        <p:txBody>
          <a:bodyPr wrap="none" rtlCol="0">
            <a:spAutoFit/>
          </a:bodyPr>
          <a:lstStyle/>
          <a:p>
            <a:r>
              <a:rPr lang="en-US" sz="1108" b="1" dirty="0">
                <a:solidFill>
                  <a:schemeClr val="bg1"/>
                </a:solidFill>
              </a:rPr>
              <a:t>www.sentral-sistem.com</a:t>
            </a:r>
          </a:p>
        </p:txBody>
      </p:sp>
      <p:sp>
        <p:nvSpPr>
          <p:cNvPr id="8" name="Oval 7">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9" name="Moon 8"/>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Moon 9"/>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1" name="Group 10"/>
          <p:cNvGrpSpPr/>
          <p:nvPr/>
        </p:nvGrpSpPr>
        <p:grpSpPr>
          <a:xfrm>
            <a:off x="156308" y="3744554"/>
            <a:ext cx="2360798" cy="2442476"/>
            <a:chOff x="169333" y="3770850"/>
            <a:chExt cx="2557531" cy="2646016"/>
          </a:xfrm>
        </p:grpSpPr>
        <p:sp>
          <p:nvSpPr>
            <p:cNvPr id="12" name="Rectangle 11"/>
            <p:cNvSpPr/>
            <p:nvPr/>
          </p:nvSpPr>
          <p:spPr>
            <a:xfrm>
              <a:off x="1648276" y="3770850"/>
              <a:ext cx="508648" cy="211759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Right Triangle 12"/>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Rectangle 13"/>
            <p:cNvSpPr/>
            <p:nvPr/>
          </p:nvSpPr>
          <p:spPr>
            <a:xfrm>
              <a:off x="2232273"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ight Triangle 14"/>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ight Triangle 16"/>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ectangle 17"/>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ectangle 18"/>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pic>
        <p:nvPicPr>
          <p:cNvPr id="20" name="Picture 19">
            <a:hlinkClick r:id="rId3" action="ppaction://hlinksldjump"/>
          </p:cNvPr>
          <p:cNvPicPr>
            <a:picLocks noChangeAspect="1"/>
          </p:cNvPicPr>
          <p:nvPr/>
        </p:nvPicPr>
        <p:blipFill>
          <a:blip r:embed="rId4" cstate="print"/>
          <a:stretch>
            <a:fillRect/>
          </a:stretch>
        </p:blipFill>
        <p:spPr>
          <a:xfrm>
            <a:off x="344244" y="6210560"/>
            <a:ext cx="287006" cy="258868"/>
          </a:xfrm>
          <a:prstGeom prst="rect">
            <a:avLst/>
          </a:prstGeom>
        </p:spPr>
      </p:pic>
      <p:pic>
        <p:nvPicPr>
          <p:cNvPr id="2" name="Picture 1"/>
          <p:cNvPicPr>
            <a:picLocks noChangeAspect="1"/>
          </p:cNvPicPr>
          <p:nvPr/>
        </p:nvPicPr>
        <p:blipFill>
          <a:blip r:embed="rId5" cstate="print"/>
          <a:stretch>
            <a:fillRect/>
          </a:stretch>
        </p:blipFill>
        <p:spPr>
          <a:xfrm>
            <a:off x="1" y="1599953"/>
            <a:ext cx="2475152" cy="2170401"/>
          </a:xfrm>
          <a:prstGeom prst="rect">
            <a:avLst/>
          </a:prstGeom>
        </p:spPr>
      </p:pic>
      <p:sp>
        <p:nvSpPr>
          <p:cNvPr id="4" name="Slide Number Placeholder 3"/>
          <p:cNvSpPr>
            <a:spLocks noGrp="1"/>
          </p:cNvSpPr>
          <p:nvPr>
            <p:ph type="sldNum" sz="quarter" idx="12"/>
          </p:nvPr>
        </p:nvSpPr>
        <p:spPr/>
        <p:txBody>
          <a:bodyPr/>
          <a:lstStyle/>
          <a:p>
            <a:fld id="{8646E38D-1E4E-4D64-8D25-29F399A3900B}" type="slidenum">
              <a:rPr lang="en-US" smtClean="0"/>
              <a:pPr/>
              <a:t>70</a:t>
            </a:fld>
            <a:endParaRPr lang="en-US"/>
          </a:p>
        </p:txBody>
      </p:sp>
      <p:sp>
        <p:nvSpPr>
          <p:cNvPr id="3" name="Footer Placeholder 2">
            <a:extLst>
              <a:ext uri="{FF2B5EF4-FFF2-40B4-BE49-F238E27FC236}">
                <a16:creationId xmlns:a16="http://schemas.microsoft.com/office/drawing/2014/main" id="{87226A65-EECA-45FF-B728-4240CF80DB2D}"/>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00709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6" descr="http://t0.gstatic.com/images?q=tbn:ANd9GcTCIAMbNJElFkWOILo7zXJ3ue6LiGwZXLDLaKD0QS6QdsgH_14k"/>
          <p:cNvPicPr>
            <a:picLocks noChangeAspect="1" noChangeArrowheads="1"/>
          </p:cNvPicPr>
          <p:nvPr/>
        </p:nvPicPr>
        <p:blipFill>
          <a:blip r:embed="rId2" cstate="print"/>
          <a:srcRect/>
          <a:stretch>
            <a:fillRect/>
          </a:stretch>
        </p:blipFill>
        <p:spPr bwMode="auto">
          <a:xfrm>
            <a:off x="4111603" y="1357321"/>
            <a:ext cx="1643063" cy="1558925"/>
          </a:xfrm>
          <a:prstGeom prst="rect">
            <a:avLst/>
          </a:prstGeom>
          <a:noFill/>
          <a:ln w="9525">
            <a:noFill/>
            <a:miter lim="800000"/>
            <a:headEnd/>
            <a:tailEnd/>
          </a:ln>
        </p:spPr>
      </p:pic>
      <p:pic>
        <p:nvPicPr>
          <p:cNvPr id="87044" name="Picture 2" descr="Check_contractor : 3d people - man, person with a clipboard. Businessman. Builder "/>
          <p:cNvPicPr>
            <a:picLocks noChangeAspect="1" noChangeArrowheads="1"/>
          </p:cNvPicPr>
          <p:nvPr/>
        </p:nvPicPr>
        <p:blipFill>
          <a:blip r:embed="rId3" cstate="print"/>
          <a:srcRect r="24107"/>
          <a:stretch>
            <a:fillRect/>
          </a:stretch>
        </p:blipFill>
        <p:spPr bwMode="auto">
          <a:xfrm>
            <a:off x="6211654" y="3069595"/>
            <a:ext cx="1643063" cy="1500198"/>
          </a:xfrm>
          <a:prstGeom prst="rect">
            <a:avLst/>
          </a:prstGeom>
          <a:noFill/>
          <a:ln w="9525">
            <a:noFill/>
            <a:miter lim="800000"/>
            <a:headEnd/>
            <a:tailEnd/>
          </a:ln>
        </p:spPr>
      </p:pic>
      <p:pic>
        <p:nvPicPr>
          <p:cNvPr id="87045" name="Picture 3" descr="C:\Users\Agus Wahyudi\Pictures\3D man\deal.jpg"/>
          <p:cNvPicPr>
            <a:picLocks noChangeAspect="1" noChangeArrowheads="1"/>
          </p:cNvPicPr>
          <p:nvPr/>
        </p:nvPicPr>
        <p:blipFill>
          <a:blip r:embed="rId4" cstate="print"/>
          <a:srcRect/>
          <a:stretch>
            <a:fillRect/>
          </a:stretch>
        </p:blipFill>
        <p:spPr bwMode="auto">
          <a:xfrm>
            <a:off x="2182791" y="4357696"/>
            <a:ext cx="1500187" cy="1481137"/>
          </a:xfrm>
          <a:prstGeom prst="rect">
            <a:avLst/>
          </a:prstGeom>
          <a:noFill/>
          <a:ln w="9525">
            <a:noFill/>
            <a:miter lim="800000"/>
            <a:headEnd/>
            <a:tailEnd/>
          </a:ln>
        </p:spPr>
      </p:pic>
      <p:pic>
        <p:nvPicPr>
          <p:cNvPr id="87046" name="Picture 14" descr="http://us.cdn3.123rf.com/168nwm/kanchokostov/kanchokostov1111/kanchokostov111100023/11209369-delivery-of-letter.jpg"/>
          <p:cNvPicPr>
            <a:picLocks noChangeAspect="1" noChangeArrowheads="1"/>
          </p:cNvPicPr>
          <p:nvPr/>
        </p:nvPicPr>
        <p:blipFill>
          <a:blip r:embed="rId5" cstate="print"/>
          <a:srcRect/>
          <a:stretch>
            <a:fillRect/>
          </a:stretch>
        </p:blipFill>
        <p:spPr bwMode="auto">
          <a:xfrm>
            <a:off x="4754541" y="4357690"/>
            <a:ext cx="1500187" cy="1385887"/>
          </a:xfrm>
          <a:prstGeom prst="rect">
            <a:avLst/>
          </a:prstGeom>
          <a:noFill/>
          <a:ln w="9525">
            <a:noFill/>
            <a:miter lim="800000"/>
            <a:headEnd/>
            <a:tailEnd/>
          </a:ln>
        </p:spPr>
      </p:pic>
      <p:sp>
        <p:nvSpPr>
          <p:cNvPr id="9" name="TextBox 27"/>
          <p:cNvSpPr txBox="1">
            <a:spLocks noChangeArrowheads="1"/>
          </p:cNvSpPr>
          <p:nvPr/>
        </p:nvSpPr>
        <p:spPr bwMode="auto">
          <a:xfrm>
            <a:off x="325409" y="2716213"/>
            <a:ext cx="3000375" cy="1477328"/>
          </a:xfrm>
          <a:prstGeom prst="rect">
            <a:avLst/>
          </a:prstGeom>
          <a:noFill/>
          <a:ln w="9525">
            <a:noFill/>
            <a:miter lim="800000"/>
            <a:headEnd/>
            <a:tailEnd/>
          </a:ln>
        </p:spPr>
        <p:txBody>
          <a:bodyPr>
            <a:spAutoFit/>
          </a:bodyPr>
          <a:lstStyle/>
          <a:p>
            <a:pPr>
              <a:defRPr/>
            </a:pPr>
            <a:r>
              <a:rPr lang="id-ID" sz="1500" dirty="0">
                <a:ea typeface="Adobe Ming Std L" pitchFamily="18" charset="-128"/>
                <a:cs typeface="Adobe Hebrew" pitchFamily="18" charset="-79"/>
              </a:rPr>
              <a:t>Terima Order/ Pengembangan Produk  dan  mengumpulkan detail informasi project :</a:t>
            </a:r>
          </a:p>
          <a:p>
            <a:pPr>
              <a:buFontTx/>
              <a:buChar char="-"/>
              <a:defRPr/>
            </a:pPr>
            <a:r>
              <a:rPr lang="id-ID" sz="1500" dirty="0">
                <a:ea typeface="Adobe Ming Std L" pitchFamily="18" charset="-128"/>
                <a:cs typeface="Adobe Hebrew" pitchFamily="18" charset="-79"/>
              </a:rPr>
              <a:t>Persyaratan penting produk</a:t>
            </a:r>
          </a:p>
          <a:p>
            <a:pPr>
              <a:buFontTx/>
              <a:buChar char="-"/>
              <a:defRPr/>
            </a:pPr>
            <a:r>
              <a:rPr lang="id-ID" sz="1500" dirty="0">
                <a:ea typeface="Adobe Ming Std L" pitchFamily="18" charset="-128"/>
                <a:cs typeface="Adobe Hebrew" pitchFamily="18" charset="-79"/>
              </a:rPr>
              <a:t>Peraturan terkait produk</a:t>
            </a:r>
          </a:p>
          <a:p>
            <a:pPr>
              <a:buFontTx/>
              <a:buChar char="-"/>
              <a:defRPr/>
            </a:pPr>
            <a:r>
              <a:rPr lang="id-ID" sz="1500" dirty="0">
                <a:ea typeface="Adobe Ming Std L" pitchFamily="18" charset="-128"/>
                <a:cs typeface="Adobe Hebrew" pitchFamily="18" charset="-79"/>
              </a:rPr>
              <a:t> dll </a:t>
            </a:r>
            <a:endParaRPr lang="en-US" sz="1500" dirty="0">
              <a:ea typeface="Adobe Ming Std L" pitchFamily="18" charset="-128"/>
              <a:cs typeface="Adobe Hebrew" pitchFamily="18" charset="-79"/>
            </a:endParaRPr>
          </a:p>
        </p:txBody>
      </p:sp>
      <p:sp>
        <p:nvSpPr>
          <p:cNvPr id="10" name="TextBox 27"/>
          <p:cNvSpPr txBox="1">
            <a:spLocks noChangeArrowheads="1"/>
          </p:cNvSpPr>
          <p:nvPr/>
        </p:nvSpPr>
        <p:spPr bwMode="auto">
          <a:xfrm>
            <a:off x="4040163" y="2773362"/>
            <a:ext cx="1714500"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Melakukan Perhitungan harga</a:t>
            </a:r>
            <a:endParaRPr lang="en-US" sz="1500" dirty="0">
              <a:ea typeface="Adobe Ming Std L" pitchFamily="18" charset="-128"/>
              <a:cs typeface="Adobe Hebrew" pitchFamily="18" charset="-79"/>
            </a:endParaRPr>
          </a:p>
        </p:txBody>
      </p:sp>
      <p:sp>
        <p:nvSpPr>
          <p:cNvPr id="11" name="TextBox 27"/>
          <p:cNvSpPr txBox="1">
            <a:spLocks noChangeArrowheads="1"/>
          </p:cNvSpPr>
          <p:nvPr/>
        </p:nvSpPr>
        <p:spPr bwMode="auto">
          <a:xfrm>
            <a:off x="6759049" y="4390224"/>
            <a:ext cx="1938326" cy="1015663"/>
          </a:xfrm>
          <a:prstGeom prst="rect">
            <a:avLst/>
          </a:prstGeom>
          <a:noFill/>
          <a:ln w="9525">
            <a:noFill/>
            <a:miter lim="800000"/>
            <a:headEnd/>
            <a:tailEnd/>
          </a:ln>
        </p:spPr>
        <p:txBody>
          <a:bodyPr wrap="square">
            <a:spAutoFit/>
          </a:bodyPr>
          <a:lstStyle/>
          <a:p>
            <a:pPr algn="ctr">
              <a:defRPr/>
            </a:pPr>
            <a:r>
              <a:rPr lang="en-US" sz="1500" dirty="0">
                <a:ea typeface="Adobe Ming Std L" pitchFamily="18" charset="-128"/>
                <a:cs typeface="Adobe Hebrew" pitchFamily="18" charset="-79"/>
              </a:rPr>
              <a:t>8.2.3.1 </a:t>
            </a:r>
            <a:r>
              <a:rPr lang="id-ID" sz="1500" dirty="0">
                <a:ea typeface="Adobe Ming Std L" pitchFamily="18" charset="-128"/>
                <a:cs typeface="Adobe Hebrew" pitchFamily="18" charset="-79"/>
              </a:rPr>
              <a:t>Review kemampuan perusahaan memenuhi order</a:t>
            </a:r>
            <a:endParaRPr lang="en-US" sz="1500" dirty="0">
              <a:ea typeface="Adobe Ming Std L" pitchFamily="18" charset="-128"/>
              <a:cs typeface="Adobe Hebrew" pitchFamily="18" charset="-79"/>
            </a:endParaRPr>
          </a:p>
        </p:txBody>
      </p:sp>
      <p:sp>
        <p:nvSpPr>
          <p:cNvPr id="12" name="TextBox 27"/>
          <p:cNvSpPr txBox="1">
            <a:spLocks noChangeArrowheads="1"/>
          </p:cNvSpPr>
          <p:nvPr/>
        </p:nvSpPr>
        <p:spPr bwMode="auto">
          <a:xfrm>
            <a:off x="4611659" y="5715000"/>
            <a:ext cx="2071687"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Ajukan Penawaran harga &amp; Negosiasi</a:t>
            </a:r>
            <a:endParaRPr lang="en-US" sz="1500" dirty="0">
              <a:ea typeface="Adobe Ming Std L" pitchFamily="18" charset="-128"/>
              <a:cs typeface="Adobe Hebrew" pitchFamily="18" charset="-79"/>
            </a:endParaRPr>
          </a:p>
        </p:txBody>
      </p:sp>
      <p:sp>
        <p:nvSpPr>
          <p:cNvPr id="13" name="TextBox 27"/>
          <p:cNvSpPr txBox="1">
            <a:spLocks noChangeArrowheads="1"/>
          </p:cNvSpPr>
          <p:nvPr/>
        </p:nvSpPr>
        <p:spPr bwMode="auto">
          <a:xfrm>
            <a:off x="2111353" y="5857875"/>
            <a:ext cx="1706563" cy="553998"/>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Persetujuan kontrak</a:t>
            </a:r>
            <a:endParaRPr lang="en-US" sz="1500" dirty="0">
              <a:ea typeface="Adobe Ming Std L" pitchFamily="18" charset="-128"/>
              <a:cs typeface="Adobe Hebrew" pitchFamily="18" charset="-79"/>
            </a:endParaRPr>
          </a:p>
        </p:txBody>
      </p:sp>
      <p:sp>
        <p:nvSpPr>
          <p:cNvPr id="15" name="Striped Right Arrow 14"/>
          <p:cNvSpPr/>
          <p:nvPr/>
        </p:nvSpPr>
        <p:spPr>
          <a:xfrm>
            <a:off x="2897217" y="1772661"/>
            <a:ext cx="1143008"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6" name="Striped Right Arrow 15"/>
          <p:cNvSpPr/>
          <p:nvPr/>
        </p:nvSpPr>
        <p:spPr>
          <a:xfrm rot="1994848">
            <a:off x="5546343" y="2952023"/>
            <a:ext cx="1131163" cy="494930"/>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7" name="Striped Right Arrow 16"/>
          <p:cNvSpPr/>
          <p:nvPr/>
        </p:nvSpPr>
        <p:spPr>
          <a:xfrm rot="8766647">
            <a:off x="6217244" y="4729954"/>
            <a:ext cx="832823" cy="432417"/>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8" name="Striped Right Arrow 17"/>
          <p:cNvSpPr/>
          <p:nvPr/>
        </p:nvSpPr>
        <p:spPr>
          <a:xfrm rot="10800000">
            <a:off x="3683035" y="4857766"/>
            <a:ext cx="928694" cy="541018"/>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9" name="TextBox 27"/>
          <p:cNvSpPr txBox="1">
            <a:spLocks noChangeArrowheads="1"/>
          </p:cNvSpPr>
          <p:nvPr/>
        </p:nvSpPr>
        <p:spPr bwMode="auto">
          <a:xfrm>
            <a:off x="7290566" y="1772657"/>
            <a:ext cx="1579562" cy="784830"/>
          </a:xfrm>
          <a:prstGeom prst="rect">
            <a:avLst/>
          </a:prstGeom>
          <a:noFill/>
          <a:ln w="9525">
            <a:noFill/>
            <a:miter lim="800000"/>
            <a:headEnd/>
            <a:tailEnd/>
          </a:ln>
        </p:spPr>
        <p:txBody>
          <a:bodyPr>
            <a:spAutoFit/>
          </a:bodyPr>
          <a:lstStyle/>
          <a:p>
            <a:pPr algn="ctr">
              <a:defRPr/>
            </a:pPr>
            <a:r>
              <a:rPr lang="id-ID" sz="1500" dirty="0">
                <a:ea typeface="Adobe Ming Std L" pitchFamily="18" charset="-128"/>
                <a:cs typeface="Adobe Hebrew" pitchFamily="18" charset="-79"/>
              </a:rPr>
              <a:t>Kalkulasi ulang dan diskusi dengan customer</a:t>
            </a:r>
            <a:endParaRPr lang="en-US" sz="1500" dirty="0">
              <a:ea typeface="Adobe Ming Std L" pitchFamily="18" charset="-128"/>
              <a:cs typeface="Adobe Hebrew" pitchFamily="18" charset="-79"/>
            </a:endParaRPr>
          </a:p>
        </p:txBody>
      </p:sp>
      <p:sp>
        <p:nvSpPr>
          <p:cNvPr id="21" name="Bent Arrow 20"/>
          <p:cNvSpPr/>
          <p:nvPr/>
        </p:nvSpPr>
        <p:spPr>
          <a:xfrm rot="10800000" flipV="1">
            <a:off x="5647509" y="1693587"/>
            <a:ext cx="1500198" cy="1020260"/>
          </a:xfrm>
          <a:prstGeom prst="bentArrow">
            <a:avLst>
              <a:gd name="adj1" fmla="val 25000"/>
              <a:gd name="adj2" fmla="val 22706"/>
              <a:gd name="adj3" fmla="val 25000"/>
              <a:gd name="adj4" fmla="val 43750"/>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solidFill>
                <a:schemeClr val="tx1"/>
              </a:solidFill>
            </a:endParaRPr>
          </a:p>
        </p:txBody>
      </p:sp>
      <p:sp>
        <p:nvSpPr>
          <p:cNvPr id="87068" name="Text Box 25"/>
          <p:cNvSpPr txBox="1">
            <a:spLocks noChangeArrowheads="1"/>
          </p:cNvSpPr>
          <p:nvPr/>
        </p:nvSpPr>
        <p:spPr bwMode="auto">
          <a:xfrm>
            <a:off x="214284" y="4572003"/>
            <a:ext cx="1952625" cy="1246495"/>
          </a:xfrm>
          <a:prstGeom prst="rect">
            <a:avLst/>
          </a:prstGeom>
          <a:noFill/>
          <a:ln w="34925">
            <a:solidFill>
              <a:srgbClr val="FF0000"/>
            </a:solidFill>
            <a:prstDash val="sysDot"/>
            <a:miter lim="800000"/>
            <a:headEnd/>
            <a:tailEnd/>
          </a:ln>
        </p:spPr>
        <p:txBody>
          <a:bodyPr>
            <a:spAutoFit/>
          </a:bodyPr>
          <a:lstStyle/>
          <a:p>
            <a:pPr algn="ctr"/>
            <a:r>
              <a:rPr lang="en-US" sz="1500" dirty="0" err="1">
                <a:solidFill>
                  <a:srgbClr val="000000"/>
                </a:solidFill>
              </a:rPr>
              <a:t>Bila</a:t>
            </a:r>
            <a:r>
              <a:rPr lang="en-US" sz="1500" dirty="0">
                <a:solidFill>
                  <a:srgbClr val="000000"/>
                </a:solidFill>
              </a:rPr>
              <a:t> </a:t>
            </a:r>
            <a:r>
              <a:rPr lang="en-US" sz="1500" dirty="0" err="1">
                <a:solidFill>
                  <a:srgbClr val="000000"/>
                </a:solidFill>
              </a:rPr>
              <a:t>persyaratan</a:t>
            </a:r>
            <a:r>
              <a:rPr lang="en-US" sz="1500" dirty="0">
                <a:solidFill>
                  <a:srgbClr val="000000"/>
                </a:solidFill>
              </a:rPr>
              <a:t> </a:t>
            </a:r>
            <a:r>
              <a:rPr lang="en-US" sz="1500" dirty="0" err="1">
                <a:solidFill>
                  <a:srgbClr val="000000"/>
                </a:solidFill>
              </a:rPr>
              <a:t>berubah</a:t>
            </a:r>
            <a:r>
              <a:rPr lang="en-US" sz="1500" dirty="0">
                <a:solidFill>
                  <a:srgbClr val="000000"/>
                </a:solidFill>
              </a:rPr>
              <a:t>, </a:t>
            </a:r>
            <a:r>
              <a:rPr lang="en-US" sz="1500" dirty="0" err="1">
                <a:solidFill>
                  <a:srgbClr val="000000"/>
                </a:solidFill>
              </a:rPr>
              <a:t>harus</a:t>
            </a:r>
            <a:r>
              <a:rPr lang="en-US" sz="1500" dirty="0">
                <a:solidFill>
                  <a:srgbClr val="000000"/>
                </a:solidFill>
              </a:rPr>
              <a:t> </a:t>
            </a:r>
            <a:r>
              <a:rPr lang="en-US" sz="1500" dirty="0" err="1">
                <a:solidFill>
                  <a:srgbClr val="000000"/>
                </a:solidFill>
              </a:rPr>
              <a:t>ada</a:t>
            </a:r>
            <a:r>
              <a:rPr lang="en-US" sz="1500" dirty="0">
                <a:solidFill>
                  <a:srgbClr val="000000"/>
                </a:solidFill>
              </a:rPr>
              <a:t> </a:t>
            </a:r>
            <a:r>
              <a:rPr lang="en-US" sz="1500" dirty="0" err="1">
                <a:solidFill>
                  <a:srgbClr val="000000"/>
                </a:solidFill>
              </a:rPr>
              <a:t>amandemen</a:t>
            </a:r>
            <a:r>
              <a:rPr lang="en-US" sz="1500" dirty="0">
                <a:solidFill>
                  <a:srgbClr val="000000"/>
                </a:solidFill>
              </a:rPr>
              <a:t> </a:t>
            </a:r>
            <a:r>
              <a:rPr lang="en-US" sz="1500" dirty="0" err="1">
                <a:solidFill>
                  <a:srgbClr val="000000"/>
                </a:solidFill>
              </a:rPr>
              <a:t>dan</a:t>
            </a:r>
            <a:r>
              <a:rPr lang="en-US" sz="1500" dirty="0">
                <a:solidFill>
                  <a:srgbClr val="000000"/>
                </a:solidFill>
              </a:rPr>
              <a:t> personal </a:t>
            </a:r>
            <a:r>
              <a:rPr lang="en-US" sz="1500" dirty="0" err="1">
                <a:solidFill>
                  <a:srgbClr val="000000"/>
                </a:solidFill>
              </a:rPr>
              <a:t>terkait</a:t>
            </a:r>
            <a:r>
              <a:rPr lang="en-US" sz="1500" dirty="0">
                <a:solidFill>
                  <a:srgbClr val="000000"/>
                </a:solidFill>
              </a:rPr>
              <a:t> </a:t>
            </a:r>
            <a:r>
              <a:rPr lang="en-US" sz="1500" dirty="0" err="1">
                <a:solidFill>
                  <a:srgbClr val="000000"/>
                </a:solidFill>
              </a:rPr>
              <a:t>mengetahuinya</a:t>
            </a:r>
            <a:endParaRPr lang="en-US" sz="1500" dirty="0">
              <a:solidFill>
                <a:srgbClr val="000000"/>
              </a:solidFill>
            </a:endParaRPr>
          </a:p>
        </p:txBody>
      </p:sp>
      <p:sp>
        <p:nvSpPr>
          <p:cNvPr id="24" name="Rectangle 3"/>
          <p:cNvSpPr txBox="1">
            <a:spLocks noChangeArrowheads="1"/>
          </p:cNvSpPr>
          <p:nvPr/>
        </p:nvSpPr>
        <p:spPr bwMode="auto">
          <a:xfrm>
            <a:off x="214287" y="372001"/>
            <a:ext cx="9056687" cy="1143000"/>
          </a:xfrm>
          <a:prstGeom prst="rect">
            <a:avLst/>
          </a:prstGeom>
          <a:noFill/>
          <a:ln w="9525">
            <a:noFill/>
            <a:miter lim="800000"/>
            <a:headEnd/>
            <a:tailEnd/>
          </a:ln>
        </p:spPr>
        <p:txBody>
          <a:bodyPr anchor="ctr"/>
          <a:lstStyle/>
          <a:p>
            <a:pPr>
              <a:defRPr/>
            </a:pPr>
            <a:r>
              <a:rPr lang="en-US" dirty="0">
                <a:solidFill>
                  <a:srgbClr val="0000FF"/>
                </a:solidFill>
                <a:ea typeface="+mj-ea"/>
                <a:cs typeface="+mj-cs"/>
              </a:rPr>
              <a:t>SMM</a:t>
            </a:r>
            <a:r>
              <a:rPr lang="en-US" sz="1846" dirty="0">
                <a:ea typeface="+mj-ea"/>
                <a:cs typeface="+mj-cs"/>
              </a:rPr>
              <a:t>  8.2.2.Penetapan </a:t>
            </a:r>
            <a:r>
              <a:rPr lang="en-US" sz="1846" dirty="0" err="1">
                <a:ea typeface="+mj-ea"/>
                <a:cs typeface="+mj-cs"/>
              </a:rPr>
              <a:t>Persyaratan</a:t>
            </a:r>
            <a:r>
              <a:rPr lang="en-US" sz="1846" dirty="0">
                <a:ea typeface="+mj-ea"/>
                <a:cs typeface="+mj-cs"/>
              </a:rPr>
              <a:t> </a:t>
            </a:r>
            <a:r>
              <a:rPr lang="en-US" sz="1846" dirty="0" err="1">
                <a:ea typeface="+mj-ea"/>
                <a:cs typeface="+mj-cs"/>
              </a:rPr>
              <a:t>Produk</a:t>
            </a:r>
            <a:r>
              <a:rPr lang="en-US" sz="1846" dirty="0">
                <a:ea typeface="+mj-ea"/>
                <a:cs typeface="+mj-cs"/>
              </a:rPr>
              <a:t> &amp; </a:t>
            </a:r>
            <a:r>
              <a:rPr lang="en-US" sz="1846" dirty="0" err="1">
                <a:ea typeface="+mj-ea"/>
                <a:cs typeface="+mj-cs"/>
              </a:rPr>
              <a:t>jasa</a:t>
            </a:r>
            <a:br>
              <a:rPr lang="en-US" sz="1846" dirty="0">
                <a:ea typeface="+mj-ea"/>
                <a:cs typeface="+mj-cs"/>
              </a:rPr>
            </a:br>
            <a:r>
              <a:rPr lang="en-US" dirty="0">
                <a:solidFill>
                  <a:srgbClr val="0000FF"/>
                </a:solidFill>
                <a:ea typeface="+mj-ea"/>
                <a:cs typeface="+mj-cs"/>
              </a:rPr>
              <a:t>SMM</a:t>
            </a:r>
            <a:r>
              <a:rPr lang="en-US" sz="1846" dirty="0">
                <a:ea typeface="+mj-ea"/>
                <a:cs typeface="+mj-cs"/>
              </a:rPr>
              <a:t>  8.2.3. </a:t>
            </a:r>
            <a:r>
              <a:rPr lang="en-US" sz="1846" dirty="0" err="1">
                <a:ea typeface="+mj-ea"/>
                <a:cs typeface="+mj-cs"/>
              </a:rPr>
              <a:t>Peninjauan</a:t>
            </a:r>
            <a:r>
              <a:rPr lang="en-US" sz="1846" dirty="0">
                <a:ea typeface="+mj-ea"/>
                <a:cs typeface="+mj-cs"/>
              </a:rPr>
              <a:t> </a:t>
            </a:r>
            <a:r>
              <a:rPr lang="en-US" sz="1846" dirty="0" err="1">
                <a:ea typeface="+mj-ea"/>
                <a:cs typeface="+mj-cs"/>
              </a:rPr>
              <a:t>Kemampuan</a:t>
            </a:r>
            <a:r>
              <a:rPr lang="en-US" sz="1846" dirty="0">
                <a:ea typeface="+mj-ea"/>
                <a:cs typeface="+mj-cs"/>
              </a:rPr>
              <a:t> Perusahaan</a:t>
            </a:r>
          </a:p>
          <a:p>
            <a:pPr>
              <a:defRPr/>
            </a:pPr>
            <a:r>
              <a:rPr lang="en-US" dirty="0">
                <a:solidFill>
                  <a:srgbClr val="0000FF"/>
                </a:solidFill>
                <a:ea typeface="NanumGothic"/>
                <a:cs typeface="Times New Roman" panose="02020603050405020304" pitchFamily="18" charset="0"/>
              </a:rPr>
              <a:t>SMM</a:t>
            </a:r>
            <a:r>
              <a:rPr lang="en-US" sz="1846" dirty="0">
                <a:ea typeface="NanumGothic"/>
                <a:cs typeface="Times New Roman" panose="02020603050405020304" pitchFamily="18" charset="0"/>
              </a:rPr>
              <a:t>  8.2.4 </a:t>
            </a:r>
            <a:r>
              <a:rPr lang="en-US" sz="1846" dirty="0" err="1">
                <a:ea typeface="NanumGothic"/>
                <a:cs typeface="Times New Roman" panose="02020603050405020304" pitchFamily="18" charset="0"/>
              </a:rPr>
              <a:t>Perubahan</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Persyaratan</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untuk</a:t>
            </a:r>
            <a:r>
              <a:rPr lang="en-US" sz="1846" dirty="0">
                <a:ea typeface="NanumGothic"/>
                <a:cs typeface="Times New Roman" panose="02020603050405020304" pitchFamily="18" charset="0"/>
              </a:rPr>
              <a:t> </a:t>
            </a:r>
            <a:r>
              <a:rPr lang="en-US" sz="1846" dirty="0" err="1">
                <a:ea typeface="NanumGothic"/>
                <a:cs typeface="Times New Roman" panose="02020603050405020304" pitchFamily="18" charset="0"/>
              </a:rPr>
              <a:t>Produk</a:t>
            </a:r>
            <a:r>
              <a:rPr lang="en-US" sz="1846" dirty="0">
                <a:ea typeface="NanumGothic"/>
                <a:cs typeface="Times New Roman" panose="02020603050405020304" pitchFamily="18" charset="0"/>
              </a:rPr>
              <a:t> dan </a:t>
            </a:r>
            <a:r>
              <a:rPr lang="en-US" sz="1846" dirty="0" err="1">
                <a:ea typeface="NanumGothic"/>
                <a:cs typeface="Times New Roman" panose="02020603050405020304" pitchFamily="18" charset="0"/>
              </a:rPr>
              <a:t>Jasa</a:t>
            </a:r>
            <a:r>
              <a:rPr lang="en-US" sz="1846" dirty="0">
                <a:ea typeface="NanumGothic"/>
                <a:cs typeface="Times New Roman" panose="02020603050405020304" pitchFamily="18" charset="0"/>
              </a:rPr>
              <a:t> </a:t>
            </a:r>
            <a:endParaRPr lang="en-US" sz="1846" dirty="0"/>
          </a:p>
          <a:p>
            <a:pPr>
              <a:defRPr/>
            </a:pPr>
            <a:endParaRPr lang="en-US" sz="1846" dirty="0">
              <a:ea typeface="+mj-ea"/>
              <a:cs typeface="+mj-cs"/>
            </a:endParaRPr>
          </a:p>
        </p:txBody>
      </p:sp>
      <p:pic>
        <p:nvPicPr>
          <p:cNvPr id="87070" name="Picture 9" descr="http://us.123rf.com/400wm/400/400/johan2011/johan20111209/johan2011120900030/15508131-business-review-3d-little-human-characters-x2-looking-at-a-report-pie-charts-and-graphs-business-peo.jpg"/>
          <p:cNvPicPr>
            <a:picLocks noChangeAspect="1" noChangeArrowheads="1"/>
          </p:cNvPicPr>
          <p:nvPr/>
        </p:nvPicPr>
        <p:blipFill>
          <a:blip r:embed="rId6" cstate="print"/>
          <a:srcRect/>
          <a:stretch>
            <a:fillRect/>
          </a:stretch>
        </p:blipFill>
        <p:spPr bwMode="auto">
          <a:xfrm>
            <a:off x="682600" y="1285875"/>
            <a:ext cx="1714500" cy="1435100"/>
          </a:xfrm>
          <a:prstGeom prst="rect">
            <a:avLst/>
          </a:prstGeom>
          <a:noFill/>
          <a:ln w="9525">
            <a:noFill/>
            <a:miter lim="800000"/>
            <a:headEnd/>
            <a:tailEnd/>
          </a:ln>
        </p:spPr>
      </p:pic>
      <p:sp>
        <p:nvSpPr>
          <p:cNvPr id="23" name="Slide Number Placeholder 22"/>
          <p:cNvSpPr>
            <a:spLocks noGrp="1"/>
          </p:cNvSpPr>
          <p:nvPr>
            <p:ph type="sldNum" sz="quarter" idx="12"/>
          </p:nvPr>
        </p:nvSpPr>
        <p:spPr/>
        <p:txBody>
          <a:bodyPr/>
          <a:lstStyle/>
          <a:p>
            <a:pPr>
              <a:defRPr/>
            </a:pPr>
            <a:fld id="{841ECF00-6640-4B42-A490-1528FA283F84}" type="slidenum">
              <a:rPr lang="en-US" smtClean="0"/>
              <a:pPr>
                <a:defRPr/>
              </a:pPr>
              <a:t>71</a:t>
            </a:fld>
            <a:endParaRPr lang="en-US"/>
          </a:p>
        </p:txBody>
      </p:sp>
      <p:sp>
        <p:nvSpPr>
          <p:cNvPr id="22" name="Text Box 25"/>
          <p:cNvSpPr txBox="1">
            <a:spLocks noChangeArrowheads="1"/>
          </p:cNvSpPr>
          <p:nvPr/>
        </p:nvSpPr>
        <p:spPr bwMode="auto">
          <a:xfrm>
            <a:off x="7290572" y="2773363"/>
            <a:ext cx="1767084" cy="784830"/>
          </a:xfrm>
          <a:prstGeom prst="rect">
            <a:avLst/>
          </a:prstGeom>
          <a:noFill/>
          <a:ln w="34925">
            <a:solidFill>
              <a:srgbClr val="FF0000"/>
            </a:solidFill>
            <a:prstDash val="sysDot"/>
            <a:miter lim="800000"/>
            <a:headEnd/>
            <a:tailEnd/>
          </a:ln>
        </p:spPr>
        <p:txBody>
          <a:bodyPr wrap="square">
            <a:spAutoFit/>
          </a:bodyPr>
          <a:lstStyle/>
          <a:p>
            <a:pPr algn="ctr"/>
            <a:r>
              <a:rPr lang="en-US" sz="1500" dirty="0">
                <a:solidFill>
                  <a:srgbClr val="0000FF"/>
                </a:solidFill>
              </a:rPr>
              <a:t>SMM  </a:t>
            </a:r>
            <a:r>
              <a:rPr lang="en-US" sz="1500" dirty="0">
                <a:solidFill>
                  <a:srgbClr val="000000"/>
                </a:solidFill>
              </a:rPr>
              <a:t>8.2.3.3 Data </a:t>
            </a:r>
            <a:r>
              <a:rPr lang="en-US" sz="1500" dirty="0" err="1">
                <a:solidFill>
                  <a:srgbClr val="000000"/>
                </a:solidFill>
              </a:rPr>
              <a:t>hasil</a:t>
            </a:r>
            <a:r>
              <a:rPr lang="en-US" sz="1500" dirty="0">
                <a:solidFill>
                  <a:srgbClr val="000000"/>
                </a:solidFill>
              </a:rPr>
              <a:t> review </a:t>
            </a:r>
            <a:r>
              <a:rPr lang="en-US" sz="1500" dirty="0" err="1">
                <a:solidFill>
                  <a:srgbClr val="000000"/>
                </a:solidFill>
              </a:rPr>
              <a:t>harus</a:t>
            </a:r>
            <a:r>
              <a:rPr lang="en-US" sz="1500" dirty="0">
                <a:solidFill>
                  <a:srgbClr val="000000"/>
                </a:solidFill>
              </a:rPr>
              <a:t> </a:t>
            </a:r>
            <a:r>
              <a:rPr lang="en-US" sz="1500" dirty="0" err="1">
                <a:solidFill>
                  <a:srgbClr val="000000"/>
                </a:solidFill>
              </a:rPr>
              <a:t>terdokumentasi</a:t>
            </a:r>
            <a:endParaRPr lang="en-US" sz="1500" dirty="0">
              <a:solidFill>
                <a:srgbClr val="000000"/>
              </a:solidFill>
            </a:endParaRPr>
          </a:p>
        </p:txBody>
      </p:sp>
      <p:sp>
        <p:nvSpPr>
          <p:cNvPr id="2" name="Rectangle 1"/>
          <p:cNvSpPr/>
          <p:nvPr/>
        </p:nvSpPr>
        <p:spPr>
          <a:xfrm>
            <a:off x="6167429" y="263769"/>
            <a:ext cx="2976571" cy="1022106"/>
          </a:xfrm>
          <a:custGeom>
            <a:avLst/>
            <a:gdLst>
              <a:gd name="connsiteX0" fmla="*/ 0 w 3224619"/>
              <a:gd name="connsiteY0" fmla="*/ 0 h 1107281"/>
              <a:gd name="connsiteX1" fmla="*/ 3224619 w 3224619"/>
              <a:gd name="connsiteY1" fmla="*/ 0 h 1107281"/>
              <a:gd name="connsiteX2" fmla="*/ 3224619 w 3224619"/>
              <a:gd name="connsiteY2" fmla="*/ 1107281 h 1107281"/>
              <a:gd name="connsiteX3" fmla="*/ 0 w 3224619"/>
              <a:gd name="connsiteY3" fmla="*/ 1107281 h 1107281"/>
              <a:gd name="connsiteX4" fmla="*/ 0 w 3224619"/>
              <a:gd name="connsiteY4" fmla="*/ 0 h 1107281"/>
              <a:gd name="connsiteX0" fmla="*/ 0 w 3224619"/>
              <a:gd name="connsiteY0" fmla="*/ 0 h 1107281"/>
              <a:gd name="connsiteX1" fmla="*/ 3224619 w 3224619"/>
              <a:gd name="connsiteY1" fmla="*/ 0 h 1107281"/>
              <a:gd name="connsiteX2" fmla="*/ 3224619 w 3224619"/>
              <a:gd name="connsiteY2" fmla="*/ 1107281 h 1107281"/>
              <a:gd name="connsiteX3" fmla="*/ 0 w 3224619"/>
              <a:gd name="connsiteY3" fmla="*/ 0 h 1107281"/>
            </a:gdLst>
            <a:ahLst/>
            <a:cxnLst>
              <a:cxn ang="0">
                <a:pos x="connsiteX0" y="connsiteY0"/>
              </a:cxn>
              <a:cxn ang="0">
                <a:pos x="connsiteX1" y="connsiteY1"/>
              </a:cxn>
              <a:cxn ang="0">
                <a:pos x="connsiteX2" y="connsiteY2"/>
              </a:cxn>
              <a:cxn ang="0">
                <a:pos x="connsiteX3" y="connsiteY3"/>
              </a:cxn>
            </a:cxnLst>
            <a:rect l="l" t="t" r="r" b="b"/>
            <a:pathLst>
              <a:path w="3224619" h="1107281">
                <a:moveTo>
                  <a:pt x="0" y="0"/>
                </a:moveTo>
                <a:lnTo>
                  <a:pt x="3224619" y="0"/>
                </a:lnTo>
                <a:lnTo>
                  <a:pt x="3224619" y="110728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cxnSp>
        <p:nvCxnSpPr>
          <p:cNvPr id="4" name="Straight Connector 3"/>
          <p:cNvCxnSpPr/>
          <p:nvPr/>
        </p:nvCxnSpPr>
        <p:spPr>
          <a:xfrm flipH="1" flipV="1">
            <a:off x="6211654" y="172023"/>
            <a:ext cx="2932346" cy="102210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0A614E0-5F0A-4904-AC82-6E4469D954B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28417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12" descr="http://us.cdn3.123rf.com/168nwm/anatolymas/anatolymas1205/anatolymas120500008/13451985-3d-small-people-spend-a-survey-3d-image-isolated-white-background.jpg"/>
          <p:cNvPicPr>
            <a:picLocks noChangeAspect="1" noChangeArrowheads="1"/>
          </p:cNvPicPr>
          <p:nvPr/>
        </p:nvPicPr>
        <p:blipFill>
          <a:blip r:embed="rId2" cstate="print"/>
          <a:srcRect/>
          <a:stretch>
            <a:fillRect/>
          </a:stretch>
        </p:blipFill>
        <p:spPr bwMode="auto">
          <a:xfrm>
            <a:off x="207933" y="1071566"/>
            <a:ext cx="1649413" cy="1716087"/>
          </a:xfrm>
          <a:prstGeom prst="rect">
            <a:avLst/>
          </a:prstGeom>
          <a:noFill/>
          <a:ln w="9525">
            <a:noFill/>
            <a:miter lim="800000"/>
            <a:headEnd/>
            <a:tailEnd/>
          </a:ln>
        </p:spPr>
      </p:pic>
      <p:pic>
        <p:nvPicPr>
          <p:cNvPr id="88068" name="Picture 13" descr="D:\H_Miscelleneous\4. My Pictures\gbr\2. 3D People\Why-Link-Networks-Are-Always-Detectable.jpg"/>
          <p:cNvPicPr>
            <a:picLocks noChangeAspect="1" noChangeArrowheads="1"/>
          </p:cNvPicPr>
          <p:nvPr/>
        </p:nvPicPr>
        <p:blipFill>
          <a:blip r:embed="rId3" cstate="print"/>
          <a:srcRect/>
          <a:stretch>
            <a:fillRect/>
          </a:stretch>
        </p:blipFill>
        <p:spPr bwMode="auto">
          <a:xfrm>
            <a:off x="5929281" y="1000131"/>
            <a:ext cx="2000250" cy="1428750"/>
          </a:xfrm>
          <a:prstGeom prst="rect">
            <a:avLst/>
          </a:prstGeom>
          <a:noFill/>
          <a:ln w="9525">
            <a:noFill/>
            <a:miter lim="800000"/>
            <a:headEnd/>
            <a:tailEnd/>
          </a:ln>
        </p:spPr>
      </p:pic>
      <p:pic>
        <p:nvPicPr>
          <p:cNvPr id="88069" name="Picture 4" descr="C:\Users\Agus Wahyudi\Pictures\3D man\index.jpg"/>
          <p:cNvPicPr>
            <a:picLocks noChangeAspect="1" noChangeArrowheads="1"/>
          </p:cNvPicPr>
          <p:nvPr/>
        </p:nvPicPr>
        <p:blipFill>
          <a:blip r:embed="rId4" cstate="print"/>
          <a:srcRect/>
          <a:stretch>
            <a:fillRect/>
          </a:stretch>
        </p:blipFill>
        <p:spPr bwMode="auto">
          <a:xfrm>
            <a:off x="6951870" y="3131262"/>
            <a:ext cx="2106613" cy="1366837"/>
          </a:xfrm>
          <a:prstGeom prst="rect">
            <a:avLst/>
          </a:prstGeom>
          <a:noFill/>
          <a:ln w="9525">
            <a:noFill/>
            <a:miter lim="800000"/>
            <a:headEnd/>
            <a:tailEnd/>
          </a:ln>
        </p:spPr>
      </p:pic>
      <p:pic>
        <p:nvPicPr>
          <p:cNvPr id="88070" name="Picture 6" descr="C:\Users\Agus Wahyudi\Pictures\3D man\car2.jpg"/>
          <p:cNvPicPr>
            <a:picLocks noChangeAspect="1" noChangeArrowheads="1"/>
          </p:cNvPicPr>
          <p:nvPr/>
        </p:nvPicPr>
        <p:blipFill>
          <a:blip r:embed="rId5" cstate="print"/>
          <a:srcRect/>
          <a:stretch>
            <a:fillRect/>
          </a:stretch>
        </p:blipFill>
        <p:spPr bwMode="auto">
          <a:xfrm>
            <a:off x="2325656" y="3987803"/>
            <a:ext cx="2317750" cy="1857375"/>
          </a:xfrm>
          <a:prstGeom prst="rect">
            <a:avLst/>
          </a:prstGeom>
          <a:noFill/>
          <a:ln w="9525">
            <a:noFill/>
            <a:miter lim="800000"/>
            <a:headEnd/>
            <a:tailEnd/>
          </a:ln>
        </p:spPr>
      </p:pic>
      <p:pic>
        <p:nvPicPr>
          <p:cNvPr id="88071" name="Picture 8" descr="C:\Users\Agus Wahyudi\Pictures\3D man\car3.jpg"/>
          <p:cNvPicPr>
            <a:picLocks noChangeAspect="1" noChangeArrowheads="1"/>
          </p:cNvPicPr>
          <p:nvPr/>
        </p:nvPicPr>
        <p:blipFill>
          <a:blip r:embed="rId6" cstate="print"/>
          <a:srcRect/>
          <a:stretch>
            <a:fillRect/>
          </a:stretch>
        </p:blipFill>
        <p:spPr bwMode="auto">
          <a:xfrm>
            <a:off x="5159353" y="4344997"/>
            <a:ext cx="2143125" cy="1500187"/>
          </a:xfrm>
          <a:prstGeom prst="rect">
            <a:avLst/>
          </a:prstGeom>
          <a:noFill/>
          <a:ln w="9525">
            <a:noFill/>
            <a:miter lim="800000"/>
            <a:headEnd/>
            <a:tailEnd/>
          </a:ln>
        </p:spPr>
      </p:pic>
      <p:sp>
        <p:nvSpPr>
          <p:cNvPr id="24" name="TextBox 27"/>
          <p:cNvSpPr txBox="1">
            <a:spLocks noChangeArrowheads="1"/>
          </p:cNvSpPr>
          <p:nvPr/>
        </p:nvSpPr>
        <p:spPr bwMode="auto">
          <a:xfrm>
            <a:off x="142844" y="2643191"/>
            <a:ext cx="1706562"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Design Input</a:t>
            </a:r>
          </a:p>
          <a:p>
            <a:pPr algn="ctr">
              <a:defRPr/>
            </a:pPr>
            <a:r>
              <a:rPr lang="id-ID" dirty="0">
                <a:ea typeface="Adobe Ming Std L" pitchFamily="18" charset="-128"/>
                <a:cs typeface="Adobe Hebrew" pitchFamily="18" charset="-79"/>
              </a:rPr>
              <a:t>( data survey )</a:t>
            </a:r>
            <a:endParaRPr lang="en-US" dirty="0">
              <a:ea typeface="Adobe Ming Std L" pitchFamily="18" charset="-128"/>
              <a:cs typeface="Adobe Hebrew" pitchFamily="18" charset="-79"/>
            </a:endParaRPr>
          </a:p>
        </p:txBody>
      </p:sp>
      <p:sp>
        <p:nvSpPr>
          <p:cNvPr id="26" name="TextBox 27"/>
          <p:cNvSpPr txBox="1">
            <a:spLocks noChangeArrowheads="1"/>
          </p:cNvSpPr>
          <p:nvPr/>
        </p:nvSpPr>
        <p:spPr bwMode="auto">
          <a:xfrm>
            <a:off x="6080094" y="2500319"/>
            <a:ext cx="1706562" cy="923330"/>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Pemilihan &amp; Persetujuan design</a:t>
            </a:r>
            <a:endParaRPr lang="en-US" dirty="0">
              <a:ea typeface="Adobe Ming Std L" pitchFamily="18" charset="-128"/>
              <a:cs typeface="Adobe Hebrew" pitchFamily="18" charset="-79"/>
            </a:endParaRPr>
          </a:p>
        </p:txBody>
      </p:sp>
      <p:sp>
        <p:nvSpPr>
          <p:cNvPr id="27" name="TextBox 27"/>
          <p:cNvSpPr txBox="1">
            <a:spLocks noChangeArrowheads="1"/>
          </p:cNvSpPr>
          <p:nvPr/>
        </p:nvSpPr>
        <p:spPr bwMode="auto">
          <a:xfrm>
            <a:off x="7320973" y="4404029"/>
            <a:ext cx="1706562" cy="603883"/>
          </a:xfrm>
          <a:prstGeom prst="rect">
            <a:avLst/>
          </a:prstGeom>
          <a:noFill/>
          <a:ln w="9525">
            <a:noFill/>
            <a:miter lim="800000"/>
            <a:headEnd/>
            <a:tailEnd/>
          </a:ln>
        </p:spPr>
        <p:txBody>
          <a:bodyPr>
            <a:spAutoFit/>
          </a:bodyPr>
          <a:lstStyle/>
          <a:p>
            <a:pPr algn="ctr">
              <a:defRPr/>
            </a:pPr>
            <a:r>
              <a:rPr lang="id-ID" sz="1662" dirty="0">
                <a:ea typeface="Adobe Ming Std L" pitchFamily="18" charset="-128"/>
                <a:cs typeface="Adobe Hebrew" pitchFamily="18" charset="-79"/>
              </a:rPr>
              <a:t>Membuat detail design</a:t>
            </a:r>
            <a:endParaRPr lang="en-US" sz="1662" dirty="0">
              <a:ea typeface="Adobe Ming Std L" pitchFamily="18" charset="-128"/>
              <a:cs typeface="Adobe Hebrew" pitchFamily="18" charset="-79"/>
            </a:endParaRPr>
          </a:p>
        </p:txBody>
      </p:sp>
      <p:sp>
        <p:nvSpPr>
          <p:cNvPr id="28" name="TextBox 27"/>
          <p:cNvSpPr txBox="1">
            <a:spLocks noChangeArrowheads="1"/>
          </p:cNvSpPr>
          <p:nvPr/>
        </p:nvSpPr>
        <p:spPr bwMode="auto">
          <a:xfrm>
            <a:off x="2630464" y="5559434"/>
            <a:ext cx="1706563"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Verifikasi &amp; Validasi design</a:t>
            </a:r>
            <a:endParaRPr lang="en-US" dirty="0">
              <a:ea typeface="Adobe Ming Std L" pitchFamily="18" charset="-128"/>
              <a:cs typeface="Adobe Hebrew" pitchFamily="18" charset="-79"/>
            </a:endParaRPr>
          </a:p>
        </p:txBody>
      </p:sp>
      <p:sp>
        <p:nvSpPr>
          <p:cNvPr id="29" name="TextBox 27"/>
          <p:cNvSpPr txBox="1">
            <a:spLocks noChangeArrowheads="1"/>
          </p:cNvSpPr>
          <p:nvPr/>
        </p:nvSpPr>
        <p:spPr bwMode="auto">
          <a:xfrm>
            <a:off x="5302221" y="5773747"/>
            <a:ext cx="1704975" cy="646331"/>
          </a:xfrm>
          <a:prstGeom prst="rect">
            <a:avLst/>
          </a:prstGeom>
          <a:noFill/>
          <a:ln w="9525">
            <a:noFill/>
            <a:miter lim="800000"/>
            <a:headEnd/>
            <a:tailEnd/>
          </a:ln>
        </p:spPr>
        <p:txBody>
          <a:bodyPr>
            <a:spAutoFit/>
          </a:bodyPr>
          <a:lstStyle/>
          <a:p>
            <a:pPr algn="ctr">
              <a:defRPr/>
            </a:pPr>
            <a:r>
              <a:rPr lang="id-ID" dirty="0">
                <a:ea typeface="Adobe Ming Std L" pitchFamily="18" charset="-128"/>
                <a:cs typeface="Adobe Hebrew" pitchFamily="18" charset="-79"/>
              </a:rPr>
              <a:t>Membuat Prototype</a:t>
            </a:r>
            <a:endParaRPr lang="en-US" dirty="0">
              <a:ea typeface="Adobe Ming Std L" pitchFamily="18" charset="-128"/>
              <a:cs typeface="Adobe Hebrew" pitchFamily="18" charset="-79"/>
            </a:endParaRPr>
          </a:p>
        </p:txBody>
      </p:sp>
      <p:grpSp>
        <p:nvGrpSpPr>
          <p:cNvPr id="2" name="Group 31"/>
          <p:cNvGrpSpPr>
            <a:grpSpLocks/>
          </p:cNvGrpSpPr>
          <p:nvPr/>
        </p:nvGrpSpPr>
        <p:grpSpPr bwMode="auto">
          <a:xfrm>
            <a:off x="2857469" y="1071569"/>
            <a:ext cx="2000250" cy="1701800"/>
            <a:chOff x="3167050" y="2068276"/>
            <a:chExt cx="2586050" cy="1970324"/>
          </a:xfrm>
        </p:grpSpPr>
        <p:pic>
          <p:nvPicPr>
            <p:cNvPr id="88100" name="Picture 10" descr="C:\Users\Agus Wahyudi\Pictures\3D man\17100175-3d-people--man-person-artist-painting-on-a-canvas-on-an-easel.jpg"/>
            <p:cNvPicPr>
              <a:picLocks noChangeAspect="1" noChangeArrowheads="1"/>
            </p:cNvPicPr>
            <p:nvPr/>
          </p:nvPicPr>
          <p:blipFill>
            <a:blip r:embed="rId7" cstate="print"/>
            <a:srcRect/>
            <a:stretch>
              <a:fillRect/>
            </a:stretch>
          </p:blipFill>
          <p:spPr bwMode="auto">
            <a:xfrm>
              <a:off x="3167050" y="2068276"/>
              <a:ext cx="2586050" cy="1970324"/>
            </a:xfrm>
            <a:prstGeom prst="rect">
              <a:avLst/>
            </a:prstGeom>
            <a:noFill/>
            <a:ln w="9525">
              <a:noFill/>
              <a:miter lim="800000"/>
              <a:headEnd/>
              <a:tailEnd/>
            </a:ln>
          </p:spPr>
        </p:pic>
        <p:pic>
          <p:nvPicPr>
            <p:cNvPr id="88101" name="Picture 7" descr="C:\Users\Agus Wahyudi\Pictures\3D man\car blueprint.jpg"/>
            <p:cNvPicPr>
              <a:picLocks noChangeAspect="1" noChangeArrowheads="1"/>
            </p:cNvPicPr>
            <p:nvPr/>
          </p:nvPicPr>
          <p:blipFill>
            <a:blip r:embed="rId8" cstate="print"/>
            <a:srcRect/>
            <a:stretch>
              <a:fillRect/>
            </a:stretch>
          </p:blipFill>
          <p:spPr bwMode="auto">
            <a:xfrm>
              <a:off x="4310058" y="2500306"/>
              <a:ext cx="1143008" cy="533786"/>
            </a:xfrm>
            <a:prstGeom prst="rect">
              <a:avLst/>
            </a:prstGeom>
            <a:noFill/>
            <a:ln w="9525">
              <a:noFill/>
              <a:miter lim="800000"/>
              <a:headEnd/>
              <a:tailEnd/>
            </a:ln>
          </p:spPr>
        </p:pic>
      </p:grpSp>
      <p:sp>
        <p:nvSpPr>
          <p:cNvPr id="33" name="TextBox 27"/>
          <p:cNvSpPr txBox="1">
            <a:spLocks noChangeArrowheads="1"/>
          </p:cNvSpPr>
          <p:nvPr/>
        </p:nvSpPr>
        <p:spPr bwMode="auto">
          <a:xfrm>
            <a:off x="2571724" y="2786072"/>
            <a:ext cx="2786070" cy="646331"/>
          </a:xfrm>
          <a:prstGeom prst="rect">
            <a:avLst/>
          </a:prstGeom>
          <a:noFill/>
          <a:ln w="9525">
            <a:noFill/>
            <a:miter lim="800000"/>
            <a:headEnd/>
            <a:tailEnd/>
          </a:ln>
        </p:spPr>
        <p:txBody>
          <a:bodyPr wrap="square">
            <a:spAutoFit/>
          </a:bodyPr>
          <a:lstStyle/>
          <a:p>
            <a:pPr algn="ctr">
              <a:defRPr/>
            </a:pPr>
            <a:r>
              <a:rPr lang="id-ID" dirty="0">
                <a:ea typeface="Adobe Ming Std L" pitchFamily="18" charset="-128"/>
                <a:cs typeface="Adobe Hebrew" pitchFamily="18" charset="-79"/>
              </a:rPr>
              <a:t>Membuat draft design (berdasarkan design input)</a:t>
            </a:r>
            <a:endParaRPr lang="en-US" dirty="0">
              <a:ea typeface="Adobe Ming Std L" pitchFamily="18" charset="-128"/>
              <a:cs typeface="Adobe Hebrew" pitchFamily="18" charset="-79"/>
            </a:endParaRPr>
          </a:p>
        </p:txBody>
      </p:sp>
      <p:sp>
        <p:nvSpPr>
          <p:cNvPr id="88079" name="Rectangle 5"/>
          <p:cNvSpPr>
            <a:spLocks noChangeArrowheads="1"/>
          </p:cNvSpPr>
          <p:nvPr/>
        </p:nvSpPr>
        <p:spPr bwMode="auto">
          <a:xfrm>
            <a:off x="207936" y="274263"/>
            <a:ext cx="9074150" cy="647700"/>
          </a:xfrm>
          <a:prstGeom prst="rect">
            <a:avLst/>
          </a:prstGeom>
          <a:noFill/>
          <a:ln w="9525">
            <a:noFill/>
            <a:miter lim="800000"/>
            <a:headEnd/>
            <a:tailEnd/>
          </a:ln>
        </p:spPr>
        <p:txBody>
          <a:bodyPr anchor="ctr"/>
          <a:lstStyle/>
          <a:p>
            <a:r>
              <a:rPr lang="en-US" b="1" dirty="0">
                <a:solidFill>
                  <a:srgbClr val="0000FF"/>
                </a:solidFill>
                <a:latin typeface="Trebuchet MS" pitchFamily="34" charset="0"/>
              </a:rPr>
              <a:t>SMM  </a:t>
            </a:r>
            <a:r>
              <a:rPr lang="en-US" sz="2400" b="1" dirty="0">
                <a:solidFill>
                  <a:srgbClr val="993300"/>
                </a:solidFill>
                <a:latin typeface="Trebuchet MS" pitchFamily="34" charset="0"/>
              </a:rPr>
              <a:t>8.3. Design &amp; Development</a:t>
            </a:r>
          </a:p>
        </p:txBody>
      </p:sp>
      <p:sp>
        <p:nvSpPr>
          <p:cNvPr id="35" name="Striped Right Arrow 34"/>
          <p:cNvSpPr/>
          <p:nvPr/>
        </p:nvSpPr>
        <p:spPr>
          <a:xfrm>
            <a:off x="1928770" y="1785932"/>
            <a:ext cx="785818"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6" name="Striped Right Arrow 35"/>
          <p:cNvSpPr/>
          <p:nvPr/>
        </p:nvSpPr>
        <p:spPr>
          <a:xfrm>
            <a:off x="5000604" y="1785932"/>
            <a:ext cx="785818"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7" name="Striped Right Arrow 36"/>
          <p:cNvSpPr/>
          <p:nvPr/>
        </p:nvSpPr>
        <p:spPr>
          <a:xfrm rot="3340892">
            <a:off x="7635043" y="2472826"/>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8" name="Striped Right Arrow 37"/>
          <p:cNvSpPr/>
          <p:nvPr/>
        </p:nvSpPr>
        <p:spPr>
          <a:xfrm rot="8666136">
            <a:off x="6919284" y="4797419"/>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9" name="Striped Right Arrow 38"/>
          <p:cNvSpPr/>
          <p:nvPr/>
        </p:nvSpPr>
        <p:spPr>
          <a:xfrm rot="10800000">
            <a:off x="4500532" y="4630181"/>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88095" name="Picture 11" descr="C:\Users\Agus Wahyudi\Pictures\3D man\blueprint car.jpg"/>
          <p:cNvPicPr>
            <a:picLocks noChangeAspect="1" noChangeArrowheads="1"/>
          </p:cNvPicPr>
          <p:nvPr/>
        </p:nvPicPr>
        <p:blipFill>
          <a:blip r:embed="rId9" cstate="print"/>
          <a:srcRect/>
          <a:stretch>
            <a:fillRect/>
          </a:stretch>
        </p:blipFill>
        <p:spPr bwMode="auto">
          <a:xfrm>
            <a:off x="142844" y="3781425"/>
            <a:ext cx="1358900" cy="1862138"/>
          </a:xfrm>
          <a:prstGeom prst="rect">
            <a:avLst/>
          </a:prstGeom>
          <a:noFill/>
          <a:ln w="9525">
            <a:noFill/>
            <a:miter lim="800000"/>
            <a:headEnd/>
            <a:tailEnd/>
          </a:ln>
        </p:spPr>
      </p:pic>
      <p:sp>
        <p:nvSpPr>
          <p:cNvPr id="41" name="TextBox 40"/>
          <p:cNvSpPr txBox="1">
            <a:spLocks noChangeArrowheads="1"/>
          </p:cNvSpPr>
          <p:nvPr/>
        </p:nvSpPr>
        <p:spPr bwMode="auto">
          <a:xfrm>
            <a:off x="214283" y="5643567"/>
            <a:ext cx="1214417" cy="603883"/>
          </a:xfrm>
          <a:prstGeom prst="rect">
            <a:avLst/>
          </a:prstGeom>
          <a:noFill/>
          <a:ln w="9525">
            <a:noFill/>
            <a:miter lim="800000"/>
            <a:headEnd/>
            <a:tailEnd/>
          </a:ln>
        </p:spPr>
        <p:txBody>
          <a:bodyPr wrap="square">
            <a:spAutoFit/>
          </a:bodyPr>
          <a:lstStyle/>
          <a:p>
            <a:pPr algn="ctr">
              <a:defRPr/>
            </a:pPr>
            <a:r>
              <a:rPr lang="id-ID" sz="1662" dirty="0">
                <a:ea typeface="Adobe Ming Std L" pitchFamily="18" charset="-128"/>
                <a:cs typeface="Adobe Hebrew" pitchFamily="18" charset="-79"/>
              </a:rPr>
              <a:t>Penerbitan design</a:t>
            </a:r>
            <a:endParaRPr lang="en-US" sz="1662" dirty="0">
              <a:ea typeface="Adobe Ming Std L" pitchFamily="18" charset="-128"/>
              <a:cs typeface="Adobe Hebrew" pitchFamily="18" charset="-79"/>
            </a:endParaRPr>
          </a:p>
        </p:txBody>
      </p:sp>
      <p:sp>
        <p:nvSpPr>
          <p:cNvPr id="42" name="Striped Right Arrow 41"/>
          <p:cNvSpPr/>
          <p:nvPr/>
        </p:nvSpPr>
        <p:spPr>
          <a:xfrm rot="10800000">
            <a:off x="1643012" y="4429138"/>
            <a:ext cx="714380" cy="571504"/>
          </a:xfrm>
          <a:prstGeom prst="stripedRightArrow">
            <a:avLst/>
          </a:prstGeom>
          <a:solidFill>
            <a:srgbClr val="00CCFF"/>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31" name="Slide Number Placeholder 30"/>
          <p:cNvSpPr>
            <a:spLocks noGrp="1"/>
          </p:cNvSpPr>
          <p:nvPr>
            <p:ph type="sldNum" sz="quarter" idx="12"/>
          </p:nvPr>
        </p:nvSpPr>
        <p:spPr/>
        <p:txBody>
          <a:bodyPr/>
          <a:lstStyle/>
          <a:p>
            <a:pPr>
              <a:defRPr/>
            </a:pPr>
            <a:fld id="{841ECF00-6640-4B42-A490-1528FA283F84}" type="slidenum">
              <a:rPr lang="en-US" smtClean="0"/>
              <a:pPr>
                <a:defRPr/>
              </a:pPr>
              <a:t>72</a:t>
            </a:fld>
            <a:endParaRPr lang="en-US"/>
          </a:p>
        </p:txBody>
      </p:sp>
      <p:sp>
        <p:nvSpPr>
          <p:cNvPr id="3" name="Footer Placeholder 2">
            <a:extLst>
              <a:ext uri="{FF2B5EF4-FFF2-40B4-BE49-F238E27FC236}">
                <a16:creationId xmlns:a16="http://schemas.microsoft.com/office/drawing/2014/main" id="{206092F8-AECE-4AD3-98A2-4542757ACC1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664658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2" descr="Check_contractor : 3d people - man, person with a clipboard. Businessman. Builder "/>
          <p:cNvPicPr>
            <a:picLocks noChangeAspect="1" noChangeArrowheads="1"/>
          </p:cNvPicPr>
          <p:nvPr/>
        </p:nvPicPr>
        <p:blipFill>
          <a:blip r:embed="rId2" cstate="print"/>
          <a:srcRect r="24107"/>
          <a:stretch>
            <a:fillRect/>
          </a:stretch>
        </p:blipFill>
        <p:spPr bwMode="auto">
          <a:xfrm>
            <a:off x="6215063" y="1117250"/>
            <a:ext cx="1928812" cy="1912937"/>
          </a:xfrm>
          <a:prstGeom prst="rect">
            <a:avLst/>
          </a:prstGeom>
          <a:noFill/>
          <a:ln w="9525">
            <a:noFill/>
            <a:miter lim="800000"/>
            <a:headEnd/>
            <a:tailEnd/>
          </a:ln>
        </p:spPr>
      </p:pic>
      <p:pic>
        <p:nvPicPr>
          <p:cNvPr id="89092" name="Picture 6" descr="http://thumbs.dreamstime.com/thumblarge_366/12345431936l27HZ.jpg"/>
          <p:cNvPicPr>
            <a:picLocks noChangeAspect="1" noChangeArrowheads="1"/>
          </p:cNvPicPr>
          <p:nvPr/>
        </p:nvPicPr>
        <p:blipFill>
          <a:blip r:embed="rId3" cstate="print"/>
          <a:srcRect/>
          <a:stretch>
            <a:fillRect/>
          </a:stretch>
        </p:blipFill>
        <p:spPr bwMode="auto">
          <a:xfrm>
            <a:off x="6286527" y="4286256"/>
            <a:ext cx="1000125" cy="1335088"/>
          </a:xfrm>
          <a:prstGeom prst="rect">
            <a:avLst/>
          </a:prstGeom>
          <a:noFill/>
          <a:ln w="9525">
            <a:noFill/>
            <a:miter lim="800000"/>
            <a:headEnd/>
            <a:tailEnd/>
          </a:ln>
        </p:spPr>
      </p:pic>
      <p:pic>
        <p:nvPicPr>
          <p:cNvPr id="89093" name="Picture 14" descr="http://ec.l.thumbs.canstockphoto.com/canstock11786548.jpg"/>
          <p:cNvPicPr>
            <a:picLocks noChangeAspect="1" noChangeArrowheads="1"/>
          </p:cNvPicPr>
          <p:nvPr/>
        </p:nvPicPr>
        <p:blipFill>
          <a:blip r:embed="rId4" cstate="print"/>
          <a:srcRect/>
          <a:stretch>
            <a:fillRect/>
          </a:stretch>
        </p:blipFill>
        <p:spPr bwMode="auto">
          <a:xfrm>
            <a:off x="4202137" y="3761345"/>
            <a:ext cx="2084388" cy="1785938"/>
          </a:xfrm>
          <a:prstGeom prst="rect">
            <a:avLst/>
          </a:prstGeom>
          <a:noFill/>
          <a:ln w="9525">
            <a:noFill/>
            <a:miter lim="800000"/>
            <a:headEnd/>
            <a:tailEnd/>
          </a:ln>
        </p:spPr>
      </p:pic>
      <p:sp>
        <p:nvSpPr>
          <p:cNvPr id="89094" name="Text Box 13"/>
          <p:cNvSpPr txBox="1">
            <a:spLocks noChangeArrowheads="1"/>
          </p:cNvSpPr>
          <p:nvPr/>
        </p:nvSpPr>
        <p:spPr bwMode="auto">
          <a:xfrm>
            <a:off x="5643569" y="2933709"/>
            <a:ext cx="3643312" cy="780919"/>
          </a:xfrm>
          <a:prstGeom prst="rect">
            <a:avLst/>
          </a:prstGeom>
          <a:noFill/>
          <a:ln w="9525">
            <a:noFill/>
            <a:miter lim="800000"/>
            <a:headEnd/>
            <a:tailEnd/>
          </a:ln>
        </p:spPr>
        <p:txBody>
          <a:bodyPr>
            <a:spAutoFit/>
          </a:bodyPr>
          <a:lstStyle/>
          <a:p>
            <a:pPr marL="174624" indent="-174624">
              <a:lnSpc>
                <a:spcPct val="110000"/>
              </a:lnSpc>
            </a:pPr>
            <a:r>
              <a:rPr lang="en-US" sz="1400" i="1" u="sng" dirty="0" err="1">
                <a:solidFill>
                  <a:srgbClr val="000000"/>
                </a:solidFill>
                <a:latin typeface="Tahoma" pitchFamily="34" charset="0"/>
              </a:rPr>
              <a:t>Informasi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pembelian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harus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jelas</a:t>
            </a:r>
            <a:r>
              <a:rPr lang="en-US" sz="1400" i="1" u="sng" dirty="0">
                <a:solidFill>
                  <a:srgbClr val="000000"/>
                </a:solidFill>
                <a:latin typeface="Tahoma" pitchFamily="34" charset="0"/>
              </a:rPr>
              <a:t> (8.4.3)</a:t>
            </a:r>
            <a:r>
              <a:rPr lang="id-ID" sz="1400" i="1" u="sng" dirty="0">
                <a:solidFill>
                  <a:srgbClr val="000000"/>
                </a:solidFill>
                <a:latin typeface="Tahoma" pitchFamily="34" charset="0"/>
              </a:rPr>
              <a:t>.</a:t>
            </a:r>
          </a:p>
          <a:p>
            <a:pPr marL="174624" indent="-174624">
              <a:lnSpc>
                <a:spcPct val="110000"/>
              </a:lnSpc>
            </a:pPr>
            <a:r>
              <a:rPr lang="id-ID" sz="1400" dirty="0">
                <a:solidFill>
                  <a:srgbClr val="000000"/>
                </a:solidFill>
                <a:latin typeface="Tahoma" pitchFamily="34" charset="0"/>
              </a:rPr>
              <a:t>Persyaratan meliputi : spesifikasi barang/jasa, jumlah &amp; waktu diperlukan</a:t>
            </a:r>
            <a:r>
              <a:rPr lang="en-US" sz="1400" dirty="0">
                <a:solidFill>
                  <a:srgbClr val="000000"/>
                </a:solidFill>
                <a:latin typeface="Tahoma" pitchFamily="34" charset="0"/>
              </a:rPr>
              <a:t> </a:t>
            </a:r>
          </a:p>
        </p:txBody>
      </p:sp>
      <p:sp>
        <p:nvSpPr>
          <p:cNvPr id="89095" name="Text Box 15"/>
          <p:cNvSpPr txBox="1">
            <a:spLocks noChangeArrowheads="1"/>
          </p:cNvSpPr>
          <p:nvPr/>
        </p:nvSpPr>
        <p:spPr bwMode="auto">
          <a:xfrm>
            <a:off x="4250538" y="5507831"/>
            <a:ext cx="2786062" cy="810543"/>
          </a:xfrm>
          <a:prstGeom prst="rect">
            <a:avLst/>
          </a:prstGeom>
          <a:noFill/>
          <a:ln w="9525">
            <a:noFill/>
            <a:miter lim="800000"/>
            <a:headEnd/>
            <a:tailEnd/>
          </a:ln>
        </p:spPr>
        <p:txBody>
          <a:bodyPr>
            <a:spAutoFit/>
          </a:bodyPr>
          <a:lstStyle/>
          <a:p>
            <a:pPr marL="174624" indent="-174624">
              <a:lnSpc>
                <a:spcPct val="115000"/>
              </a:lnSpc>
            </a:pPr>
            <a:r>
              <a:rPr lang="en-US" sz="1400" i="1" u="sng" dirty="0" err="1">
                <a:solidFill>
                  <a:srgbClr val="000000"/>
                </a:solidFill>
                <a:latin typeface="Tahoma" pitchFamily="34" charset="0"/>
              </a:rPr>
              <a:t>Pemeriksaan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Produk</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harus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menjamin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produk</a:t>
            </a:r>
            <a:r>
              <a:rPr lang="en-US" sz="1400" i="1" u="sng" dirty="0">
                <a:solidFill>
                  <a:srgbClr val="000000"/>
                </a:solidFill>
                <a:latin typeface="Tahoma" pitchFamily="34" charset="0"/>
              </a:rPr>
              <a:t> yang </a:t>
            </a:r>
            <a:endParaRPr lang="id-ID" sz="1400" i="1" u="sng" dirty="0">
              <a:solidFill>
                <a:srgbClr val="000000"/>
              </a:solidFill>
              <a:latin typeface="Tahoma" pitchFamily="34" charset="0"/>
            </a:endParaRPr>
          </a:p>
          <a:p>
            <a:pPr marL="174624" indent="-174624">
              <a:lnSpc>
                <a:spcPct val="115000"/>
              </a:lnSpc>
            </a:pPr>
            <a:r>
              <a:rPr lang="en-US" sz="1400" i="1" u="sng" dirty="0" err="1">
                <a:solidFill>
                  <a:srgbClr val="000000"/>
                </a:solidFill>
                <a:latin typeface="Tahoma" pitchFamily="34" charset="0"/>
              </a:rPr>
              <a:t>dibeli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sesuai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spesifikasi</a:t>
            </a:r>
            <a:r>
              <a:rPr lang="en-US" sz="1400" i="1" u="sng" dirty="0">
                <a:solidFill>
                  <a:srgbClr val="000000"/>
                </a:solidFill>
                <a:latin typeface="Tahoma" pitchFamily="34" charset="0"/>
              </a:rPr>
              <a:t> (8.4.2)</a:t>
            </a:r>
          </a:p>
        </p:txBody>
      </p:sp>
      <p:sp>
        <p:nvSpPr>
          <p:cNvPr id="89096" name="Text Box 11"/>
          <p:cNvSpPr txBox="1">
            <a:spLocks noChangeArrowheads="1"/>
          </p:cNvSpPr>
          <p:nvPr/>
        </p:nvSpPr>
        <p:spPr bwMode="auto">
          <a:xfrm>
            <a:off x="285752" y="2928941"/>
            <a:ext cx="3857625" cy="789255"/>
          </a:xfrm>
          <a:prstGeom prst="rect">
            <a:avLst/>
          </a:prstGeom>
          <a:noFill/>
          <a:ln w="9525">
            <a:noFill/>
            <a:miter lim="800000"/>
            <a:headEnd/>
            <a:tailEnd/>
          </a:ln>
        </p:spPr>
        <p:txBody>
          <a:bodyPr>
            <a:spAutoFit/>
          </a:bodyPr>
          <a:lstStyle/>
          <a:p>
            <a:pPr marL="174624" indent="-174624">
              <a:lnSpc>
                <a:spcPct val="110000"/>
              </a:lnSpc>
            </a:pPr>
            <a:r>
              <a:rPr lang="id-ID" sz="1400" i="1" dirty="0">
                <a:solidFill>
                  <a:srgbClr val="000000"/>
                </a:solidFill>
                <a:latin typeface="Tahoma" pitchFamily="34" charset="0"/>
              </a:rPr>
              <a:t>	</a:t>
            </a:r>
            <a:r>
              <a:rPr lang="en-US" sz="1400" i="1" u="sng" dirty="0" err="1">
                <a:solidFill>
                  <a:srgbClr val="000000"/>
                </a:solidFill>
                <a:latin typeface="Tahoma" pitchFamily="34" charset="0"/>
              </a:rPr>
              <a:t>Memilih</a:t>
            </a:r>
            <a:r>
              <a:rPr lang="en-US" sz="1400" i="1" u="sng" dirty="0">
                <a:solidFill>
                  <a:srgbClr val="000000"/>
                </a:solidFill>
                <a:latin typeface="Tahoma" pitchFamily="34" charset="0"/>
              </a:rPr>
              <a:t> supplier </a:t>
            </a:r>
            <a:r>
              <a:rPr lang="en-US" sz="1400" i="1" u="sng" dirty="0" err="1">
                <a:solidFill>
                  <a:srgbClr val="000000"/>
                </a:solidFill>
                <a:latin typeface="Tahoma" pitchFamily="34" charset="0"/>
              </a:rPr>
              <a:t>atas</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dasar</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kemampuannya</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memenuhi</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persyaratan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perusahaan</a:t>
            </a:r>
            <a:r>
              <a:rPr lang="en-US" sz="1400" i="1" u="sng" dirty="0">
                <a:solidFill>
                  <a:srgbClr val="000000"/>
                </a:solidFill>
                <a:latin typeface="Tahoma" pitchFamily="34" charset="0"/>
              </a:rPr>
              <a:t>, </a:t>
            </a:r>
            <a:r>
              <a:rPr lang="en-US" sz="1400" i="1" u="sng" dirty="0" err="1">
                <a:solidFill>
                  <a:srgbClr val="000000"/>
                </a:solidFill>
                <a:latin typeface="Tahoma" pitchFamily="34" charset="0"/>
              </a:rPr>
              <a:t>melakukan</a:t>
            </a:r>
            <a:r>
              <a:rPr lang="en-US" sz="1400" i="1" u="sng" dirty="0">
                <a:solidFill>
                  <a:srgbClr val="000000"/>
                </a:solidFill>
                <a:latin typeface="Tahoma" pitchFamily="34" charset="0"/>
              </a:rPr>
              <a:t> </a:t>
            </a:r>
            <a:r>
              <a:rPr lang="en-US" sz="1400" i="1" u="sng" dirty="0" err="1">
                <a:solidFill>
                  <a:srgbClr val="000000"/>
                </a:solidFill>
              </a:rPr>
              <a:t>evaluasi</a:t>
            </a:r>
            <a:r>
              <a:rPr lang="en-US" sz="1400" i="1" u="sng" dirty="0">
                <a:solidFill>
                  <a:srgbClr val="000000"/>
                </a:solidFill>
              </a:rPr>
              <a:t> &amp; re-</a:t>
            </a:r>
            <a:r>
              <a:rPr lang="en-US" sz="1400" i="1" u="sng" dirty="0" err="1">
                <a:solidFill>
                  <a:srgbClr val="000000"/>
                </a:solidFill>
              </a:rPr>
              <a:t>evaluasi</a:t>
            </a:r>
            <a:r>
              <a:rPr lang="en-US" sz="1400" i="1" u="sng" dirty="0">
                <a:solidFill>
                  <a:srgbClr val="000000"/>
                </a:solidFill>
              </a:rPr>
              <a:t> </a:t>
            </a:r>
            <a:r>
              <a:rPr lang="en-US" sz="1400" i="1" u="sng" dirty="0">
                <a:solidFill>
                  <a:srgbClr val="000000"/>
                </a:solidFill>
                <a:latin typeface="Tahoma" pitchFamily="34" charset="0"/>
              </a:rPr>
              <a:t>(8.4.1)</a:t>
            </a:r>
          </a:p>
        </p:txBody>
      </p:sp>
      <p:sp>
        <p:nvSpPr>
          <p:cNvPr id="89097" name="Rectangle 8"/>
          <p:cNvSpPr>
            <a:spLocks noChangeArrowheads="1"/>
          </p:cNvSpPr>
          <p:nvPr/>
        </p:nvSpPr>
        <p:spPr bwMode="auto">
          <a:xfrm>
            <a:off x="269712" y="249151"/>
            <a:ext cx="9129712" cy="809625"/>
          </a:xfrm>
          <a:prstGeom prst="rect">
            <a:avLst/>
          </a:prstGeom>
          <a:noFill/>
          <a:ln w="9525">
            <a:noFill/>
            <a:miter lim="800000"/>
            <a:headEnd/>
            <a:tailEnd/>
          </a:ln>
        </p:spPr>
        <p:txBody>
          <a:bodyPr anchor="ctr"/>
          <a:lstStyle/>
          <a:p>
            <a:r>
              <a:rPr lang="en-US" b="1" dirty="0">
                <a:solidFill>
                  <a:srgbClr val="0000FF"/>
                </a:solidFill>
                <a:latin typeface="Trebuchet MS" pitchFamily="34" charset="0"/>
              </a:rPr>
              <a:t>SMM</a:t>
            </a:r>
            <a:r>
              <a:rPr lang="en-US" sz="2215" b="1" dirty="0">
                <a:solidFill>
                  <a:srgbClr val="993300"/>
                </a:solidFill>
                <a:latin typeface="Trebuchet MS" pitchFamily="34" charset="0"/>
              </a:rPr>
              <a:t>  8.4. </a:t>
            </a:r>
            <a:r>
              <a:rPr lang="en-US" sz="2215" b="1" i="1" dirty="0" err="1"/>
              <a:t>Pengendalian</a:t>
            </a:r>
            <a:r>
              <a:rPr lang="en-US" sz="2215" b="1" i="1" dirty="0"/>
              <a:t> Proses </a:t>
            </a:r>
            <a:r>
              <a:rPr lang="en-US" sz="2215" b="1" i="1" dirty="0" err="1"/>
              <a:t>Eksternal</a:t>
            </a:r>
            <a:r>
              <a:rPr lang="en-US" sz="2215" b="1" i="1" dirty="0"/>
              <a:t> </a:t>
            </a:r>
            <a:r>
              <a:rPr lang="en-US" sz="2215" b="1" i="1" dirty="0" err="1"/>
              <a:t>Terkait</a:t>
            </a:r>
            <a:r>
              <a:rPr lang="en-US" sz="2215" b="1" i="1" dirty="0"/>
              <a:t> </a:t>
            </a:r>
            <a:r>
              <a:rPr lang="en-US" sz="2215" b="1" i="1" dirty="0" err="1"/>
              <a:t>Produk</a:t>
            </a:r>
            <a:r>
              <a:rPr lang="en-US" sz="2215" b="1" i="1" dirty="0"/>
              <a:t> </a:t>
            </a:r>
            <a:r>
              <a:rPr lang="en-US" sz="2215" b="1" i="1" dirty="0" err="1"/>
              <a:t>dan</a:t>
            </a:r>
            <a:r>
              <a:rPr lang="en-US" sz="2215" b="1" i="1" dirty="0"/>
              <a:t> </a:t>
            </a:r>
            <a:r>
              <a:rPr lang="en-US" sz="2215" b="1" i="1" dirty="0" err="1"/>
              <a:t>Jasa</a:t>
            </a:r>
            <a:r>
              <a:rPr lang="en-US" sz="2215" b="1" dirty="0">
                <a:solidFill>
                  <a:srgbClr val="993300"/>
                </a:solidFill>
                <a:latin typeface="Trebuchet MS" pitchFamily="34" charset="0"/>
              </a:rPr>
              <a:t> </a:t>
            </a:r>
          </a:p>
        </p:txBody>
      </p:sp>
      <p:sp>
        <p:nvSpPr>
          <p:cNvPr id="16" name="Bent Arrow 15"/>
          <p:cNvSpPr/>
          <p:nvPr/>
        </p:nvSpPr>
        <p:spPr>
          <a:xfrm rot="10800000">
            <a:off x="7286644" y="4000510"/>
            <a:ext cx="1214446" cy="1643074"/>
          </a:xfrm>
          <a:prstGeom prst="bentArrow">
            <a:avLst>
              <a:gd name="adj1" fmla="val 25000"/>
              <a:gd name="adj2" fmla="val 25000"/>
              <a:gd name="adj3" fmla="val 25000"/>
              <a:gd name="adj4" fmla="val 36905"/>
            </a:avLst>
          </a:prstGeom>
          <a:solidFill>
            <a:schemeClr val="tx2"/>
          </a:solidFill>
          <a:scene3d>
            <a:camera prst="perspectiveRelaxedModerately"/>
            <a:lightRig rig="threePt" dir="t"/>
          </a:scene3d>
          <a:sp3d extrusionH="76200" contourW="12700">
            <a:bevelT w="165100" prst="coolSlant"/>
            <a:bevelB w="114300" prst="artDeco"/>
            <a:extrusionClr>
              <a:schemeClr val="tx2"/>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solidFill>
                <a:schemeClr val="tx1"/>
              </a:solidFill>
            </a:endParaRPr>
          </a:p>
        </p:txBody>
      </p:sp>
      <p:sp>
        <p:nvSpPr>
          <p:cNvPr id="13" name="Striped Right Arrow 12"/>
          <p:cNvSpPr/>
          <p:nvPr/>
        </p:nvSpPr>
        <p:spPr>
          <a:xfrm>
            <a:off x="3643312" y="1928808"/>
            <a:ext cx="1643074"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89102" name="Picture 9" descr="http://us.123rf.com/400wm/400/400/johan2011/johan20111209/johan2011120900030/15508131-business-review-3d-little-human-characters-x2-looking-at-a-report-pie-charts-and-graphs-business-peo.jpg"/>
          <p:cNvPicPr>
            <a:picLocks noChangeAspect="1" noChangeArrowheads="1"/>
          </p:cNvPicPr>
          <p:nvPr/>
        </p:nvPicPr>
        <p:blipFill>
          <a:blip r:embed="rId5" cstate="print"/>
          <a:srcRect/>
          <a:stretch>
            <a:fillRect/>
          </a:stretch>
        </p:blipFill>
        <p:spPr bwMode="auto">
          <a:xfrm>
            <a:off x="785816" y="1285878"/>
            <a:ext cx="2071687" cy="1649413"/>
          </a:xfrm>
          <a:prstGeom prst="rect">
            <a:avLst/>
          </a:prstGeom>
          <a:noFill/>
          <a:ln w="9525">
            <a:noFill/>
            <a:miter lim="800000"/>
            <a:headEnd/>
            <a:tailEnd/>
          </a:ln>
        </p:spPr>
      </p:pic>
      <p:sp>
        <p:nvSpPr>
          <p:cNvPr id="14" name="Slide Number Placeholder 13"/>
          <p:cNvSpPr>
            <a:spLocks noGrp="1"/>
          </p:cNvSpPr>
          <p:nvPr>
            <p:ph type="sldNum" sz="quarter" idx="12"/>
          </p:nvPr>
        </p:nvSpPr>
        <p:spPr/>
        <p:txBody>
          <a:bodyPr/>
          <a:lstStyle/>
          <a:p>
            <a:pPr>
              <a:defRPr/>
            </a:pPr>
            <a:r>
              <a:rPr lang="en-US" b="1" dirty="0">
                <a:solidFill>
                  <a:schemeClr val="tx1"/>
                </a:solidFill>
              </a:rPr>
              <a:t>146</a:t>
            </a:r>
          </a:p>
        </p:txBody>
      </p:sp>
      <p:pic>
        <p:nvPicPr>
          <p:cNvPr id="155649" name="Picture 1" descr="H:\15508132-business-meeting-3d-kleine-menschliche-figuren-x3-wahrend-der-geschaftszeiten-bewerten-big-screen-bu.jpg"/>
          <p:cNvPicPr>
            <a:picLocks noChangeAspect="1" noChangeArrowheads="1"/>
          </p:cNvPicPr>
          <p:nvPr/>
        </p:nvPicPr>
        <p:blipFill>
          <a:blip r:embed="rId6" cstate="print"/>
          <a:srcRect/>
          <a:stretch>
            <a:fillRect/>
          </a:stretch>
        </p:blipFill>
        <p:spPr bwMode="auto">
          <a:xfrm>
            <a:off x="670880" y="4143386"/>
            <a:ext cx="1829427" cy="1257294"/>
          </a:xfrm>
          <a:prstGeom prst="rect">
            <a:avLst/>
          </a:prstGeom>
          <a:noFill/>
        </p:spPr>
      </p:pic>
      <p:sp>
        <p:nvSpPr>
          <p:cNvPr id="15" name="Striped Right Arrow 14"/>
          <p:cNvSpPr/>
          <p:nvPr/>
        </p:nvSpPr>
        <p:spPr>
          <a:xfrm rot="10800000">
            <a:off x="2643174" y="4429138"/>
            <a:ext cx="1285885" cy="571504"/>
          </a:xfrm>
          <a:prstGeom prst="striped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7" name="TextBox 16"/>
          <p:cNvSpPr txBox="1"/>
          <p:nvPr/>
        </p:nvSpPr>
        <p:spPr>
          <a:xfrm>
            <a:off x="785786" y="5590783"/>
            <a:ext cx="2071702" cy="338554"/>
          </a:xfrm>
          <a:prstGeom prst="rect">
            <a:avLst/>
          </a:prstGeom>
          <a:noFill/>
        </p:spPr>
        <p:txBody>
          <a:bodyPr wrap="square" rtlCol="0">
            <a:spAutoFit/>
          </a:bodyPr>
          <a:lstStyle/>
          <a:p>
            <a:r>
              <a:rPr lang="en-US" sz="1600" dirty="0" err="1"/>
              <a:t>Evaluasi</a:t>
            </a:r>
            <a:r>
              <a:rPr lang="en-US" sz="1600" dirty="0"/>
              <a:t> Supplier</a:t>
            </a:r>
          </a:p>
        </p:txBody>
      </p:sp>
      <p:sp>
        <p:nvSpPr>
          <p:cNvPr id="2" name="Footer Placeholder 1">
            <a:extLst>
              <a:ext uri="{FF2B5EF4-FFF2-40B4-BE49-F238E27FC236}">
                <a16:creationId xmlns:a16="http://schemas.microsoft.com/office/drawing/2014/main" id="{E6C0A103-4B28-47FE-A06C-0642219AF35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910923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3775"/>
            <a:ext cx="9144000" cy="1821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67" name="Slide Number Placeholder 66"/>
          <p:cNvSpPr>
            <a:spLocks noGrp="1"/>
          </p:cNvSpPr>
          <p:nvPr>
            <p:ph type="sldNum" sz="quarter" idx="12"/>
          </p:nvPr>
        </p:nvSpPr>
        <p:spPr/>
        <p:txBody>
          <a:bodyPr/>
          <a:lstStyle/>
          <a:p>
            <a:pPr>
              <a:defRPr/>
            </a:pPr>
            <a:fld id="{841ECF00-6640-4B42-A490-1528FA283F84}" type="slidenum">
              <a:rPr lang="en-US" smtClean="0"/>
              <a:pPr>
                <a:defRPr/>
              </a:pPr>
              <a:t>74</a:t>
            </a:fld>
            <a:endParaRPr lang="en-US"/>
          </a:p>
        </p:txBody>
      </p:sp>
      <p:sp>
        <p:nvSpPr>
          <p:cNvPr id="90115" name="Rectangle 2"/>
          <p:cNvSpPr>
            <a:spLocks noGrp="1" noChangeArrowheads="1"/>
          </p:cNvSpPr>
          <p:nvPr>
            <p:ph type="title" idx="4294967295"/>
          </p:nvPr>
        </p:nvSpPr>
        <p:spPr>
          <a:xfrm>
            <a:off x="146014" y="107151"/>
            <a:ext cx="8141677" cy="1223597"/>
          </a:xfrm>
        </p:spPr>
        <p:txBody>
          <a:bodyPr/>
          <a:lstStyle/>
          <a:p>
            <a:pPr algn="l" eaLnBrk="1" hangingPunct="1"/>
            <a:r>
              <a:rPr lang="en-US" sz="1800" b="1" dirty="0">
                <a:solidFill>
                  <a:srgbClr val="0000FF"/>
                </a:solidFill>
              </a:rPr>
              <a:t>SMM  </a:t>
            </a:r>
            <a:r>
              <a:rPr lang="en-US" sz="3800" dirty="0"/>
              <a:t>8.5 </a:t>
            </a:r>
            <a:r>
              <a:rPr lang="en-US" sz="3800" dirty="0" err="1"/>
              <a:t>Penyediaan</a:t>
            </a:r>
            <a:r>
              <a:rPr lang="en-US" sz="3800" dirty="0"/>
              <a:t> </a:t>
            </a:r>
            <a:r>
              <a:rPr lang="en-US" sz="3800" dirty="0" err="1"/>
              <a:t>Produk</a:t>
            </a:r>
            <a:r>
              <a:rPr lang="en-US" sz="3800" dirty="0"/>
              <a:t> dan </a:t>
            </a:r>
            <a:r>
              <a:rPr lang="en-US" sz="3800" dirty="0" err="1"/>
              <a:t>Jasa</a:t>
            </a:r>
            <a:endParaRPr lang="en-US" sz="3800" dirty="0"/>
          </a:p>
        </p:txBody>
      </p:sp>
      <p:sp>
        <p:nvSpPr>
          <p:cNvPr id="90116" name="Rectangle 5"/>
          <p:cNvSpPr>
            <a:spLocks noGrp="1" noChangeArrowheads="1"/>
          </p:cNvSpPr>
          <p:nvPr>
            <p:ph type="body" idx="4294967295"/>
          </p:nvPr>
        </p:nvSpPr>
        <p:spPr>
          <a:xfrm>
            <a:off x="334074" y="1099122"/>
            <a:ext cx="8622323" cy="1515208"/>
          </a:xfrm>
        </p:spPr>
        <p:txBody>
          <a:bodyPr/>
          <a:lstStyle/>
          <a:p>
            <a:pPr marL="449261" indent="-449261">
              <a:lnSpc>
                <a:spcPct val="105000"/>
              </a:lnSpc>
              <a:buNone/>
              <a:tabLst>
                <a:tab pos="449261" algn="l"/>
                <a:tab pos="1349367" algn="l"/>
              </a:tabLst>
            </a:pPr>
            <a:r>
              <a:rPr lang="en-US" sz="2000" i="1" dirty="0"/>
              <a:t>8.5.1  </a:t>
            </a:r>
            <a:r>
              <a:rPr lang="en-US" sz="2000" i="1" dirty="0" err="1"/>
              <a:t>Pengendalian</a:t>
            </a:r>
            <a:r>
              <a:rPr lang="en-US" sz="2000" i="1" dirty="0"/>
              <a:t> </a:t>
            </a:r>
            <a:r>
              <a:rPr lang="en-US" sz="2000" i="1" dirty="0" err="1"/>
              <a:t>Produksi</a:t>
            </a:r>
            <a:r>
              <a:rPr lang="en-US" sz="2000" i="1" dirty="0"/>
              <a:t> </a:t>
            </a:r>
            <a:r>
              <a:rPr lang="en-US" sz="2000" i="1" dirty="0" err="1"/>
              <a:t>dan</a:t>
            </a:r>
            <a:r>
              <a:rPr lang="en-US" sz="2000" i="1" dirty="0"/>
              <a:t> </a:t>
            </a:r>
            <a:r>
              <a:rPr lang="en-US" sz="2000" i="1" dirty="0" err="1"/>
              <a:t>Penyediaan</a:t>
            </a:r>
            <a:r>
              <a:rPr lang="en-US" sz="2000" i="1" dirty="0"/>
              <a:t> </a:t>
            </a:r>
            <a:r>
              <a:rPr lang="en-US" sz="2000" i="1" dirty="0" err="1"/>
              <a:t>Jasa</a:t>
            </a:r>
            <a:r>
              <a:rPr lang="en-US" sz="2000" i="1" dirty="0"/>
              <a:t>.</a:t>
            </a:r>
          </a:p>
          <a:p>
            <a:pPr marL="449261" indent="-449261">
              <a:lnSpc>
                <a:spcPct val="105000"/>
              </a:lnSpc>
              <a:tabLst>
                <a:tab pos="449261" algn="l"/>
                <a:tab pos="1349367" algn="l"/>
              </a:tabLst>
            </a:pPr>
            <a:r>
              <a:rPr lang="en-US" sz="2000" i="1" dirty="0" err="1"/>
              <a:t>Inti</a:t>
            </a:r>
            <a:r>
              <a:rPr lang="en-US" sz="2000" i="1" dirty="0"/>
              <a:t> </a:t>
            </a:r>
            <a:r>
              <a:rPr lang="en-US" sz="2000" i="1" dirty="0" err="1"/>
              <a:t>dari</a:t>
            </a:r>
            <a:r>
              <a:rPr lang="en-US" sz="2000" i="1" dirty="0"/>
              <a:t> </a:t>
            </a:r>
            <a:r>
              <a:rPr lang="en-US" sz="2000" i="1" dirty="0" err="1"/>
              <a:t>aktivitas</a:t>
            </a:r>
            <a:r>
              <a:rPr lang="en-US" sz="2000" i="1" dirty="0"/>
              <a:t> </a:t>
            </a:r>
            <a:r>
              <a:rPr lang="en-US" sz="2000" i="1" dirty="0" err="1"/>
              <a:t>bagaimana</a:t>
            </a:r>
            <a:r>
              <a:rPr lang="en-US" sz="2000" i="1" dirty="0"/>
              <a:t> </a:t>
            </a:r>
            <a:r>
              <a:rPr lang="en-US" sz="2000" i="1" dirty="0" err="1"/>
              <a:t>produk</a:t>
            </a:r>
            <a:r>
              <a:rPr lang="en-US" sz="2000" i="1" dirty="0"/>
              <a:t>/</a:t>
            </a:r>
            <a:r>
              <a:rPr lang="en-US" sz="2000" i="1" dirty="0" err="1"/>
              <a:t>jasa</a:t>
            </a:r>
            <a:r>
              <a:rPr lang="en-US" sz="2000" i="1" dirty="0"/>
              <a:t> </a:t>
            </a:r>
            <a:r>
              <a:rPr lang="en-US" sz="2000" i="1" dirty="0" err="1"/>
              <a:t>disediakan</a:t>
            </a:r>
            <a:r>
              <a:rPr lang="en-US" sz="2000" i="1" dirty="0"/>
              <a:t> </a:t>
            </a:r>
            <a:r>
              <a:rPr lang="en-US" sz="2000" i="1" dirty="0" err="1"/>
              <a:t>dalam</a:t>
            </a:r>
            <a:r>
              <a:rPr lang="en-US" sz="2000" i="1" dirty="0"/>
              <a:t> </a:t>
            </a:r>
            <a:r>
              <a:rPr lang="en-US" sz="2000" i="1" dirty="0" err="1"/>
              <a:t>kondisi</a:t>
            </a:r>
            <a:r>
              <a:rPr lang="en-US" sz="2000" i="1" dirty="0"/>
              <a:t> </a:t>
            </a:r>
            <a:r>
              <a:rPr lang="en-US" sz="2000" i="1" dirty="0" err="1"/>
              <a:t>terkendali</a:t>
            </a:r>
            <a:endParaRPr lang="en-US" sz="2000" i="1" dirty="0"/>
          </a:p>
        </p:txBody>
      </p:sp>
      <p:sp>
        <p:nvSpPr>
          <p:cNvPr id="90117" name="TextBox 26"/>
          <p:cNvSpPr txBox="1">
            <a:spLocks noChangeArrowheads="1"/>
          </p:cNvSpPr>
          <p:nvPr/>
        </p:nvSpPr>
        <p:spPr bwMode="auto">
          <a:xfrm>
            <a:off x="4741284" y="5810248"/>
            <a:ext cx="3179763" cy="523220"/>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err="1">
                <a:latin typeface="Berlin Sans FB" pitchFamily="34" charset="0"/>
              </a:rPr>
              <a:t>Metode</a:t>
            </a:r>
            <a:r>
              <a:rPr lang="en-US" sz="1400" dirty="0">
                <a:latin typeface="Berlin Sans FB" pitchFamily="34" charset="0"/>
              </a:rPr>
              <a:t> Standard </a:t>
            </a:r>
            <a:r>
              <a:rPr lang="en-US" sz="1400" dirty="0" err="1">
                <a:latin typeface="Berlin Sans FB" pitchFamily="34" charset="0"/>
              </a:rPr>
              <a:t>Acuan</a:t>
            </a:r>
            <a:r>
              <a:rPr lang="en-US" sz="1400" dirty="0">
                <a:latin typeface="Berlin Sans FB" pitchFamily="34" charset="0"/>
              </a:rPr>
              <a:t> yang </a:t>
            </a:r>
            <a:r>
              <a:rPr lang="en-US" sz="1400" dirty="0" err="1">
                <a:latin typeface="Berlin Sans FB" pitchFamily="34" charset="0"/>
              </a:rPr>
              <a:t>Jelas</a:t>
            </a:r>
            <a:r>
              <a:rPr lang="en-US" sz="1400" dirty="0">
                <a:latin typeface="Berlin Sans FB" pitchFamily="34" charset="0"/>
              </a:rPr>
              <a:t> 7.5</a:t>
            </a:r>
          </a:p>
          <a:p>
            <a:pPr algn="ctr"/>
            <a:r>
              <a:rPr lang="en-US" sz="1400" dirty="0" err="1">
                <a:latin typeface="Berlin Sans FB" pitchFamily="34" charset="0"/>
              </a:rPr>
              <a:t>Tugas</a:t>
            </a:r>
            <a:r>
              <a:rPr lang="en-US" sz="1400" dirty="0">
                <a:latin typeface="Berlin Sans FB" pitchFamily="34" charset="0"/>
              </a:rPr>
              <a:t> </a:t>
            </a:r>
            <a:r>
              <a:rPr lang="en-US" sz="1400" dirty="0" err="1">
                <a:latin typeface="Berlin Sans FB" pitchFamily="34" charset="0"/>
              </a:rPr>
              <a:t>dan</a:t>
            </a:r>
            <a:r>
              <a:rPr lang="en-US" sz="1400" dirty="0">
                <a:latin typeface="Berlin Sans FB" pitchFamily="34" charset="0"/>
              </a:rPr>
              <a:t> </a:t>
            </a:r>
            <a:r>
              <a:rPr lang="en-US" sz="1400" dirty="0" err="1">
                <a:latin typeface="Berlin Sans FB" pitchFamily="34" charset="0"/>
              </a:rPr>
              <a:t>Tanggung</a:t>
            </a:r>
            <a:r>
              <a:rPr lang="en-US" sz="1400" dirty="0">
                <a:latin typeface="Berlin Sans FB" pitchFamily="34" charset="0"/>
              </a:rPr>
              <a:t> </a:t>
            </a:r>
            <a:r>
              <a:rPr lang="en-US" sz="1400" dirty="0" err="1">
                <a:latin typeface="Berlin Sans FB" pitchFamily="34" charset="0"/>
              </a:rPr>
              <a:t>Jawab</a:t>
            </a:r>
            <a:r>
              <a:rPr lang="en-US" sz="1400" dirty="0">
                <a:latin typeface="Berlin Sans FB" pitchFamily="34" charset="0"/>
              </a:rPr>
              <a:t> 5.3</a:t>
            </a:r>
          </a:p>
        </p:txBody>
      </p:sp>
      <p:sp>
        <p:nvSpPr>
          <p:cNvPr id="90118" name="TextBox 30"/>
          <p:cNvSpPr txBox="1">
            <a:spLocks noChangeArrowheads="1"/>
          </p:cNvSpPr>
          <p:nvPr/>
        </p:nvSpPr>
        <p:spPr bwMode="auto">
          <a:xfrm>
            <a:off x="1156124" y="2958179"/>
            <a:ext cx="2733675" cy="307777"/>
          </a:xfrm>
          <a:prstGeom prst="rect">
            <a:avLst/>
          </a:prstGeom>
          <a:solidFill>
            <a:schemeClr val="bg1">
              <a:lumMod val="95000"/>
            </a:schemeClr>
          </a:solidFill>
          <a:ln w="28575">
            <a:solidFill>
              <a:schemeClr val="tx2">
                <a:lumMod val="75000"/>
              </a:schemeClr>
            </a:solidFill>
            <a:prstDash val="dash"/>
            <a:miter lim="800000"/>
            <a:headEnd/>
            <a:tailEnd/>
          </a:ln>
        </p:spPr>
        <p:txBody>
          <a:bodyPr wrap="square">
            <a:spAutoFit/>
          </a:bodyPr>
          <a:lstStyle/>
          <a:p>
            <a:pPr algn="ctr"/>
            <a:r>
              <a:rPr lang="en-US" sz="1400" dirty="0" err="1">
                <a:latin typeface="Berlin Sans FB" pitchFamily="34" charset="0"/>
              </a:rPr>
              <a:t>Manusia</a:t>
            </a:r>
            <a:r>
              <a:rPr lang="en-US" sz="1400" dirty="0">
                <a:latin typeface="Berlin Sans FB" pitchFamily="34" charset="0"/>
              </a:rPr>
              <a:t> yang </a:t>
            </a:r>
            <a:r>
              <a:rPr lang="en-US" sz="1400" dirty="0" err="1">
                <a:latin typeface="Berlin Sans FB" pitchFamily="34" charset="0"/>
              </a:rPr>
              <a:t>Kompeten</a:t>
            </a:r>
            <a:r>
              <a:rPr lang="en-US" sz="1400" dirty="0">
                <a:latin typeface="Berlin Sans FB" pitchFamily="34" charset="0"/>
              </a:rPr>
              <a:t> 7.1.2</a:t>
            </a:r>
          </a:p>
        </p:txBody>
      </p:sp>
      <p:sp>
        <p:nvSpPr>
          <p:cNvPr id="90119" name="TextBox 35"/>
          <p:cNvSpPr txBox="1">
            <a:spLocks noChangeArrowheads="1"/>
          </p:cNvSpPr>
          <p:nvPr/>
        </p:nvSpPr>
        <p:spPr bwMode="auto">
          <a:xfrm>
            <a:off x="4455526" y="2786060"/>
            <a:ext cx="2286000" cy="523220"/>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err="1">
                <a:latin typeface="Berlin Sans FB" pitchFamily="34" charset="0"/>
              </a:rPr>
              <a:t>Infrastruktur</a:t>
            </a:r>
            <a:r>
              <a:rPr lang="en-US" sz="1400" dirty="0">
                <a:latin typeface="Berlin Sans FB" pitchFamily="34" charset="0"/>
              </a:rPr>
              <a:t> </a:t>
            </a:r>
            <a:r>
              <a:rPr lang="en-US" sz="1400" dirty="0" err="1">
                <a:latin typeface="Berlin Sans FB" pitchFamily="34" charset="0"/>
              </a:rPr>
              <a:t>Gedung</a:t>
            </a:r>
            <a:r>
              <a:rPr lang="en-US" sz="1400" dirty="0">
                <a:latin typeface="Berlin Sans FB" pitchFamily="34" charset="0"/>
              </a:rPr>
              <a:t>, </a:t>
            </a:r>
            <a:r>
              <a:rPr lang="en-US" sz="1400" dirty="0" err="1">
                <a:latin typeface="Berlin Sans FB" pitchFamily="34" charset="0"/>
              </a:rPr>
              <a:t>Mesin</a:t>
            </a:r>
            <a:r>
              <a:rPr lang="en-US" sz="1400" dirty="0">
                <a:latin typeface="Berlin Sans FB" pitchFamily="34" charset="0"/>
              </a:rPr>
              <a:t>, IT yang </a:t>
            </a:r>
            <a:r>
              <a:rPr lang="en-US" sz="1400" dirty="0" err="1">
                <a:latin typeface="Berlin Sans FB" pitchFamily="34" charset="0"/>
              </a:rPr>
              <a:t>baik</a:t>
            </a:r>
            <a:r>
              <a:rPr lang="en-US" sz="1400" dirty="0">
                <a:latin typeface="Berlin Sans FB" pitchFamily="34" charset="0"/>
              </a:rPr>
              <a:t> 7.1.3</a:t>
            </a:r>
          </a:p>
        </p:txBody>
      </p:sp>
      <p:sp>
        <p:nvSpPr>
          <p:cNvPr id="90120" name="TextBox 43"/>
          <p:cNvSpPr txBox="1">
            <a:spLocks noChangeArrowheads="1"/>
          </p:cNvSpPr>
          <p:nvPr/>
        </p:nvSpPr>
        <p:spPr bwMode="auto">
          <a:xfrm>
            <a:off x="2604528" y="5810255"/>
            <a:ext cx="1993900" cy="307777"/>
          </a:xfrm>
          <a:prstGeom prst="rect">
            <a:avLst/>
          </a:prstGeom>
          <a:solidFill>
            <a:schemeClr val="bg1">
              <a:lumMod val="95000"/>
            </a:schemeClr>
          </a:solidFill>
          <a:ln w="28575">
            <a:solidFill>
              <a:schemeClr val="tx2">
                <a:lumMod val="75000"/>
              </a:schemeClr>
            </a:solidFill>
            <a:prstDash val="dash"/>
            <a:miter lim="800000"/>
            <a:headEnd/>
            <a:tailEnd/>
          </a:ln>
        </p:spPr>
        <p:txBody>
          <a:bodyPr>
            <a:spAutoFit/>
          </a:bodyPr>
          <a:lstStyle/>
          <a:p>
            <a:pPr algn="ctr"/>
            <a:r>
              <a:rPr lang="en-US" sz="1400" dirty="0">
                <a:latin typeface="Berlin Sans FB" pitchFamily="34" charset="0"/>
              </a:rPr>
              <a:t>Material yang </a:t>
            </a:r>
            <a:r>
              <a:rPr lang="en-US" sz="1400" dirty="0" err="1">
                <a:latin typeface="Berlin Sans FB" pitchFamily="34" charset="0"/>
              </a:rPr>
              <a:t>baik</a:t>
            </a:r>
            <a:r>
              <a:rPr lang="en-US" sz="1400" dirty="0">
                <a:latin typeface="Berlin Sans FB" pitchFamily="34" charset="0"/>
              </a:rPr>
              <a:t> 8.4</a:t>
            </a:r>
          </a:p>
        </p:txBody>
      </p:sp>
      <p:sp>
        <p:nvSpPr>
          <p:cNvPr id="90121" name="TextBox 45"/>
          <p:cNvSpPr txBox="1">
            <a:spLocks noChangeArrowheads="1"/>
          </p:cNvSpPr>
          <p:nvPr/>
        </p:nvSpPr>
        <p:spPr bwMode="auto">
          <a:xfrm>
            <a:off x="574943" y="5808381"/>
            <a:ext cx="1896213" cy="307777"/>
          </a:xfrm>
          <a:prstGeom prst="rect">
            <a:avLst/>
          </a:prstGeom>
          <a:solidFill>
            <a:schemeClr val="bg1">
              <a:lumMod val="95000"/>
            </a:schemeClr>
          </a:solidFill>
          <a:ln w="28575">
            <a:solidFill>
              <a:schemeClr val="tx2">
                <a:lumMod val="75000"/>
              </a:schemeClr>
            </a:solidFill>
            <a:prstDash val="dash"/>
            <a:miter lim="800000"/>
            <a:headEnd/>
            <a:tailEnd/>
          </a:ln>
        </p:spPr>
        <p:txBody>
          <a:bodyPr wrap="square">
            <a:spAutoFit/>
          </a:bodyPr>
          <a:lstStyle/>
          <a:p>
            <a:pPr algn="ctr"/>
            <a:r>
              <a:rPr lang="en-US" sz="1400" dirty="0" err="1">
                <a:latin typeface="Berlin Sans FB" pitchFamily="34" charset="0"/>
              </a:rPr>
              <a:t>Lingkungan</a:t>
            </a:r>
            <a:r>
              <a:rPr lang="en-US" sz="1400" dirty="0">
                <a:latin typeface="Berlin Sans FB" pitchFamily="34" charset="0"/>
              </a:rPr>
              <a:t> </a:t>
            </a:r>
            <a:r>
              <a:rPr lang="en-US" sz="1400" dirty="0" err="1">
                <a:latin typeface="Berlin Sans FB" pitchFamily="34" charset="0"/>
              </a:rPr>
              <a:t>Kerja</a:t>
            </a:r>
            <a:r>
              <a:rPr lang="en-US" sz="1400" dirty="0">
                <a:latin typeface="Berlin Sans FB" pitchFamily="34" charset="0"/>
              </a:rPr>
              <a:t> 7.1.4</a:t>
            </a:r>
          </a:p>
        </p:txBody>
      </p:sp>
      <p:sp>
        <p:nvSpPr>
          <p:cNvPr id="90122" name="TextBox 25"/>
          <p:cNvSpPr txBox="1">
            <a:spLocks noChangeArrowheads="1"/>
          </p:cNvSpPr>
          <p:nvPr/>
        </p:nvSpPr>
        <p:spPr bwMode="auto">
          <a:xfrm>
            <a:off x="6884410" y="4667248"/>
            <a:ext cx="1643063" cy="523220"/>
          </a:xfrm>
          <a:prstGeom prst="rect">
            <a:avLst/>
          </a:prstGeom>
          <a:noFill/>
          <a:ln w="9525">
            <a:noFill/>
            <a:miter lim="800000"/>
            <a:headEnd/>
            <a:tailEnd/>
          </a:ln>
        </p:spPr>
        <p:txBody>
          <a:bodyPr>
            <a:spAutoFit/>
          </a:bodyPr>
          <a:lstStyle/>
          <a:p>
            <a:r>
              <a:rPr lang="id-ID" sz="1400">
                <a:latin typeface="Gill Sans MT" pitchFamily="34" charset="0"/>
              </a:rPr>
              <a:t>Tooling yang baik (Dies, mold, dll)</a:t>
            </a:r>
            <a:endParaRPr lang="en-US" sz="1400">
              <a:latin typeface="Gill Sans MT" pitchFamily="34" charset="0"/>
            </a:endParaRPr>
          </a:p>
        </p:txBody>
      </p:sp>
      <p:sp>
        <p:nvSpPr>
          <p:cNvPr id="90123" name="Freeform 134"/>
          <p:cNvSpPr>
            <a:spLocks/>
          </p:cNvSpPr>
          <p:nvPr/>
        </p:nvSpPr>
        <p:spPr bwMode="auto">
          <a:xfrm>
            <a:off x="1740907" y="4371977"/>
            <a:ext cx="211138" cy="387350"/>
          </a:xfrm>
          <a:custGeom>
            <a:avLst/>
            <a:gdLst>
              <a:gd name="T0" fmla="*/ 2147483647 w 180"/>
              <a:gd name="T1" fmla="*/ 2147483647 h 444"/>
              <a:gd name="T2" fmla="*/ 2147483647 w 180"/>
              <a:gd name="T3" fmla="*/ 2147483647 h 444"/>
              <a:gd name="T4" fmla="*/ 2147483647 w 180"/>
              <a:gd name="T5" fmla="*/ 2147483647 h 444"/>
              <a:gd name="T6" fmla="*/ 2147483647 w 180"/>
              <a:gd name="T7" fmla="*/ 2147483647 h 444"/>
              <a:gd name="T8" fmla="*/ 2147483647 w 180"/>
              <a:gd name="T9" fmla="*/ 2147483647 h 444"/>
              <a:gd name="T10" fmla="*/ 2147483647 w 180"/>
              <a:gd name="T11" fmla="*/ 2147483647 h 444"/>
              <a:gd name="T12" fmla="*/ 2147483647 w 180"/>
              <a:gd name="T13" fmla="*/ 2147483647 h 444"/>
              <a:gd name="T14" fmla="*/ 2147483647 w 180"/>
              <a:gd name="T15" fmla="*/ 2147483647 h 444"/>
              <a:gd name="T16" fmla="*/ 0 w 180"/>
              <a:gd name="T17" fmla="*/ 0 h 444"/>
              <a:gd name="T18" fmla="*/ 2147483647 w 180"/>
              <a:gd name="T19" fmla="*/ 2147483647 h 444"/>
              <a:gd name="T20" fmla="*/ 2147483647 w 180"/>
              <a:gd name="T21" fmla="*/ 2147483647 h 444"/>
              <a:gd name="T22" fmla="*/ 2147483647 w 180"/>
              <a:gd name="T23" fmla="*/ 2147483647 h 444"/>
              <a:gd name="T24" fmla="*/ 2147483647 w 180"/>
              <a:gd name="T25" fmla="*/ 2147483647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0"/>
              <a:gd name="T40" fmla="*/ 0 h 444"/>
              <a:gd name="T41" fmla="*/ 180 w 180"/>
              <a:gd name="T42" fmla="*/ 444 h 4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0" h="444">
                <a:moveTo>
                  <a:pt x="180" y="263"/>
                </a:moveTo>
                <a:lnTo>
                  <a:pt x="113" y="345"/>
                </a:lnTo>
                <a:lnTo>
                  <a:pt x="75" y="386"/>
                </a:lnTo>
                <a:lnTo>
                  <a:pt x="18" y="444"/>
                </a:lnTo>
                <a:lnTo>
                  <a:pt x="24" y="372"/>
                </a:lnTo>
                <a:lnTo>
                  <a:pt x="36" y="304"/>
                </a:lnTo>
                <a:lnTo>
                  <a:pt x="45" y="245"/>
                </a:lnTo>
                <a:lnTo>
                  <a:pt x="36" y="175"/>
                </a:lnTo>
                <a:lnTo>
                  <a:pt x="0" y="0"/>
                </a:lnTo>
                <a:lnTo>
                  <a:pt x="67" y="92"/>
                </a:lnTo>
                <a:lnTo>
                  <a:pt x="113" y="140"/>
                </a:lnTo>
                <a:lnTo>
                  <a:pt x="180" y="158"/>
                </a:lnTo>
                <a:lnTo>
                  <a:pt x="180" y="263"/>
                </a:lnTo>
                <a:close/>
              </a:path>
            </a:pathLst>
          </a:custGeom>
          <a:solidFill>
            <a:srgbClr val="B2B2B2"/>
          </a:solidFill>
          <a:ln w="9525">
            <a:solidFill>
              <a:schemeClr val="tx1"/>
            </a:solidFill>
            <a:round/>
            <a:headEnd/>
            <a:tailEnd/>
          </a:ln>
        </p:spPr>
        <p:txBody>
          <a:bodyPr/>
          <a:lstStyle/>
          <a:p>
            <a:endParaRPr lang="en-US" sz="2215"/>
          </a:p>
        </p:txBody>
      </p:sp>
      <p:grpSp>
        <p:nvGrpSpPr>
          <p:cNvPr id="2" name="Group 112"/>
          <p:cNvGrpSpPr>
            <a:grpSpLocks/>
          </p:cNvGrpSpPr>
          <p:nvPr/>
        </p:nvGrpSpPr>
        <p:grpSpPr bwMode="auto">
          <a:xfrm>
            <a:off x="1097964" y="3425824"/>
            <a:ext cx="7643812" cy="2257425"/>
            <a:chOff x="1809729" y="3544580"/>
            <a:chExt cx="6643734" cy="2257249"/>
          </a:xfrm>
        </p:grpSpPr>
        <p:pic>
          <p:nvPicPr>
            <p:cNvPr id="90164" name="Picture 54" descr="fish bone.jpg"/>
            <p:cNvPicPr>
              <a:picLocks noChangeAspect="1"/>
            </p:cNvPicPr>
            <p:nvPr/>
          </p:nvPicPr>
          <p:blipFill>
            <a:blip r:embed="rId3" cstate="print"/>
            <a:srcRect l="1926" t="24500" r="62521" b="39833"/>
            <a:stretch>
              <a:fillRect/>
            </a:stretch>
          </p:blipFill>
          <p:spPr bwMode="auto">
            <a:xfrm>
              <a:off x="1809729" y="3624099"/>
              <a:ext cx="629715" cy="1557955"/>
            </a:xfrm>
            <a:prstGeom prst="rect">
              <a:avLst/>
            </a:prstGeom>
            <a:solidFill>
              <a:srgbClr val="FFCCFF"/>
            </a:solidFill>
            <a:ln w="9525">
              <a:noFill/>
              <a:miter lim="800000"/>
              <a:headEnd/>
              <a:tailEnd/>
            </a:ln>
          </p:spPr>
        </p:pic>
        <p:sp>
          <p:nvSpPr>
            <p:cNvPr id="90165" name="AutoShape 132"/>
            <p:cNvSpPr>
              <a:spLocks noChangeArrowheads="1"/>
            </p:cNvSpPr>
            <p:nvPr/>
          </p:nvSpPr>
          <p:spPr bwMode="auto">
            <a:xfrm>
              <a:off x="2542831" y="4627321"/>
              <a:ext cx="3947470" cy="83602"/>
            </a:xfrm>
            <a:prstGeom prst="flowChartProcess">
              <a:avLst/>
            </a:prstGeom>
            <a:solidFill>
              <a:srgbClr val="B2B2B2"/>
            </a:solidFill>
            <a:ln w="9525">
              <a:solidFill>
                <a:schemeClr val="tx1"/>
              </a:solidFill>
              <a:miter lim="800000"/>
              <a:headEnd/>
              <a:tailEnd/>
            </a:ln>
          </p:spPr>
          <p:txBody>
            <a:bodyPr wrap="none" anchor="ctr"/>
            <a:lstStyle/>
            <a:p>
              <a:endParaRPr lang="ja-JP" altLang="en-US" sz="3200">
                <a:ea typeface="ＭＳ Ｐゴシック" charset="-128"/>
              </a:endParaRPr>
            </a:p>
          </p:txBody>
        </p:sp>
        <p:sp>
          <p:nvSpPr>
            <p:cNvPr id="90166" name="Freeform 133"/>
            <p:cNvSpPr>
              <a:spLocks/>
            </p:cNvSpPr>
            <p:nvPr/>
          </p:nvSpPr>
          <p:spPr bwMode="auto">
            <a:xfrm>
              <a:off x="6321123" y="4292914"/>
              <a:ext cx="620317" cy="794217"/>
            </a:xfrm>
            <a:custGeom>
              <a:avLst/>
              <a:gdLst>
                <a:gd name="T0" fmla="*/ 0 w 528"/>
                <a:gd name="T1" fmla="*/ 2147483647 h 1152"/>
                <a:gd name="T2" fmla="*/ 0 w 528"/>
                <a:gd name="T3" fmla="*/ 2147483647 h 1152"/>
                <a:gd name="T4" fmla="*/ 2147483647 w 528"/>
                <a:gd name="T5" fmla="*/ 2147483647 h 1152"/>
                <a:gd name="T6" fmla="*/ 2147483647 w 528"/>
                <a:gd name="T7" fmla="*/ 2147483647 h 1152"/>
                <a:gd name="T8" fmla="*/ 2147483647 w 528"/>
                <a:gd name="T9" fmla="*/ 2147483647 h 1152"/>
                <a:gd name="T10" fmla="*/ 2147483647 w 528"/>
                <a:gd name="T11" fmla="*/ 2147483647 h 1152"/>
                <a:gd name="T12" fmla="*/ 2147483647 w 528"/>
                <a:gd name="T13" fmla="*/ 2147483647 h 1152"/>
                <a:gd name="T14" fmla="*/ 2147483647 w 528"/>
                <a:gd name="T15" fmla="*/ 2147483647 h 1152"/>
                <a:gd name="T16" fmla="*/ 2147483647 w 528"/>
                <a:gd name="T17" fmla="*/ 0 h 1152"/>
                <a:gd name="T18" fmla="*/ 2147483647 w 528"/>
                <a:gd name="T19" fmla="*/ 2147483647 h 1152"/>
                <a:gd name="T20" fmla="*/ 2147483647 w 528"/>
                <a:gd name="T21" fmla="*/ 2147483647 h 1152"/>
                <a:gd name="T22" fmla="*/ 2147483647 w 528"/>
                <a:gd name="T23" fmla="*/ 2147483647 h 1152"/>
                <a:gd name="T24" fmla="*/ 2147483647 w 528"/>
                <a:gd name="T25" fmla="*/ 2147483647 h 1152"/>
                <a:gd name="T26" fmla="*/ 2147483647 w 528"/>
                <a:gd name="T27" fmla="*/ 2147483647 h 1152"/>
                <a:gd name="T28" fmla="*/ 0 w 528"/>
                <a:gd name="T29" fmla="*/ 2147483647 h 11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8"/>
                <a:gd name="T46" fmla="*/ 0 h 1152"/>
                <a:gd name="T47" fmla="*/ 528 w 528"/>
                <a:gd name="T48" fmla="*/ 1152 h 11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8" h="1152">
                  <a:moveTo>
                    <a:pt x="0" y="480"/>
                  </a:moveTo>
                  <a:lnTo>
                    <a:pt x="0" y="624"/>
                  </a:lnTo>
                  <a:lnTo>
                    <a:pt x="105" y="639"/>
                  </a:lnTo>
                  <a:lnTo>
                    <a:pt x="222" y="693"/>
                  </a:lnTo>
                  <a:lnTo>
                    <a:pt x="321" y="765"/>
                  </a:lnTo>
                  <a:lnTo>
                    <a:pt x="402" y="864"/>
                  </a:lnTo>
                  <a:lnTo>
                    <a:pt x="465" y="981"/>
                  </a:lnTo>
                  <a:lnTo>
                    <a:pt x="528" y="1152"/>
                  </a:lnTo>
                  <a:lnTo>
                    <a:pt x="528" y="0"/>
                  </a:lnTo>
                  <a:lnTo>
                    <a:pt x="480" y="144"/>
                  </a:lnTo>
                  <a:lnTo>
                    <a:pt x="429" y="243"/>
                  </a:lnTo>
                  <a:lnTo>
                    <a:pt x="330" y="351"/>
                  </a:lnTo>
                  <a:lnTo>
                    <a:pt x="231" y="414"/>
                  </a:lnTo>
                  <a:lnTo>
                    <a:pt x="105" y="459"/>
                  </a:lnTo>
                  <a:lnTo>
                    <a:pt x="0" y="480"/>
                  </a:lnTo>
                  <a:close/>
                </a:path>
              </a:pathLst>
            </a:custGeom>
            <a:solidFill>
              <a:srgbClr val="B2B2B2"/>
            </a:solidFill>
            <a:ln w="9525">
              <a:solidFill>
                <a:schemeClr val="tx1"/>
              </a:solidFill>
              <a:round/>
              <a:headEnd/>
              <a:tailEnd/>
            </a:ln>
          </p:spPr>
          <p:txBody>
            <a:bodyPr/>
            <a:lstStyle/>
            <a:p>
              <a:endParaRPr lang="en-US"/>
            </a:p>
          </p:txBody>
        </p:sp>
        <p:grpSp>
          <p:nvGrpSpPr>
            <p:cNvPr id="3" name="Group 152"/>
            <p:cNvGrpSpPr>
              <a:grpSpLocks/>
            </p:cNvGrpSpPr>
            <p:nvPr/>
          </p:nvGrpSpPr>
          <p:grpSpPr bwMode="auto">
            <a:xfrm>
              <a:off x="6941441" y="3544580"/>
              <a:ext cx="1512022" cy="2257249"/>
              <a:chOff x="4425" y="960"/>
              <a:chExt cx="1287" cy="2592"/>
            </a:xfrm>
          </p:grpSpPr>
          <p:pic>
            <p:nvPicPr>
              <p:cNvPr id="90175" name="Picture 55" descr="fish bone.jpg"/>
              <p:cNvPicPr>
                <a:picLocks noChangeAspect="1"/>
              </p:cNvPicPr>
              <p:nvPr/>
            </p:nvPicPr>
            <p:blipFill>
              <a:blip r:embed="rId3" cstate="print"/>
              <a:srcRect l="42908" t="13628" r="4526" b="23628"/>
              <a:stretch>
                <a:fillRect/>
              </a:stretch>
            </p:blipFill>
            <p:spPr bwMode="auto">
              <a:xfrm>
                <a:off x="4425" y="960"/>
                <a:ext cx="1287" cy="2592"/>
              </a:xfrm>
              <a:prstGeom prst="rect">
                <a:avLst/>
              </a:prstGeom>
              <a:noFill/>
              <a:ln w="9525">
                <a:noFill/>
                <a:miter lim="800000"/>
                <a:headEnd/>
                <a:tailEnd/>
              </a:ln>
            </p:spPr>
          </p:pic>
          <p:sp>
            <p:nvSpPr>
              <p:cNvPr id="90176" name="Oval 154"/>
              <p:cNvSpPr>
                <a:spLocks noChangeArrowheads="1"/>
              </p:cNvSpPr>
              <p:nvPr/>
            </p:nvSpPr>
            <p:spPr bwMode="auto">
              <a:xfrm rot="-551469">
                <a:off x="5040" y="1728"/>
                <a:ext cx="144" cy="336"/>
              </a:xfrm>
              <a:prstGeom prst="ellipse">
                <a:avLst/>
              </a:prstGeom>
              <a:solidFill>
                <a:schemeClr val="bg1"/>
              </a:solidFill>
              <a:ln w="9525">
                <a:noFill/>
                <a:round/>
                <a:headEnd/>
                <a:tailEnd/>
              </a:ln>
            </p:spPr>
            <p:txBody>
              <a:bodyPr wrap="none" anchor="ctr"/>
              <a:lstStyle/>
              <a:p>
                <a:endParaRPr lang="ja-JP" altLang="en-US" sz="3200">
                  <a:ea typeface="ＭＳ Ｐゴシック" charset="-128"/>
                </a:endParaRPr>
              </a:p>
            </p:txBody>
          </p:sp>
          <p:sp>
            <p:nvSpPr>
              <p:cNvPr id="90177" name="Oval 155"/>
              <p:cNvSpPr>
                <a:spLocks noChangeArrowheads="1"/>
              </p:cNvSpPr>
              <p:nvPr/>
            </p:nvSpPr>
            <p:spPr bwMode="auto">
              <a:xfrm rot="-551469">
                <a:off x="5232" y="1728"/>
                <a:ext cx="144" cy="336"/>
              </a:xfrm>
              <a:prstGeom prst="ellipse">
                <a:avLst/>
              </a:prstGeom>
              <a:solidFill>
                <a:schemeClr val="bg1"/>
              </a:solidFill>
              <a:ln w="9525">
                <a:noFill/>
                <a:round/>
                <a:headEnd/>
                <a:tailEnd/>
              </a:ln>
            </p:spPr>
            <p:txBody>
              <a:bodyPr wrap="none" anchor="ctr"/>
              <a:lstStyle/>
              <a:p>
                <a:endParaRPr lang="ja-JP" altLang="en-US" sz="3200">
                  <a:ea typeface="ＭＳ Ｐゴシック" charset="-128"/>
                </a:endParaRPr>
              </a:p>
            </p:txBody>
          </p:sp>
        </p:grpSp>
        <p:grpSp>
          <p:nvGrpSpPr>
            <p:cNvPr id="4" name="Group 54"/>
            <p:cNvGrpSpPr>
              <a:grpSpLocks/>
            </p:cNvGrpSpPr>
            <p:nvPr/>
          </p:nvGrpSpPr>
          <p:grpSpPr bwMode="auto">
            <a:xfrm>
              <a:off x="7881958" y="4246588"/>
              <a:ext cx="97530" cy="267630"/>
              <a:chOff x="7439869" y="2223694"/>
              <a:chExt cx="199467" cy="537834"/>
            </a:xfrm>
          </p:grpSpPr>
          <p:sp>
            <p:nvSpPr>
              <p:cNvPr id="90173" name="Oval 52"/>
              <p:cNvSpPr>
                <a:spLocks noChangeArrowheads="1"/>
              </p:cNvSpPr>
              <p:nvPr/>
            </p:nvSpPr>
            <p:spPr bwMode="auto">
              <a:xfrm rot="-645828">
                <a:off x="7439869" y="2223694"/>
                <a:ext cx="199467" cy="537834"/>
              </a:xfrm>
              <a:prstGeom prst="ellipse">
                <a:avLst/>
              </a:prstGeom>
              <a:solidFill>
                <a:schemeClr val="tx1"/>
              </a:solidFill>
              <a:ln w="9525" algn="ctr">
                <a:solidFill>
                  <a:schemeClr val="tx1"/>
                </a:solidFill>
                <a:round/>
                <a:headEnd/>
                <a:tailEnd/>
              </a:ln>
            </p:spPr>
            <p:txBody>
              <a:bodyPr/>
              <a:lstStyle/>
              <a:p>
                <a:endParaRPr lang="id-ID" altLang="ja-JP"/>
              </a:p>
            </p:txBody>
          </p:sp>
          <p:sp>
            <p:nvSpPr>
              <p:cNvPr id="90174" name="Freeform 53"/>
              <p:cNvSpPr>
                <a:spLocks/>
              </p:cNvSpPr>
              <p:nvPr/>
            </p:nvSpPr>
            <p:spPr bwMode="auto">
              <a:xfrm>
                <a:off x="7463266" y="2405743"/>
                <a:ext cx="83241" cy="152400"/>
              </a:xfrm>
              <a:custGeom>
                <a:avLst/>
                <a:gdLst>
                  <a:gd name="T0" fmla="*/ 36991 w 83241"/>
                  <a:gd name="T1" fmla="*/ 0 h 152400"/>
                  <a:gd name="T2" fmla="*/ 36991 w 83241"/>
                  <a:gd name="T3" fmla="*/ 0 h 152400"/>
                  <a:gd name="T4" fmla="*/ 26105 w 83241"/>
                  <a:gd name="T5" fmla="*/ 130628 h 152400"/>
                  <a:gd name="T6" fmla="*/ 47877 w 83241"/>
                  <a:gd name="T7" fmla="*/ 152400 h 152400"/>
                  <a:gd name="T8" fmla="*/ 58763 w 83241"/>
                  <a:gd name="T9" fmla="*/ 87086 h 152400"/>
                  <a:gd name="T10" fmla="*/ 47877 w 83241"/>
                  <a:gd name="T11" fmla="*/ 21771 h 152400"/>
                  <a:gd name="T12" fmla="*/ 36991 w 83241"/>
                  <a:gd name="T13" fmla="*/ 0 h 152400"/>
                  <a:gd name="T14" fmla="*/ 0 60000 65536"/>
                  <a:gd name="T15" fmla="*/ 0 60000 65536"/>
                  <a:gd name="T16" fmla="*/ 0 60000 65536"/>
                  <a:gd name="T17" fmla="*/ 0 60000 65536"/>
                  <a:gd name="T18" fmla="*/ 0 60000 65536"/>
                  <a:gd name="T19" fmla="*/ 0 60000 65536"/>
                  <a:gd name="T20" fmla="*/ 0 60000 65536"/>
                  <a:gd name="T21" fmla="*/ 0 w 83241"/>
                  <a:gd name="T22" fmla="*/ 0 h 152400"/>
                  <a:gd name="T23" fmla="*/ 83241 w 83241"/>
                  <a:gd name="T24" fmla="*/ 152400 h 152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241" h="152400">
                    <a:moveTo>
                      <a:pt x="36991" y="0"/>
                    </a:moveTo>
                    <a:lnTo>
                      <a:pt x="36991" y="0"/>
                    </a:lnTo>
                    <a:cubicBezTo>
                      <a:pt x="26262" y="48280"/>
                      <a:pt x="0" y="87120"/>
                      <a:pt x="26105" y="130628"/>
                    </a:cubicBezTo>
                    <a:cubicBezTo>
                      <a:pt x="31385" y="139429"/>
                      <a:pt x="40620" y="145143"/>
                      <a:pt x="47877" y="152400"/>
                    </a:cubicBezTo>
                    <a:cubicBezTo>
                      <a:pt x="51506" y="130629"/>
                      <a:pt x="53975" y="108632"/>
                      <a:pt x="58763" y="87086"/>
                    </a:cubicBezTo>
                    <a:cubicBezTo>
                      <a:pt x="67445" y="48016"/>
                      <a:pt x="83241" y="57135"/>
                      <a:pt x="47877" y="21771"/>
                    </a:cubicBezTo>
                    <a:cubicBezTo>
                      <a:pt x="45311" y="19205"/>
                      <a:pt x="38805" y="3628"/>
                      <a:pt x="36991" y="0"/>
                    </a:cubicBezTo>
                    <a:close/>
                  </a:path>
                </a:pathLst>
              </a:custGeom>
              <a:solidFill>
                <a:schemeClr val="bg1"/>
              </a:solidFill>
              <a:ln w="9525" algn="ctr">
                <a:solidFill>
                  <a:schemeClr val="tx1"/>
                </a:solidFill>
                <a:round/>
                <a:headEnd/>
                <a:tailEnd/>
              </a:ln>
            </p:spPr>
            <p:txBody>
              <a:bodyPr/>
              <a:lstStyle/>
              <a:p>
                <a:endParaRPr lang="en-US"/>
              </a:p>
            </p:txBody>
          </p:sp>
        </p:grpSp>
        <p:sp>
          <p:nvSpPr>
            <p:cNvPr id="90169" name="Oval 51"/>
            <p:cNvSpPr>
              <a:spLocks noChangeArrowheads="1"/>
            </p:cNvSpPr>
            <p:nvPr/>
          </p:nvSpPr>
          <p:spPr bwMode="auto">
            <a:xfrm rot="-224795">
              <a:off x="7577648" y="4103003"/>
              <a:ext cx="330517" cy="485774"/>
            </a:xfrm>
            <a:prstGeom prst="ellipse">
              <a:avLst/>
            </a:prstGeom>
            <a:solidFill>
              <a:srgbClr val="FFFFFF"/>
            </a:solidFill>
            <a:ln w="28575" algn="ctr">
              <a:solidFill>
                <a:schemeClr val="tx1"/>
              </a:solidFill>
              <a:round/>
              <a:headEnd/>
              <a:tailEnd/>
            </a:ln>
          </p:spPr>
          <p:txBody>
            <a:bodyPr/>
            <a:lstStyle/>
            <a:p>
              <a:endParaRPr lang="id-ID" altLang="ja-JP"/>
            </a:p>
          </p:txBody>
        </p:sp>
        <p:grpSp>
          <p:nvGrpSpPr>
            <p:cNvPr id="5" name="Group 55"/>
            <p:cNvGrpSpPr>
              <a:grpSpLocks/>
            </p:cNvGrpSpPr>
            <p:nvPr/>
          </p:nvGrpSpPr>
          <p:grpSpPr bwMode="auto">
            <a:xfrm>
              <a:off x="7596206" y="4286256"/>
              <a:ext cx="142876" cy="285752"/>
              <a:chOff x="7439869" y="2223694"/>
              <a:chExt cx="199467" cy="537834"/>
            </a:xfrm>
          </p:grpSpPr>
          <p:sp>
            <p:nvSpPr>
              <p:cNvPr id="90171" name="Oval 78"/>
              <p:cNvSpPr>
                <a:spLocks noChangeArrowheads="1"/>
              </p:cNvSpPr>
              <p:nvPr/>
            </p:nvSpPr>
            <p:spPr bwMode="auto">
              <a:xfrm rot="-645828">
                <a:off x="7439869" y="2223694"/>
                <a:ext cx="199467" cy="537834"/>
              </a:xfrm>
              <a:prstGeom prst="ellipse">
                <a:avLst/>
              </a:prstGeom>
              <a:solidFill>
                <a:schemeClr val="tx1"/>
              </a:solidFill>
              <a:ln w="9525" algn="ctr">
                <a:solidFill>
                  <a:schemeClr val="tx1"/>
                </a:solidFill>
                <a:round/>
                <a:headEnd/>
                <a:tailEnd/>
              </a:ln>
            </p:spPr>
            <p:txBody>
              <a:bodyPr/>
              <a:lstStyle/>
              <a:p>
                <a:endParaRPr lang="id-ID" altLang="ja-JP"/>
              </a:p>
            </p:txBody>
          </p:sp>
          <p:sp>
            <p:nvSpPr>
              <p:cNvPr id="90172" name="Freeform 79"/>
              <p:cNvSpPr>
                <a:spLocks/>
              </p:cNvSpPr>
              <p:nvPr/>
            </p:nvSpPr>
            <p:spPr bwMode="auto">
              <a:xfrm>
                <a:off x="7463266" y="2405743"/>
                <a:ext cx="83241" cy="152400"/>
              </a:xfrm>
              <a:custGeom>
                <a:avLst/>
                <a:gdLst>
                  <a:gd name="T0" fmla="*/ 36991 w 83241"/>
                  <a:gd name="T1" fmla="*/ 0 h 152400"/>
                  <a:gd name="T2" fmla="*/ 36991 w 83241"/>
                  <a:gd name="T3" fmla="*/ 0 h 152400"/>
                  <a:gd name="T4" fmla="*/ 26105 w 83241"/>
                  <a:gd name="T5" fmla="*/ 130628 h 152400"/>
                  <a:gd name="T6" fmla="*/ 47877 w 83241"/>
                  <a:gd name="T7" fmla="*/ 152400 h 152400"/>
                  <a:gd name="T8" fmla="*/ 58763 w 83241"/>
                  <a:gd name="T9" fmla="*/ 87086 h 152400"/>
                  <a:gd name="T10" fmla="*/ 47877 w 83241"/>
                  <a:gd name="T11" fmla="*/ 21771 h 152400"/>
                  <a:gd name="T12" fmla="*/ 36991 w 83241"/>
                  <a:gd name="T13" fmla="*/ 0 h 152400"/>
                  <a:gd name="T14" fmla="*/ 0 60000 65536"/>
                  <a:gd name="T15" fmla="*/ 0 60000 65536"/>
                  <a:gd name="T16" fmla="*/ 0 60000 65536"/>
                  <a:gd name="T17" fmla="*/ 0 60000 65536"/>
                  <a:gd name="T18" fmla="*/ 0 60000 65536"/>
                  <a:gd name="T19" fmla="*/ 0 60000 65536"/>
                  <a:gd name="T20" fmla="*/ 0 60000 65536"/>
                  <a:gd name="T21" fmla="*/ 0 w 83241"/>
                  <a:gd name="T22" fmla="*/ 0 h 152400"/>
                  <a:gd name="T23" fmla="*/ 83241 w 83241"/>
                  <a:gd name="T24" fmla="*/ 152400 h 152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241" h="152400">
                    <a:moveTo>
                      <a:pt x="36991" y="0"/>
                    </a:moveTo>
                    <a:lnTo>
                      <a:pt x="36991" y="0"/>
                    </a:lnTo>
                    <a:cubicBezTo>
                      <a:pt x="26262" y="48280"/>
                      <a:pt x="0" y="87120"/>
                      <a:pt x="26105" y="130628"/>
                    </a:cubicBezTo>
                    <a:cubicBezTo>
                      <a:pt x="31385" y="139429"/>
                      <a:pt x="40620" y="145143"/>
                      <a:pt x="47877" y="152400"/>
                    </a:cubicBezTo>
                    <a:cubicBezTo>
                      <a:pt x="51506" y="130629"/>
                      <a:pt x="53975" y="108632"/>
                      <a:pt x="58763" y="87086"/>
                    </a:cubicBezTo>
                    <a:cubicBezTo>
                      <a:pt x="67445" y="48016"/>
                      <a:pt x="83241" y="57135"/>
                      <a:pt x="47877" y="21771"/>
                    </a:cubicBezTo>
                    <a:cubicBezTo>
                      <a:pt x="45311" y="19205"/>
                      <a:pt x="38805" y="3628"/>
                      <a:pt x="36991" y="0"/>
                    </a:cubicBezTo>
                    <a:close/>
                  </a:path>
                </a:pathLst>
              </a:custGeom>
              <a:solidFill>
                <a:schemeClr val="bg1"/>
              </a:solidFill>
              <a:ln w="9525" algn="ctr">
                <a:solidFill>
                  <a:schemeClr val="tx1"/>
                </a:solidFill>
                <a:round/>
                <a:headEnd/>
                <a:tailEnd/>
              </a:ln>
            </p:spPr>
            <p:txBody>
              <a:bodyPr/>
              <a:lstStyle/>
              <a:p>
                <a:endParaRPr lang="en-US"/>
              </a:p>
            </p:txBody>
          </p:sp>
        </p:grpSp>
      </p:grpSp>
      <p:cxnSp>
        <p:nvCxnSpPr>
          <p:cNvPr id="90125" name="Straight Arrow Connector 59"/>
          <p:cNvCxnSpPr>
            <a:cxnSpLocks noChangeShapeType="1"/>
          </p:cNvCxnSpPr>
          <p:nvPr/>
        </p:nvCxnSpPr>
        <p:spPr bwMode="auto">
          <a:xfrm rot="16200000" flipH="1">
            <a:off x="4767476" y="3498052"/>
            <a:ext cx="1016000" cy="925512"/>
          </a:xfrm>
          <a:prstGeom prst="straightConnector1">
            <a:avLst/>
          </a:prstGeom>
          <a:noFill/>
          <a:ln w="76200" algn="ctr">
            <a:solidFill>
              <a:srgbClr val="000000"/>
            </a:solidFill>
            <a:round/>
            <a:headEnd/>
            <a:tailEnd type="arrow" w="med" len="med"/>
          </a:ln>
        </p:spPr>
      </p:cxnSp>
      <p:sp>
        <p:nvSpPr>
          <p:cNvPr id="90126" name="Line 187"/>
          <p:cNvSpPr>
            <a:spLocks noChangeShapeType="1"/>
          </p:cNvSpPr>
          <p:nvPr/>
        </p:nvSpPr>
        <p:spPr bwMode="auto">
          <a:xfrm>
            <a:off x="4312659" y="4024308"/>
            <a:ext cx="925513" cy="0"/>
          </a:xfrm>
          <a:prstGeom prst="line">
            <a:avLst/>
          </a:prstGeom>
          <a:noFill/>
          <a:ln w="38100">
            <a:solidFill>
              <a:schemeClr val="tx1"/>
            </a:solidFill>
            <a:round/>
            <a:headEnd/>
            <a:tailEnd type="triangle" w="med" len="med"/>
          </a:ln>
        </p:spPr>
        <p:txBody>
          <a:bodyPr/>
          <a:lstStyle/>
          <a:p>
            <a:endParaRPr lang="en-US"/>
          </a:p>
        </p:txBody>
      </p:sp>
      <p:sp>
        <p:nvSpPr>
          <p:cNvPr id="90127" name="Line 202"/>
          <p:cNvSpPr>
            <a:spLocks noChangeShapeType="1"/>
          </p:cNvSpPr>
          <p:nvPr/>
        </p:nvSpPr>
        <p:spPr bwMode="auto">
          <a:xfrm>
            <a:off x="4526967" y="3667127"/>
            <a:ext cx="236537" cy="309562"/>
          </a:xfrm>
          <a:prstGeom prst="line">
            <a:avLst/>
          </a:prstGeom>
          <a:noFill/>
          <a:ln w="19050">
            <a:solidFill>
              <a:schemeClr val="tx1"/>
            </a:solidFill>
            <a:round/>
            <a:headEnd/>
            <a:tailEnd type="triangle" w="med" len="med"/>
          </a:ln>
        </p:spPr>
        <p:txBody>
          <a:bodyPr/>
          <a:lstStyle/>
          <a:p>
            <a:endParaRPr lang="en-US"/>
          </a:p>
        </p:txBody>
      </p:sp>
      <p:sp>
        <p:nvSpPr>
          <p:cNvPr id="90128" name="Text Box 201"/>
          <p:cNvSpPr txBox="1">
            <a:spLocks noChangeArrowheads="1"/>
          </p:cNvSpPr>
          <p:nvPr/>
        </p:nvSpPr>
        <p:spPr bwMode="auto">
          <a:xfrm>
            <a:off x="4380673" y="4095752"/>
            <a:ext cx="784474" cy="234360"/>
          </a:xfrm>
          <a:prstGeom prst="rect">
            <a:avLst/>
          </a:prstGeom>
          <a:noFill/>
          <a:ln w="9525">
            <a:noFill/>
            <a:miter lim="800000"/>
            <a:headEnd/>
            <a:tailEnd/>
          </a:ln>
        </p:spPr>
        <p:txBody>
          <a:bodyPr wrap="square">
            <a:spAutoFit/>
          </a:bodyPr>
          <a:lstStyle/>
          <a:p>
            <a:pPr algn="ctr">
              <a:spcBef>
                <a:spcPct val="50000"/>
              </a:spcBef>
            </a:pPr>
            <a:r>
              <a:rPr kumimoji="1" lang="en-US" altLang="ja-JP" sz="923" dirty="0" err="1">
                <a:ea typeface="ＭＳ Ｐゴシック" charset="-128"/>
              </a:rPr>
              <a:t>Kecepatan</a:t>
            </a:r>
            <a:endParaRPr kumimoji="1" lang="ja-JP" altLang="en-US" sz="923" dirty="0">
              <a:ea typeface="ＭＳ Ｐゴシック" charset="-128"/>
            </a:endParaRPr>
          </a:p>
        </p:txBody>
      </p:sp>
      <p:sp>
        <p:nvSpPr>
          <p:cNvPr id="90129" name="Text Box 201"/>
          <p:cNvSpPr txBox="1">
            <a:spLocks noChangeArrowheads="1"/>
          </p:cNvSpPr>
          <p:nvPr/>
        </p:nvSpPr>
        <p:spPr bwMode="auto">
          <a:xfrm>
            <a:off x="5634244" y="3378413"/>
            <a:ext cx="568012" cy="376385"/>
          </a:xfrm>
          <a:prstGeom prst="rect">
            <a:avLst/>
          </a:prstGeom>
          <a:noFill/>
          <a:ln w="9525">
            <a:noFill/>
            <a:miter lim="800000"/>
            <a:headEnd/>
            <a:tailEnd/>
          </a:ln>
        </p:spPr>
        <p:txBody>
          <a:bodyPr wrap="square">
            <a:spAutoFit/>
          </a:bodyPr>
          <a:lstStyle/>
          <a:p>
            <a:pPr algn="ctr">
              <a:spcBef>
                <a:spcPct val="50000"/>
              </a:spcBef>
            </a:pPr>
            <a:r>
              <a:rPr kumimoji="1" lang="en-US" altLang="ja-JP" sz="923" dirty="0">
                <a:ea typeface="ＭＳ Ｐゴシック" charset="-128"/>
              </a:rPr>
              <a:t>Cycle time</a:t>
            </a:r>
            <a:endParaRPr kumimoji="1" lang="ja-JP" altLang="en-US" sz="923" dirty="0">
              <a:ea typeface="ＭＳ Ｐゴシック" charset="-128"/>
            </a:endParaRPr>
          </a:p>
        </p:txBody>
      </p:sp>
      <p:sp>
        <p:nvSpPr>
          <p:cNvPr id="90130" name="Line 189"/>
          <p:cNvSpPr>
            <a:spLocks noChangeShapeType="1"/>
          </p:cNvSpPr>
          <p:nvPr/>
        </p:nvSpPr>
        <p:spPr bwMode="auto">
          <a:xfrm flipH="1">
            <a:off x="5169901" y="3738558"/>
            <a:ext cx="1143000" cy="0"/>
          </a:xfrm>
          <a:prstGeom prst="line">
            <a:avLst/>
          </a:prstGeom>
          <a:noFill/>
          <a:ln w="38100">
            <a:solidFill>
              <a:schemeClr val="tx1"/>
            </a:solidFill>
            <a:round/>
            <a:headEnd/>
            <a:tailEnd type="triangle" w="med" len="med"/>
          </a:ln>
        </p:spPr>
        <p:txBody>
          <a:bodyPr/>
          <a:lstStyle/>
          <a:p>
            <a:endParaRPr lang="en-US"/>
          </a:p>
        </p:txBody>
      </p:sp>
      <p:sp>
        <p:nvSpPr>
          <p:cNvPr id="90131" name="Text Box 201"/>
          <p:cNvSpPr txBox="1">
            <a:spLocks noChangeArrowheads="1"/>
          </p:cNvSpPr>
          <p:nvPr/>
        </p:nvSpPr>
        <p:spPr bwMode="auto">
          <a:xfrm>
            <a:off x="4169782" y="3667123"/>
            <a:ext cx="495300" cy="376385"/>
          </a:xfrm>
          <a:prstGeom prst="rect">
            <a:avLst/>
          </a:prstGeom>
          <a:noFill/>
          <a:ln w="9525">
            <a:noFill/>
            <a:miter lim="800000"/>
            <a:headEnd/>
            <a:tailEnd/>
          </a:ln>
        </p:spPr>
        <p:txBody>
          <a:bodyPr>
            <a:spAutoFit/>
          </a:bodyPr>
          <a:lstStyle/>
          <a:p>
            <a:pPr algn="ctr">
              <a:spcBef>
                <a:spcPct val="50000"/>
              </a:spcBef>
            </a:pPr>
            <a:r>
              <a:rPr kumimoji="1" lang="en-US" altLang="ja-JP" sz="923" dirty="0" err="1">
                <a:ea typeface="ＭＳ Ｐゴシック" charset="-128"/>
              </a:rPr>
              <a:t>Ciycle</a:t>
            </a:r>
            <a:r>
              <a:rPr kumimoji="1" lang="en-US" altLang="ja-JP" sz="923" dirty="0">
                <a:ea typeface="ＭＳ Ｐゴシック" charset="-128"/>
              </a:rPr>
              <a:t> time</a:t>
            </a:r>
            <a:endParaRPr kumimoji="1" lang="ja-JP" altLang="en-US" sz="923" dirty="0">
              <a:ea typeface="ＭＳ Ｐゴシック" charset="-128"/>
            </a:endParaRPr>
          </a:p>
        </p:txBody>
      </p:sp>
      <p:sp>
        <p:nvSpPr>
          <p:cNvPr id="90132" name="Line 202"/>
          <p:cNvSpPr>
            <a:spLocks noChangeShapeType="1"/>
          </p:cNvSpPr>
          <p:nvPr/>
        </p:nvSpPr>
        <p:spPr bwMode="auto">
          <a:xfrm flipH="1">
            <a:off x="5455660" y="3381377"/>
            <a:ext cx="263525" cy="309562"/>
          </a:xfrm>
          <a:prstGeom prst="line">
            <a:avLst/>
          </a:prstGeom>
          <a:noFill/>
          <a:ln w="19050">
            <a:solidFill>
              <a:schemeClr val="tx1"/>
            </a:solidFill>
            <a:round/>
            <a:headEnd/>
            <a:tailEnd type="triangle" w="med" len="med"/>
          </a:ln>
        </p:spPr>
        <p:txBody>
          <a:bodyPr/>
          <a:lstStyle/>
          <a:p>
            <a:endParaRPr lang="en-US"/>
          </a:p>
        </p:txBody>
      </p:sp>
      <p:sp>
        <p:nvSpPr>
          <p:cNvPr id="90133" name="Text Box 201"/>
          <p:cNvSpPr txBox="1">
            <a:spLocks noChangeArrowheads="1"/>
          </p:cNvSpPr>
          <p:nvPr/>
        </p:nvSpPr>
        <p:spPr bwMode="auto">
          <a:xfrm>
            <a:off x="5527089" y="3810002"/>
            <a:ext cx="709612" cy="234360"/>
          </a:xfrm>
          <a:prstGeom prst="rect">
            <a:avLst/>
          </a:prstGeom>
          <a:noFill/>
          <a:ln w="9525">
            <a:noFill/>
            <a:miter lim="800000"/>
            <a:headEnd/>
            <a:tailEnd/>
          </a:ln>
        </p:spPr>
        <p:txBody>
          <a:bodyPr>
            <a:spAutoFit/>
          </a:bodyPr>
          <a:lstStyle/>
          <a:p>
            <a:pPr algn="ctr">
              <a:spcBef>
                <a:spcPct val="50000"/>
              </a:spcBef>
            </a:pPr>
            <a:r>
              <a:rPr kumimoji="1" lang="en-US" altLang="ja-JP" sz="923" dirty="0" err="1">
                <a:ea typeface="ＭＳ Ｐゴシック" charset="-128"/>
              </a:rPr>
              <a:t>Kecepatan</a:t>
            </a:r>
            <a:endParaRPr kumimoji="1" lang="ja-JP" altLang="en-US" sz="923" dirty="0">
              <a:ea typeface="ＭＳ Ｐゴシック" charset="-128"/>
            </a:endParaRPr>
          </a:p>
        </p:txBody>
      </p:sp>
      <p:cxnSp>
        <p:nvCxnSpPr>
          <p:cNvPr id="90134" name="Straight Arrow Connector 59"/>
          <p:cNvCxnSpPr>
            <a:cxnSpLocks noChangeShapeType="1"/>
          </p:cNvCxnSpPr>
          <p:nvPr/>
        </p:nvCxnSpPr>
        <p:spPr bwMode="auto">
          <a:xfrm rot="16200000" flipH="1">
            <a:off x="2552914" y="3498060"/>
            <a:ext cx="1016000" cy="925513"/>
          </a:xfrm>
          <a:prstGeom prst="straightConnector1">
            <a:avLst/>
          </a:prstGeom>
          <a:noFill/>
          <a:ln w="76200" algn="ctr">
            <a:solidFill>
              <a:srgbClr val="000000"/>
            </a:solidFill>
            <a:round/>
            <a:headEnd/>
            <a:tailEnd type="arrow" w="med" len="med"/>
          </a:ln>
        </p:spPr>
      </p:cxnSp>
      <p:sp>
        <p:nvSpPr>
          <p:cNvPr id="90135" name="Line 187"/>
          <p:cNvSpPr>
            <a:spLocks noChangeShapeType="1"/>
          </p:cNvSpPr>
          <p:nvPr/>
        </p:nvSpPr>
        <p:spPr bwMode="auto">
          <a:xfrm>
            <a:off x="2098089" y="4024308"/>
            <a:ext cx="925512" cy="0"/>
          </a:xfrm>
          <a:prstGeom prst="line">
            <a:avLst/>
          </a:prstGeom>
          <a:noFill/>
          <a:ln w="38100">
            <a:solidFill>
              <a:schemeClr val="tx1"/>
            </a:solidFill>
            <a:round/>
            <a:headEnd/>
            <a:tailEnd type="triangle" w="med" len="med"/>
          </a:ln>
        </p:spPr>
        <p:txBody>
          <a:bodyPr/>
          <a:lstStyle/>
          <a:p>
            <a:endParaRPr lang="en-US"/>
          </a:p>
        </p:txBody>
      </p:sp>
      <p:sp>
        <p:nvSpPr>
          <p:cNvPr id="90136" name="Line 202"/>
          <p:cNvSpPr>
            <a:spLocks noChangeShapeType="1"/>
          </p:cNvSpPr>
          <p:nvPr/>
        </p:nvSpPr>
        <p:spPr bwMode="auto">
          <a:xfrm>
            <a:off x="2312401" y="3667127"/>
            <a:ext cx="236538" cy="309562"/>
          </a:xfrm>
          <a:prstGeom prst="line">
            <a:avLst/>
          </a:prstGeom>
          <a:noFill/>
          <a:ln w="19050">
            <a:solidFill>
              <a:schemeClr val="tx1"/>
            </a:solidFill>
            <a:round/>
            <a:headEnd/>
            <a:tailEnd type="triangle" w="med" len="med"/>
          </a:ln>
        </p:spPr>
        <p:txBody>
          <a:bodyPr/>
          <a:lstStyle/>
          <a:p>
            <a:endParaRPr lang="en-US"/>
          </a:p>
        </p:txBody>
      </p:sp>
      <p:sp>
        <p:nvSpPr>
          <p:cNvPr id="90137" name="Text Box 201"/>
          <p:cNvSpPr txBox="1">
            <a:spLocks noChangeArrowheads="1"/>
          </p:cNvSpPr>
          <p:nvPr/>
        </p:nvSpPr>
        <p:spPr bwMode="auto">
          <a:xfrm>
            <a:off x="2098091" y="4095752"/>
            <a:ext cx="852487" cy="234360"/>
          </a:xfrm>
          <a:prstGeom prst="rect">
            <a:avLst/>
          </a:prstGeom>
          <a:noFill/>
          <a:ln w="9525">
            <a:noFill/>
            <a:miter lim="800000"/>
            <a:headEnd/>
            <a:tailEnd/>
          </a:ln>
        </p:spPr>
        <p:txBody>
          <a:bodyPr>
            <a:spAutoFit/>
          </a:bodyPr>
          <a:lstStyle/>
          <a:p>
            <a:pPr algn="ctr">
              <a:spcBef>
                <a:spcPct val="50000"/>
              </a:spcBef>
            </a:pPr>
            <a:r>
              <a:rPr kumimoji="1" lang="id-ID" altLang="ja-JP" sz="923">
                <a:ea typeface="ＭＳ Ｐゴシック" charset="-128"/>
              </a:rPr>
              <a:t>kemampuan</a:t>
            </a:r>
            <a:endParaRPr kumimoji="1" lang="ja-JP" altLang="en-US" sz="923">
              <a:ea typeface="ＭＳ Ｐゴシック" charset="-128"/>
            </a:endParaRPr>
          </a:p>
        </p:txBody>
      </p:sp>
      <p:sp>
        <p:nvSpPr>
          <p:cNvPr id="90138" name="Text Box 201"/>
          <p:cNvSpPr txBox="1">
            <a:spLocks noChangeArrowheads="1"/>
          </p:cNvSpPr>
          <p:nvPr/>
        </p:nvSpPr>
        <p:spPr bwMode="auto">
          <a:xfrm>
            <a:off x="3375560" y="3309940"/>
            <a:ext cx="973135"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Tanggung jawab kurang</a:t>
            </a:r>
            <a:endParaRPr kumimoji="1" lang="ja-JP" altLang="en-US" sz="923" dirty="0">
              <a:ea typeface="ＭＳ Ｐゴシック" charset="-128"/>
            </a:endParaRPr>
          </a:p>
        </p:txBody>
      </p:sp>
      <p:sp>
        <p:nvSpPr>
          <p:cNvPr id="90139" name="Line 189"/>
          <p:cNvSpPr>
            <a:spLocks noChangeShapeType="1"/>
          </p:cNvSpPr>
          <p:nvPr/>
        </p:nvSpPr>
        <p:spPr bwMode="auto">
          <a:xfrm flipH="1">
            <a:off x="2955339" y="3738558"/>
            <a:ext cx="1143000" cy="0"/>
          </a:xfrm>
          <a:prstGeom prst="line">
            <a:avLst/>
          </a:prstGeom>
          <a:noFill/>
          <a:ln w="38100">
            <a:solidFill>
              <a:schemeClr val="tx1"/>
            </a:solidFill>
            <a:round/>
            <a:headEnd/>
            <a:tailEnd type="triangle" w="med" len="med"/>
          </a:ln>
        </p:spPr>
        <p:txBody>
          <a:bodyPr/>
          <a:lstStyle/>
          <a:p>
            <a:endParaRPr lang="en-US"/>
          </a:p>
        </p:txBody>
      </p:sp>
      <p:sp>
        <p:nvSpPr>
          <p:cNvPr id="90140" name="Text Box 201"/>
          <p:cNvSpPr txBox="1">
            <a:spLocks noChangeArrowheads="1"/>
          </p:cNvSpPr>
          <p:nvPr/>
        </p:nvSpPr>
        <p:spPr bwMode="auto">
          <a:xfrm>
            <a:off x="1505206" y="3488467"/>
            <a:ext cx="950913"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Pengetahuan kurang</a:t>
            </a:r>
            <a:endParaRPr kumimoji="1" lang="ja-JP" altLang="en-US" sz="923" dirty="0">
              <a:ea typeface="ＭＳ Ｐゴシック" charset="-128"/>
            </a:endParaRPr>
          </a:p>
        </p:txBody>
      </p:sp>
      <p:sp>
        <p:nvSpPr>
          <p:cNvPr id="90141" name="Line 202"/>
          <p:cNvSpPr>
            <a:spLocks noChangeShapeType="1"/>
          </p:cNvSpPr>
          <p:nvPr/>
        </p:nvSpPr>
        <p:spPr bwMode="auto">
          <a:xfrm flipH="1">
            <a:off x="3241098" y="3381377"/>
            <a:ext cx="263525" cy="309562"/>
          </a:xfrm>
          <a:prstGeom prst="line">
            <a:avLst/>
          </a:prstGeom>
          <a:noFill/>
          <a:ln w="19050">
            <a:solidFill>
              <a:schemeClr val="tx1"/>
            </a:solidFill>
            <a:round/>
            <a:headEnd/>
            <a:tailEnd type="triangle" w="med" len="med"/>
          </a:ln>
        </p:spPr>
        <p:txBody>
          <a:bodyPr/>
          <a:lstStyle/>
          <a:p>
            <a:endParaRPr lang="en-US"/>
          </a:p>
        </p:txBody>
      </p:sp>
      <p:sp>
        <p:nvSpPr>
          <p:cNvPr id="90142" name="Text Box 201"/>
          <p:cNvSpPr txBox="1">
            <a:spLocks noChangeArrowheads="1"/>
          </p:cNvSpPr>
          <p:nvPr/>
        </p:nvSpPr>
        <p:spPr bwMode="auto">
          <a:xfrm>
            <a:off x="3176153" y="3810002"/>
            <a:ext cx="874381" cy="241476"/>
          </a:xfrm>
          <a:prstGeom prst="rect">
            <a:avLst/>
          </a:prstGeom>
          <a:noFill/>
          <a:ln w="9525">
            <a:noFill/>
            <a:miter lim="800000"/>
            <a:headEnd/>
            <a:tailEnd/>
          </a:ln>
        </p:spPr>
        <p:txBody>
          <a:bodyPr wrap="square">
            <a:spAutoFit/>
          </a:bodyPr>
          <a:lstStyle/>
          <a:p>
            <a:pPr algn="ctr">
              <a:spcBef>
                <a:spcPct val="50000"/>
              </a:spcBef>
            </a:pPr>
            <a:r>
              <a:rPr kumimoji="1" lang="id-ID" altLang="ja-JP" sz="969" dirty="0">
                <a:ea typeface="ＭＳ Ｐゴシック" charset="-128"/>
              </a:rPr>
              <a:t>Kesadaran</a:t>
            </a:r>
            <a:endParaRPr kumimoji="1" lang="ja-JP" altLang="en-US" sz="969" dirty="0">
              <a:ea typeface="ＭＳ Ｐゴシック" charset="-128"/>
            </a:endParaRPr>
          </a:p>
        </p:txBody>
      </p:sp>
      <p:cxnSp>
        <p:nvCxnSpPr>
          <p:cNvPr id="90143" name="Straight Arrow Connector 59"/>
          <p:cNvCxnSpPr>
            <a:cxnSpLocks noChangeShapeType="1"/>
          </p:cNvCxnSpPr>
          <p:nvPr/>
        </p:nvCxnSpPr>
        <p:spPr bwMode="auto">
          <a:xfrm rot="5400000" flipH="1" flipV="1">
            <a:off x="5205628" y="4702967"/>
            <a:ext cx="1000125" cy="928687"/>
          </a:xfrm>
          <a:prstGeom prst="straightConnector1">
            <a:avLst/>
          </a:prstGeom>
          <a:noFill/>
          <a:ln w="76200" algn="ctr">
            <a:solidFill>
              <a:srgbClr val="000000"/>
            </a:solidFill>
            <a:round/>
            <a:headEnd/>
            <a:tailEnd type="arrow" w="med" len="med"/>
          </a:ln>
        </p:spPr>
      </p:cxnSp>
      <p:sp>
        <p:nvSpPr>
          <p:cNvPr id="90144" name="Line 187"/>
          <p:cNvSpPr>
            <a:spLocks noChangeShapeType="1"/>
          </p:cNvSpPr>
          <p:nvPr/>
        </p:nvSpPr>
        <p:spPr bwMode="auto">
          <a:xfrm>
            <a:off x="4744460" y="5024433"/>
            <a:ext cx="925513" cy="0"/>
          </a:xfrm>
          <a:prstGeom prst="line">
            <a:avLst/>
          </a:prstGeom>
          <a:noFill/>
          <a:ln w="38100">
            <a:solidFill>
              <a:schemeClr val="tx1"/>
            </a:solidFill>
            <a:round/>
            <a:headEnd/>
            <a:tailEnd type="triangle" w="med" len="med"/>
          </a:ln>
        </p:spPr>
        <p:txBody>
          <a:bodyPr/>
          <a:lstStyle/>
          <a:p>
            <a:endParaRPr lang="en-US"/>
          </a:p>
        </p:txBody>
      </p:sp>
      <p:sp>
        <p:nvSpPr>
          <p:cNvPr id="90145" name="Line 202"/>
          <p:cNvSpPr>
            <a:spLocks noChangeShapeType="1"/>
          </p:cNvSpPr>
          <p:nvPr/>
        </p:nvSpPr>
        <p:spPr bwMode="auto">
          <a:xfrm>
            <a:off x="4958766" y="4667252"/>
            <a:ext cx="236537" cy="309562"/>
          </a:xfrm>
          <a:prstGeom prst="line">
            <a:avLst/>
          </a:prstGeom>
          <a:noFill/>
          <a:ln w="19050">
            <a:solidFill>
              <a:schemeClr val="tx1"/>
            </a:solidFill>
            <a:round/>
            <a:headEnd/>
            <a:tailEnd type="triangle" w="med" len="med"/>
          </a:ln>
        </p:spPr>
        <p:txBody>
          <a:bodyPr/>
          <a:lstStyle/>
          <a:p>
            <a:endParaRPr lang="en-US"/>
          </a:p>
        </p:txBody>
      </p:sp>
      <p:sp>
        <p:nvSpPr>
          <p:cNvPr id="90146" name="Text Box 201"/>
          <p:cNvSpPr txBox="1">
            <a:spLocks noChangeArrowheads="1"/>
          </p:cNvSpPr>
          <p:nvPr/>
        </p:nvSpPr>
        <p:spPr bwMode="auto">
          <a:xfrm>
            <a:off x="4887334" y="5095877"/>
            <a:ext cx="709613"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Cara Kerja</a:t>
            </a:r>
            <a:endParaRPr kumimoji="1" lang="ja-JP" altLang="en-US" sz="923" dirty="0">
              <a:ea typeface="ＭＳ Ｐゴシック" charset="-128"/>
            </a:endParaRPr>
          </a:p>
        </p:txBody>
      </p:sp>
      <p:sp>
        <p:nvSpPr>
          <p:cNvPr id="90147" name="Text Box 201"/>
          <p:cNvSpPr txBox="1">
            <a:spLocks noChangeArrowheads="1"/>
          </p:cNvSpPr>
          <p:nvPr/>
        </p:nvSpPr>
        <p:spPr bwMode="auto">
          <a:xfrm>
            <a:off x="6098589" y="5043490"/>
            <a:ext cx="785812" cy="376385"/>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Job set up verification</a:t>
            </a:r>
            <a:endParaRPr kumimoji="1" lang="ja-JP" altLang="en-US" sz="923" dirty="0">
              <a:ea typeface="ＭＳ Ｐゴシック" charset="-128"/>
            </a:endParaRPr>
          </a:p>
        </p:txBody>
      </p:sp>
      <p:sp>
        <p:nvSpPr>
          <p:cNvPr id="90148" name="Line 189"/>
          <p:cNvSpPr>
            <a:spLocks noChangeShapeType="1"/>
          </p:cNvSpPr>
          <p:nvPr/>
        </p:nvSpPr>
        <p:spPr bwMode="auto">
          <a:xfrm flipH="1">
            <a:off x="5669964" y="5472108"/>
            <a:ext cx="1143000" cy="0"/>
          </a:xfrm>
          <a:prstGeom prst="line">
            <a:avLst/>
          </a:prstGeom>
          <a:noFill/>
          <a:ln w="38100">
            <a:solidFill>
              <a:schemeClr val="tx1"/>
            </a:solidFill>
            <a:round/>
            <a:headEnd/>
            <a:tailEnd type="triangle" w="med" len="med"/>
          </a:ln>
        </p:spPr>
        <p:txBody>
          <a:bodyPr/>
          <a:lstStyle/>
          <a:p>
            <a:endParaRPr lang="en-US"/>
          </a:p>
        </p:txBody>
      </p:sp>
      <p:sp>
        <p:nvSpPr>
          <p:cNvPr id="90149" name="Text Box 201"/>
          <p:cNvSpPr txBox="1">
            <a:spLocks noChangeArrowheads="1"/>
          </p:cNvSpPr>
          <p:nvPr/>
        </p:nvSpPr>
        <p:spPr bwMode="auto">
          <a:xfrm>
            <a:off x="4501578" y="4667248"/>
            <a:ext cx="595304" cy="376385"/>
          </a:xfrm>
          <a:prstGeom prst="rect">
            <a:avLst/>
          </a:prstGeom>
          <a:noFill/>
          <a:ln w="9525">
            <a:noFill/>
            <a:miter lim="800000"/>
            <a:headEnd/>
            <a:tailEnd/>
          </a:ln>
        </p:spPr>
        <p:txBody>
          <a:bodyPr wrap="square">
            <a:spAutoFit/>
          </a:bodyPr>
          <a:lstStyle/>
          <a:p>
            <a:pPr algn="ctr">
              <a:spcBef>
                <a:spcPct val="50000"/>
              </a:spcBef>
            </a:pPr>
            <a:r>
              <a:rPr kumimoji="1" lang="id-ID" altLang="ja-JP" sz="923" dirty="0">
                <a:ea typeface="ＭＳ Ｐゴシック" charset="-128"/>
              </a:rPr>
              <a:t>Terburu-buru</a:t>
            </a:r>
            <a:endParaRPr kumimoji="1" lang="ja-JP" altLang="en-US" sz="923" dirty="0">
              <a:ea typeface="ＭＳ Ｐゴシック" charset="-128"/>
            </a:endParaRPr>
          </a:p>
        </p:txBody>
      </p:sp>
      <p:sp>
        <p:nvSpPr>
          <p:cNvPr id="90150" name="Line 202"/>
          <p:cNvSpPr>
            <a:spLocks noChangeShapeType="1"/>
          </p:cNvSpPr>
          <p:nvPr/>
        </p:nvSpPr>
        <p:spPr bwMode="auto">
          <a:xfrm flipH="1">
            <a:off x="5955722" y="5114927"/>
            <a:ext cx="263525" cy="309562"/>
          </a:xfrm>
          <a:prstGeom prst="line">
            <a:avLst/>
          </a:prstGeom>
          <a:noFill/>
          <a:ln w="19050">
            <a:solidFill>
              <a:schemeClr val="tx1"/>
            </a:solidFill>
            <a:round/>
            <a:headEnd/>
            <a:tailEnd type="triangle" w="med" len="med"/>
          </a:ln>
        </p:spPr>
        <p:txBody>
          <a:bodyPr/>
          <a:lstStyle/>
          <a:p>
            <a:endParaRPr lang="en-US"/>
          </a:p>
        </p:txBody>
      </p:sp>
      <p:sp>
        <p:nvSpPr>
          <p:cNvPr id="90151" name="Text Box 201"/>
          <p:cNvSpPr txBox="1">
            <a:spLocks noChangeArrowheads="1"/>
          </p:cNvSpPr>
          <p:nvPr/>
        </p:nvSpPr>
        <p:spPr bwMode="auto">
          <a:xfrm>
            <a:off x="6027160" y="5453064"/>
            <a:ext cx="709613" cy="376385"/>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Cara setting</a:t>
            </a:r>
            <a:endParaRPr kumimoji="1" lang="ja-JP" altLang="en-US" sz="923" dirty="0">
              <a:ea typeface="ＭＳ Ｐゴシック" charset="-128"/>
            </a:endParaRPr>
          </a:p>
        </p:txBody>
      </p:sp>
      <p:cxnSp>
        <p:nvCxnSpPr>
          <p:cNvPr id="90152" name="Straight Arrow Connector 59"/>
          <p:cNvCxnSpPr>
            <a:cxnSpLocks noChangeShapeType="1"/>
          </p:cNvCxnSpPr>
          <p:nvPr/>
        </p:nvCxnSpPr>
        <p:spPr bwMode="auto">
          <a:xfrm rot="5400000" flipH="1" flipV="1">
            <a:off x="3491128" y="4702967"/>
            <a:ext cx="1000125" cy="928687"/>
          </a:xfrm>
          <a:prstGeom prst="straightConnector1">
            <a:avLst/>
          </a:prstGeom>
          <a:noFill/>
          <a:ln w="76200" algn="ctr">
            <a:solidFill>
              <a:srgbClr val="000000"/>
            </a:solidFill>
            <a:round/>
            <a:headEnd/>
            <a:tailEnd type="arrow" w="med" len="med"/>
          </a:ln>
        </p:spPr>
      </p:cxnSp>
      <p:sp>
        <p:nvSpPr>
          <p:cNvPr id="90153" name="Line 187"/>
          <p:cNvSpPr>
            <a:spLocks noChangeShapeType="1"/>
          </p:cNvSpPr>
          <p:nvPr/>
        </p:nvSpPr>
        <p:spPr bwMode="auto">
          <a:xfrm>
            <a:off x="3029960" y="5024433"/>
            <a:ext cx="925513" cy="0"/>
          </a:xfrm>
          <a:prstGeom prst="line">
            <a:avLst/>
          </a:prstGeom>
          <a:noFill/>
          <a:ln w="38100">
            <a:solidFill>
              <a:schemeClr val="tx1"/>
            </a:solidFill>
            <a:round/>
            <a:headEnd/>
            <a:tailEnd type="triangle" w="med" len="med"/>
          </a:ln>
        </p:spPr>
        <p:txBody>
          <a:bodyPr/>
          <a:lstStyle/>
          <a:p>
            <a:endParaRPr lang="en-US" sz="2215"/>
          </a:p>
        </p:txBody>
      </p:sp>
      <p:sp>
        <p:nvSpPr>
          <p:cNvPr id="90154" name="Text Box 201"/>
          <p:cNvSpPr txBox="1">
            <a:spLocks noChangeArrowheads="1"/>
          </p:cNvSpPr>
          <p:nvPr/>
        </p:nvSpPr>
        <p:spPr bwMode="auto">
          <a:xfrm>
            <a:off x="2915660" y="5262382"/>
            <a:ext cx="709612"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Bahan</a:t>
            </a:r>
            <a:endParaRPr kumimoji="1" lang="ja-JP" altLang="en-US" sz="923" dirty="0">
              <a:ea typeface="ＭＳ Ｐゴシック" charset="-128"/>
            </a:endParaRPr>
          </a:p>
        </p:txBody>
      </p:sp>
      <p:sp>
        <p:nvSpPr>
          <p:cNvPr id="90155" name="Text Box 201"/>
          <p:cNvSpPr txBox="1">
            <a:spLocks noChangeArrowheads="1"/>
          </p:cNvSpPr>
          <p:nvPr/>
        </p:nvSpPr>
        <p:spPr bwMode="auto">
          <a:xfrm>
            <a:off x="3026784" y="4737103"/>
            <a:ext cx="785813" cy="234360"/>
          </a:xfrm>
          <a:prstGeom prst="rect">
            <a:avLst/>
          </a:prstGeom>
          <a:noFill/>
          <a:ln w="9525">
            <a:noFill/>
            <a:miter lim="800000"/>
            <a:headEnd/>
            <a:tailEnd/>
          </a:ln>
        </p:spPr>
        <p:txBody>
          <a:bodyPr>
            <a:spAutoFit/>
          </a:bodyPr>
          <a:lstStyle/>
          <a:p>
            <a:pPr algn="ctr">
              <a:spcBef>
                <a:spcPct val="50000"/>
              </a:spcBef>
            </a:pPr>
            <a:r>
              <a:rPr kumimoji="1" lang="id-ID" altLang="ja-JP" sz="923">
                <a:ea typeface="ＭＳ Ｐゴシック" charset="-128"/>
              </a:rPr>
              <a:t>Suplier</a:t>
            </a:r>
            <a:endParaRPr kumimoji="1" lang="ja-JP" altLang="en-US" sz="923">
              <a:ea typeface="ＭＳ Ｐゴシック" charset="-128"/>
            </a:endParaRPr>
          </a:p>
        </p:txBody>
      </p:sp>
      <p:sp>
        <p:nvSpPr>
          <p:cNvPr id="90156" name="Line 202"/>
          <p:cNvSpPr>
            <a:spLocks noChangeShapeType="1"/>
          </p:cNvSpPr>
          <p:nvPr/>
        </p:nvSpPr>
        <p:spPr bwMode="auto">
          <a:xfrm flipV="1">
            <a:off x="3312529" y="5095877"/>
            <a:ext cx="214313" cy="214312"/>
          </a:xfrm>
          <a:prstGeom prst="line">
            <a:avLst/>
          </a:prstGeom>
          <a:noFill/>
          <a:ln w="19050">
            <a:solidFill>
              <a:schemeClr val="tx1"/>
            </a:solidFill>
            <a:round/>
            <a:headEnd/>
            <a:tailEnd type="triangle" w="med" len="med"/>
          </a:ln>
        </p:spPr>
        <p:txBody>
          <a:bodyPr/>
          <a:lstStyle/>
          <a:p>
            <a:endParaRPr lang="en-US" sz="2215"/>
          </a:p>
        </p:txBody>
      </p:sp>
      <p:sp>
        <p:nvSpPr>
          <p:cNvPr id="90157" name="Text Box 201"/>
          <p:cNvSpPr txBox="1">
            <a:spLocks noChangeArrowheads="1"/>
          </p:cNvSpPr>
          <p:nvPr/>
        </p:nvSpPr>
        <p:spPr bwMode="auto">
          <a:xfrm>
            <a:off x="2677683" y="5062871"/>
            <a:ext cx="638175"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Outspec</a:t>
            </a:r>
            <a:endParaRPr kumimoji="1" lang="ja-JP" altLang="en-US" sz="923" dirty="0">
              <a:ea typeface="ＭＳ Ｐゴシック" charset="-128"/>
            </a:endParaRPr>
          </a:p>
        </p:txBody>
      </p:sp>
      <p:cxnSp>
        <p:nvCxnSpPr>
          <p:cNvPr id="90158" name="Straight Arrow Connector 59"/>
          <p:cNvCxnSpPr>
            <a:cxnSpLocks noChangeShapeType="1"/>
          </p:cNvCxnSpPr>
          <p:nvPr/>
        </p:nvCxnSpPr>
        <p:spPr bwMode="auto">
          <a:xfrm rot="5400000" flipH="1" flipV="1">
            <a:off x="1705190" y="4702971"/>
            <a:ext cx="1000125" cy="928688"/>
          </a:xfrm>
          <a:prstGeom prst="straightConnector1">
            <a:avLst/>
          </a:prstGeom>
          <a:noFill/>
          <a:ln w="76200" algn="ctr">
            <a:solidFill>
              <a:srgbClr val="000000"/>
            </a:solidFill>
            <a:round/>
            <a:headEnd/>
            <a:tailEnd type="arrow" w="med" len="med"/>
          </a:ln>
        </p:spPr>
      </p:cxnSp>
      <p:sp>
        <p:nvSpPr>
          <p:cNvPr id="90159" name="Line 187"/>
          <p:cNvSpPr>
            <a:spLocks noChangeShapeType="1"/>
          </p:cNvSpPr>
          <p:nvPr/>
        </p:nvSpPr>
        <p:spPr bwMode="auto">
          <a:xfrm>
            <a:off x="1169410" y="5095871"/>
            <a:ext cx="925513" cy="0"/>
          </a:xfrm>
          <a:prstGeom prst="line">
            <a:avLst/>
          </a:prstGeom>
          <a:noFill/>
          <a:ln w="38100">
            <a:solidFill>
              <a:schemeClr val="tx1"/>
            </a:solidFill>
            <a:round/>
            <a:headEnd/>
            <a:tailEnd type="triangle" w="med" len="med"/>
          </a:ln>
        </p:spPr>
        <p:txBody>
          <a:bodyPr/>
          <a:lstStyle/>
          <a:p>
            <a:endParaRPr lang="en-US" sz="2215"/>
          </a:p>
        </p:txBody>
      </p:sp>
      <p:sp>
        <p:nvSpPr>
          <p:cNvPr id="90160" name="Text Box 201"/>
          <p:cNvSpPr txBox="1">
            <a:spLocks noChangeArrowheads="1"/>
          </p:cNvSpPr>
          <p:nvPr/>
        </p:nvSpPr>
        <p:spPr bwMode="auto">
          <a:xfrm>
            <a:off x="883660" y="5095877"/>
            <a:ext cx="785813"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Area Kerja</a:t>
            </a:r>
            <a:endParaRPr kumimoji="1" lang="ja-JP" altLang="en-US" sz="923" dirty="0">
              <a:ea typeface="ＭＳ Ｐゴシック" charset="-128"/>
            </a:endParaRPr>
          </a:p>
        </p:txBody>
      </p:sp>
      <p:sp>
        <p:nvSpPr>
          <p:cNvPr id="90161" name="Line 202"/>
          <p:cNvSpPr>
            <a:spLocks noChangeShapeType="1"/>
          </p:cNvSpPr>
          <p:nvPr/>
        </p:nvSpPr>
        <p:spPr bwMode="auto">
          <a:xfrm flipV="1">
            <a:off x="1451979" y="5167311"/>
            <a:ext cx="214313" cy="214313"/>
          </a:xfrm>
          <a:prstGeom prst="line">
            <a:avLst/>
          </a:prstGeom>
          <a:noFill/>
          <a:ln w="19050">
            <a:solidFill>
              <a:schemeClr val="tx1"/>
            </a:solidFill>
            <a:round/>
            <a:headEnd/>
            <a:tailEnd type="triangle" w="med" len="med"/>
          </a:ln>
        </p:spPr>
        <p:txBody>
          <a:bodyPr/>
          <a:lstStyle/>
          <a:p>
            <a:endParaRPr lang="en-US" sz="2215"/>
          </a:p>
        </p:txBody>
      </p:sp>
      <p:sp>
        <p:nvSpPr>
          <p:cNvPr id="90162" name="Text Box 201"/>
          <p:cNvSpPr txBox="1">
            <a:spLocks noChangeArrowheads="1"/>
          </p:cNvSpPr>
          <p:nvPr/>
        </p:nvSpPr>
        <p:spPr bwMode="auto">
          <a:xfrm>
            <a:off x="1102729" y="5380040"/>
            <a:ext cx="638175" cy="234360"/>
          </a:xfrm>
          <a:prstGeom prst="rect">
            <a:avLst/>
          </a:prstGeom>
          <a:noFill/>
          <a:ln w="9525">
            <a:noFill/>
            <a:miter lim="800000"/>
            <a:headEnd/>
            <a:tailEnd/>
          </a:ln>
        </p:spPr>
        <p:txBody>
          <a:bodyPr>
            <a:spAutoFit/>
          </a:bodyPr>
          <a:lstStyle/>
          <a:p>
            <a:pPr algn="ctr">
              <a:spcBef>
                <a:spcPct val="50000"/>
              </a:spcBef>
            </a:pPr>
            <a:r>
              <a:rPr kumimoji="1" lang="id-ID" altLang="ja-JP" sz="923" dirty="0">
                <a:ea typeface="ＭＳ Ｐゴシック" charset="-128"/>
              </a:rPr>
              <a:t>Kotor</a:t>
            </a:r>
            <a:endParaRPr kumimoji="1" lang="ja-JP" altLang="en-US" sz="923" dirty="0">
              <a:ea typeface="ＭＳ Ｐゴシック" charset="-128"/>
            </a:endParaRPr>
          </a:p>
        </p:txBody>
      </p:sp>
      <p:sp>
        <p:nvSpPr>
          <p:cNvPr id="150" name="Cloud Callout 149"/>
          <p:cNvSpPr/>
          <p:nvPr/>
        </p:nvSpPr>
        <p:spPr>
          <a:xfrm>
            <a:off x="6884401" y="2289674"/>
            <a:ext cx="2286306" cy="1062394"/>
          </a:xfrm>
          <a:prstGeom prst="cloudCallout">
            <a:avLst>
              <a:gd name="adj1" fmla="val -5949"/>
              <a:gd name="adj2" fmla="val 7682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500" dirty="0">
                <a:solidFill>
                  <a:srgbClr val="0000FF"/>
                </a:solidFill>
              </a:rPr>
              <a:t>Jika semua terkendali, Produk Pasti OK</a:t>
            </a:r>
            <a:r>
              <a:rPr lang="en-US" sz="1500" dirty="0">
                <a:solidFill>
                  <a:srgbClr val="0000FF"/>
                </a:solidFill>
              </a:rPr>
              <a:t> </a:t>
            </a:r>
            <a:endParaRPr lang="id-ID" sz="1500" dirty="0">
              <a:solidFill>
                <a:srgbClr val="0000FF"/>
              </a:solidFill>
            </a:endParaRPr>
          </a:p>
        </p:txBody>
      </p:sp>
      <p:cxnSp>
        <p:nvCxnSpPr>
          <p:cNvPr id="68" name="Straight Connector 67"/>
          <p:cNvCxnSpPr/>
          <p:nvPr/>
        </p:nvCxnSpPr>
        <p:spPr>
          <a:xfrm>
            <a:off x="-14355" y="2166090"/>
            <a:ext cx="695326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7EEA41CF-29C9-426F-B2C2-9252E3CDB8C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199633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41ECF00-6640-4B42-A490-1528FA283F84}" type="slidenum">
              <a:rPr lang="en-US" smtClean="0"/>
              <a:pPr>
                <a:defRPr/>
              </a:pPr>
              <a:t>75</a:t>
            </a:fld>
            <a:endParaRPr lang="en-US"/>
          </a:p>
        </p:txBody>
      </p:sp>
      <p:sp>
        <p:nvSpPr>
          <p:cNvPr id="93187" name="Rectangle 2"/>
          <p:cNvSpPr>
            <a:spLocks noGrp="1" noChangeArrowheads="1"/>
          </p:cNvSpPr>
          <p:nvPr>
            <p:ph type="title" idx="4294967295"/>
          </p:nvPr>
        </p:nvSpPr>
        <p:spPr>
          <a:xfrm>
            <a:off x="2542721" y="432333"/>
            <a:ext cx="6522967" cy="1022838"/>
          </a:xfrm>
          <a:noFill/>
          <a:ln>
            <a:noFill/>
          </a:ln>
        </p:spPr>
        <p:txBody>
          <a:bodyPr>
            <a:normAutofit/>
          </a:bodyPr>
          <a:lstStyle/>
          <a:p>
            <a:pPr indent="310669"/>
            <a:r>
              <a:rPr lang="en-US" sz="1800" b="1" dirty="0">
                <a:solidFill>
                  <a:srgbClr val="0000FF"/>
                </a:solidFill>
              </a:rPr>
              <a:t>SMM  </a:t>
            </a:r>
            <a:r>
              <a:rPr lang="en-US" sz="2954" dirty="0"/>
              <a:t>8.5.2 </a:t>
            </a:r>
            <a:r>
              <a:rPr lang="en-US" sz="2954" dirty="0" err="1"/>
              <a:t>Identifikasi</a:t>
            </a:r>
            <a:r>
              <a:rPr lang="en-US" sz="2954" dirty="0"/>
              <a:t> dan </a:t>
            </a:r>
            <a:r>
              <a:rPr lang="en-US" sz="2954" dirty="0" err="1"/>
              <a:t>Mampu</a:t>
            </a:r>
            <a:r>
              <a:rPr lang="en-US" sz="2954" dirty="0"/>
              <a:t> </a:t>
            </a:r>
            <a:r>
              <a:rPr lang="en-US" sz="2954" dirty="0" err="1"/>
              <a:t>Telusur</a:t>
            </a:r>
            <a:r>
              <a:rPr lang="en-US" sz="2954" dirty="0"/>
              <a:t> </a:t>
            </a:r>
          </a:p>
        </p:txBody>
      </p:sp>
      <p:sp>
        <p:nvSpPr>
          <p:cNvPr id="93188" name="Rectangle 5"/>
          <p:cNvSpPr>
            <a:spLocks noGrp="1" noChangeArrowheads="1"/>
          </p:cNvSpPr>
          <p:nvPr>
            <p:ph type="body" idx="4294967295"/>
          </p:nvPr>
        </p:nvSpPr>
        <p:spPr>
          <a:xfrm>
            <a:off x="2621039" y="1657355"/>
            <a:ext cx="6522966" cy="4642338"/>
          </a:xfrm>
        </p:spPr>
        <p:txBody>
          <a:bodyPr>
            <a:normAutofit/>
          </a:bodyPr>
          <a:lstStyle/>
          <a:p>
            <a:pPr eaLnBrk="1" hangingPunct="1">
              <a:lnSpc>
                <a:spcPct val="110000"/>
              </a:lnSpc>
              <a:spcBef>
                <a:spcPct val="15000"/>
              </a:spcBef>
            </a:pPr>
            <a:r>
              <a:rPr lang="en-US" sz="2000" i="1" dirty="0" err="1"/>
              <a:t>Identifikasi</a:t>
            </a:r>
            <a:r>
              <a:rPr lang="en-US" sz="2000" i="1" dirty="0"/>
              <a:t> status </a:t>
            </a:r>
            <a:r>
              <a:rPr lang="en-US" sz="2000" i="1" dirty="0" err="1"/>
              <a:t>produk</a:t>
            </a:r>
            <a:r>
              <a:rPr lang="en-US" sz="2000" i="1" dirty="0"/>
              <a:t> </a:t>
            </a:r>
            <a:r>
              <a:rPr lang="en-US" sz="2000" i="1" dirty="0" err="1"/>
              <a:t>sepanjang</a:t>
            </a:r>
            <a:r>
              <a:rPr lang="en-US" sz="2000" i="1" dirty="0"/>
              <a:t> </a:t>
            </a:r>
            <a:r>
              <a:rPr lang="en-US" sz="2000" i="1" dirty="0" err="1"/>
              <a:t>realisasi</a:t>
            </a:r>
            <a:r>
              <a:rPr lang="en-US" sz="2000" i="1" dirty="0"/>
              <a:t> </a:t>
            </a:r>
            <a:r>
              <a:rPr lang="en-US" sz="2000" i="1" dirty="0" err="1"/>
              <a:t>produk</a:t>
            </a:r>
            <a:r>
              <a:rPr lang="en-US" sz="2000" dirty="0"/>
              <a:t> : Status OK, NG, Pending</a:t>
            </a:r>
            <a:r>
              <a:rPr lang="en-US" sz="2000" i="1" dirty="0"/>
              <a:t>, </a:t>
            </a:r>
          </a:p>
          <a:p>
            <a:pPr eaLnBrk="1" hangingPunct="1">
              <a:lnSpc>
                <a:spcPct val="110000"/>
              </a:lnSpc>
              <a:spcBef>
                <a:spcPct val="15000"/>
              </a:spcBef>
            </a:pPr>
            <a:r>
              <a:rPr lang="en-US" sz="2000" i="1" dirty="0" err="1"/>
              <a:t>Identifikasi</a:t>
            </a:r>
            <a:r>
              <a:rPr lang="en-US" sz="2000" i="1" dirty="0"/>
              <a:t> </a:t>
            </a:r>
            <a:r>
              <a:rPr lang="en-US" sz="2000" i="1" dirty="0" err="1"/>
              <a:t>untuk</a:t>
            </a:r>
            <a:r>
              <a:rPr lang="en-US" sz="2000" i="1" dirty="0"/>
              <a:t> </a:t>
            </a:r>
            <a:r>
              <a:rPr lang="en-US" sz="2000" i="1" dirty="0" err="1"/>
              <a:t>menghindari</a:t>
            </a:r>
            <a:r>
              <a:rPr lang="en-US" sz="2000" i="1" dirty="0"/>
              <a:t> </a:t>
            </a:r>
            <a:r>
              <a:rPr lang="en-US" sz="2000" i="1" dirty="0" err="1"/>
              <a:t>kesalahan</a:t>
            </a:r>
            <a:r>
              <a:rPr lang="en-US" sz="2000" i="1" dirty="0"/>
              <a:t> </a:t>
            </a:r>
            <a:r>
              <a:rPr lang="en-US" sz="2000" i="1" dirty="0" err="1"/>
              <a:t>pengambilan</a:t>
            </a:r>
            <a:r>
              <a:rPr lang="en-US" sz="2000" i="1" dirty="0"/>
              <a:t> part: </a:t>
            </a:r>
            <a:r>
              <a:rPr lang="en-US" sz="2000" dirty="0" err="1"/>
              <a:t>Jenis</a:t>
            </a:r>
            <a:r>
              <a:rPr lang="en-US" sz="2000" dirty="0"/>
              <a:t> </a:t>
            </a:r>
            <a:r>
              <a:rPr lang="en-US" sz="2000" dirty="0" err="1"/>
              <a:t>Produk</a:t>
            </a:r>
            <a:r>
              <a:rPr lang="en-US" sz="2000" dirty="0"/>
              <a:t>/Services, No. Model, No. Part, Labelling/Barcode, No </a:t>
            </a:r>
            <a:r>
              <a:rPr lang="en-US" sz="2000" dirty="0" err="1"/>
              <a:t>Kontainer</a:t>
            </a:r>
            <a:r>
              <a:rPr lang="en-US" sz="2000" dirty="0"/>
              <a:t>, </a:t>
            </a:r>
            <a:r>
              <a:rPr lang="en-US" sz="2000" dirty="0" err="1"/>
              <a:t>tanggal</a:t>
            </a:r>
            <a:r>
              <a:rPr lang="en-US" sz="2000" dirty="0"/>
              <a:t> </a:t>
            </a:r>
            <a:r>
              <a:rPr lang="en-US" sz="2000" dirty="0" err="1"/>
              <a:t>terima</a:t>
            </a:r>
            <a:r>
              <a:rPr lang="en-US" sz="2000" dirty="0"/>
              <a:t>, </a:t>
            </a:r>
          </a:p>
          <a:p>
            <a:pPr eaLnBrk="1" hangingPunct="1">
              <a:lnSpc>
                <a:spcPct val="110000"/>
              </a:lnSpc>
              <a:spcBef>
                <a:spcPct val="15000"/>
              </a:spcBef>
            </a:pPr>
            <a:r>
              <a:rPr lang="en-US" sz="2000" i="1" dirty="0" err="1"/>
              <a:t>Mampu</a:t>
            </a:r>
            <a:r>
              <a:rPr lang="en-US" sz="2000" i="1" dirty="0"/>
              <a:t> </a:t>
            </a:r>
            <a:r>
              <a:rPr lang="en-US" sz="2000" i="1" dirty="0" err="1"/>
              <a:t>telusur</a:t>
            </a:r>
            <a:r>
              <a:rPr lang="en-US" sz="2000" i="1" dirty="0"/>
              <a:t> – di </a:t>
            </a:r>
            <a:r>
              <a:rPr lang="en-US" sz="2000" i="1" dirty="0" err="1"/>
              <a:t>mana</a:t>
            </a:r>
            <a:r>
              <a:rPr lang="en-US" sz="2000" i="1" dirty="0"/>
              <a:t> </a:t>
            </a:r>
            <a:r>
              <a:rPr lang="en-US" sz="2000" i="1" dirty="0" err="1"/>
              <a:t>produk</a:t>
            </a:r>
            <a:r>
              <a:rPr lang="en-US" sz="2000" i="1" dirty="0"/>
              <a:t>/services </a:t>
            </a:r>
            <a:r>
              <a:rPr lang="en-US" sz="2000" i="1" dirty="0" err="1"/>
              <a:t>dikeluarkan</a:t>
            </a:r>
            <a:r>
              <a:rPr lang="en-US" sz="2000" i="1" dirty="0"/>
              <a:t> </a:t>
            </a:r>
            <a:r>
              <a:rPr lang="en-US" sz="2000" i="1" dirty="0" err="1"/>
              <a:t>atau</a:t>
            </a:r>
            <a:r>
              <a:rPr lang="en-US" sz="2000" i="1" dirty="0"/>
              <a:t> </a:t>
            </a:r>
            <a:r>
              <a:rPr lang="en-US" sz="2000" i="1" dirty="0" err="1"/>
              <a:t>diterima</a:t>
            </a:r>
            <a:r>
              <a:rPr lang="en-US" sz="2000" i="1" dirty="0"/>
              <a:t> </a:t>
            </a:r>
          </a:p>
          <a:p>
            <a:pPr lvl="1" eaLnBrk="1" hangingPunct="1">
              <a:lnSpc>
                <a:spcPct val="110000"/>
              </a:lnSpc>
              <a:spcBef>
                <a:spcPct val="15000"/>
              </a:spcBef>
            </a:pPr>
            <a:r>
              <a:rPr lang="en-US" sz="1800" dirty="0"/>
              <a:t>Serial No</a:t>
            </a:r>
          </a:p>
          <a:p>
            <a:pPr lvl="1" eaLnBrk="1" hangingPunct="1">
              <a:lnSpc>
                <a:spcPct val="110000"/>
              </a:lnSpc>
              <a:spcBef>
                <a:spcPct val="15000"/>
              </a:spcBef>
            </a:pPr>
            <a:r>
              <a:rPr lang="en-US" sz="1800" dirty="0"/>
              <a:t>Date-Code</a:t>
            </a:r>
          </a:p>
          <a:p>
            <a:pPr lvl="1" eaLnBrk="1" hangingPunct="1">
              <a:lnSpc>
                <a:spcPct val="110000"/>
              </a:lnSpc>
              <a:spcBef>
                <a:spcPct val="15000"/>
              </a:spcBef>
            </a:pPr>
            <a:r>
              <a:rPr lang="en-US" sz="1800" dirty="0"/>
              <a:t>Batch No  </a:t>
            </a:r>
          </a:p>
          <a:p>
            <a:pPr eaLnBrk="1" hangingPunct="1">
              <a:lnSpc>
                <a:spcPct val="110000"/>
              </a:lnSpc>
              <a:spcBef>
                <a:spcPct val="15000"/>
              </a:spcBef>
            </a:pPr>
            <a:r>
              <a:rPr lang="en-US" sz="2000" i="1" dirty="0" err="1"/>
              <a:t>Memelihara</a:t>
            </a:r>
            <a:r>
              <a:rPr lang="en-US" sz="2000" i="1" dirty="0"/>
              <a:t> </a:t>
            </a:r>
            <a:r>
              <a:rPr lang="en-US" sz="2000" i="1" dirty="0" err="1"/>
              <a:t>catatan</a:t>
            </a:r>
            <a:endParaRPr lang="en-US" sz="2000" i="1" dirty="0"/>
          </a:p>
          <a:p>
            <a:pPr eaLnBrk="1" hangingPunct="1">
              <a:lnSpc>
                <a:spcPct val="110000"/>
              </a:lnSpc>
              <a:spcBef>
                <a:spcPct val="15000"/>
              </a:spcBef>
            </a:pPr>
            <a:r>
              <a:rPr lang="en-US" sz="2000" dirty="0" err="1"/>
              <a:t>Dapat</a:t>
            </a:r>
            <a:r>
              <a:rPr lang="en-US" sz="2000" dirty="0"/>
              <a:t> </a:t>
            </a:r>
            <a:r>
              <a:rPr lang="en-US" sz="2000" dirty="0" err="1"/>
              <a:t>menjawab</a:t>
            </a:r>
            <a:r>
              <a:rPr lang="en-US" sz="2000" dirty="0"/>
              <a:t> </a:t>
            </a:r>
            <a:r>
              <a:rPr lang="en-US" sz="2000" dirty="0" err="1"/>
              <a:t>sumber</a:t>
            </a:r>
            <a:r>
              <a:rPr lang="en-US" sz="2000" dirty="0"/>
              <a:t> </a:t>
            </a:r>
            <a:r>
              <a:rPr lang="en-US" sz="2000" dirty="0" err="1"/>
              <a:t>bahan</a:t>
            </a:r>
            <a:r>
              <a:rPr lang="en-US" sz="2000" dirty="0"/>
              <a:t> </a:t>
            </a:r>
            <a:r>
              <a:rPr lang="en-US" sz="2000" dirty="0" err="1"/>
              <a:t>baku</a:t>
            </a:r>
            <a:r>
              <a:rPr lang="en-US" sz="2000" dirty="0"/>
              <a:t> , </a:t>
            </a:r>
            <a:r>
              <a:rPr lang="en-US" sz="2000" dirty="0" err="1"/>
              <a:t>Pemeriksaan</a:t>
            </a:r>
            <a:r>
              <a:rPr lang="en-US" sz="2000" dirty="0"/>
              <a:t> status/</a:t>
            </a:r>
            <a:r>
              <a:rPr lang="en-US" sz="2000" dirty="0" err="1"/>
              <a:t>uji</a:t>
            </a:r>
            <a:r>
              <a:rPr lang="en-US" sz="2000" dirty="0"/>
              <a:t> , </a:t>
            </a:r>
            <a:r>
              <a:rPr lang="en-US" sz="2000" dirty="0" err="1"/>
              <a:t>Personel</a:t>
            </a:r>
            <a:r>
              <a:rPr lang="en-US" sz="2000" dirty="0"/>
              <a:t>, Proses, </a:t>
            </a:r>
            <a:r>
              <a:rPr lang="en-US" sz="2000" dirty="0" err="1"/>
              <a:t>Cata</a:t>
            </a:r>
            <a:r>
              <a:rPr lang="id-ID" sz="2000" dirty="0"/>
              <a:t>t</a:t>
            </a:r>
            <a:r>
              <a:rPr lang="en-US" sz="2000" dirty="0"/>
              <a:t>an </a:t>
            </a:r>
            <a:r>
              <a:rPr lang="en-US" sz="2000" dirty="0" err="1"/>
              <a:t>Mutu</a:t>
            </a:r>
            <a:r>
              <a:rPr lang="en-US" sz="2000" dirty="0"/>
              <a:t> </a:t>
            </a:r>
          </a:p>
        </p:txBody>
      </p:sp>
      <p:cxnSp>
        <p:nvCxnSpPr>
          <p:cNvPr id="5" name="Straight Connector 4"/>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417" y="263769"/>
            <a:ext cx="2475152" cy="6330462"/>
          </a:xfrm>
          <a:prstGeom prst="rect">
            <a:avLst/>
          </a:prstGeom>
          <a:pattFill prst="nar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TextBox 7"/>
          <p:cNvSpPr txBox="1"/>
          <p:nvPr/>
        </p:nvSpPr>
        <p:spPr>
          <a:xfrm>
            <a:off x="701744" y="6243533"/>
            <a:ext cx="1670650" cy="262829"/>
          </a:xfrm>
          <a:prstGeom prst="rect">
            <a:avLst/>
          </a:prstGeom>
          <a:noFill/>
        </p:spPr>
        <p:txBody>
          <a:bodyPr wrap="none" rtlCol="0">
            <a:spAutoFit/>
          </a:bodyPr>
          <a:lstStyle/>
          <a:p>
            <a:r>
              <a:rPr lang="en-US" sz="1108" b="1" dirty="0">
                <a:solidFill>
                  <a:schemeClr val="bg1"/>
                </a:solidFill>
              </a:rPr>
              <a:t>www.sentral-sistem.com</a:t>
            </a:r>
          </a:p>
        </p:txBody>
      </p:sp>
      <p:sp>
        <p:nvSpPr>
          <p:cNvPr id="9" name="Oval 8">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10" name="Moon 9"/>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Moon 10"/>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2" name="Group 11"/>
          <p:cNvGrpSpPr/>
          <p:nvPr/>
        </p:nvGrpSpPr>
        <p:grpSpPr>
          <a:xfrm>
            <a:off x="156308" y="263769"/>
            <a:ext cx="2360798" cy="5923261"/>
            <a:chOff x="169333" y="0"/>
            <a:chExt cx="2557531" cy="6416866"/>
          </a:xfrm>
        </p:grpSpPr>
        <p:sp>
          <p:nvSpPr>
            <p:cNvPr id="13" name="Rectangle 12"/>
            <p:cNvSpPr/>
            <p:nvPr/>
          </p:nvSpPr>
          <p:spPr>
            <a:xfrm>
              <a:off x="1648276" y="0"/>
              <a:ext cx="508648" cy="588844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4" name="Right Triangle 13"/>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ectangle 14"/>
            <p:cNvSpPr/>
            <p:nvPr/>
          </p:nvSpPr>
          <p:spPr>
            <a:xfrm>
              <a:off x="2216696"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ight Triangle 16"/>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ight Triangle 17"/>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ectangle 18"/>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ectangle 19"/>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pic>
        <p:nvPicPr>
          <p:cNvPr id="21" name="Picture 20">
            <a:hlinkClick r:id="rId3" action="ppaction://hlinksldjump"/>
          </p:cNvPr>
          <p:cNvPicPr>
            <a:picLocks noChangeAspect="1"/>
          </p:cNvPicPr>
          <p:nvPr/>
        </p:nvPicPr>
        <p:blipFill>
          <a:blip r:embed="rId4" cstate="print"/>
          <a:stretch>
            <a:fillRect/>
          </a:stretch>
        </p:blipFill>
        <p:spPr>
          <a:xfrm>
            <a:off x="344244" y="6210560"/>
            <a:ext cx="287006" cy="258868"/>
          </a:xfrm>
          <a:prstGeom prst="rect">
            <a:avLst/>
          </a:prstGeom>
        </p:spPr>
      </p:pic>
      <p:pic>
        <p:nvPicPr>
          <p:cNvPr id="2" name="Picture 1"/>
          <p:cNvPicPr>
            <a:picLocks noChangeAspect="1"/>
          </p:cNvPicPr>
          <p:nvPr/>
        </p:nvPicPr>
        <p:blipFill rotWithShape="1">
          <a:blip r:embed="rId5" cstate="print"/>
          <a:srcRect r="6481" b="12505"/>
          <a:stretch/>
        </p:blipFill>
        <p:spPr>
          <a:xfrm>
            <a:off x="181619" y="1312970"/>
            <a:ext cx="2168564" cy="1905372"/>
          </a:xfrm>
          <a:prstGeom prst="rect">
            <a:avLst/>
          </a:prstGeom>
        </p:spPr>
      </p:pic>
      <p:cxnSp>
        <p:nvCxnSpPr>
          <p:cNvPr id="4" name="Straight Connector 3"/>
          <p:cNvCxnSpPr/>
          <p:nvPr/>
        </p:nvCxnSpPr>
        <p:spPr>
          <a:xfrm flipH="1">
            <a:off x="4225300" y="1425871"/>
            <a:ext cx="4918700" cy="0"/>
          </a:xfrm>
          <a:prstGeom prst="line">
            <a:avLst/>
          </a:prstGeom>
        </p:spPr>
        <p:style>
          <a:lnRef idx="2">
            <a:schemeClr val="accent2"/>
          </a:lnRef>
          <a:fillRef idx="0">
            <a:schemeClr val="accent2"/>
          </a:fillRef>
          <a:effectRef idx="1">
            <a:schemeClr val="accent2"/>
          </a:effectRef>
          <a:fontRef idx="minor">
            <a:schemeClr val="tx1"/>
          </a:fontRef>
        </p:style>
      </p:cxnSp>
      <p:sp>
        <p:nvSpPr>
          <p:cNvPr id="3" name="Footer Placeholder 2">
            <a:extLst>
              <a:ext uri="{FF2B5EF4-FFF2-40B4-BE49-F238E27FC236}">
                <a16:creationId xmlns:a16="http://schemas.microsoft.com/office/drawing/2014/main" id="{836AAA51-167C-4621-8646-4C2E3778C803}"/>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240392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41ECF00-6640-4B42-A490-1528FA283F84}" type="slidenum">
              <a:rPr lang="en-US" smtClean="0"/>
              <a:pPr>
                <a:defRPr/>
              </a:pPr>
              <a:t>76</a:t>
            </a:fld>
            <a:endParaRPr lang="en-US"/>
          </a:p>
        </p:txBody>
      </p:sp>
      <p:sp>
        <p:nvSpPr>
          <p:cNvPr id="94211" name="Rectangle 2"/>
          <p:cNvSpPr>
            <a:spLocks noGrp="1" noChangeArrowheads="1"/>
          </p:cNvSpPr>
          <p:nvPr>
            <p:ph type="title" idx="4294967295"/>
          </p:nvPr>
        </p:nvSpPr>
        <p:spPr>
          <a:xfrm>
            <a:off x="2774458" y="388795"/>
            <a:ext cx="6267605" cy="1347537"/>
          </a:xfrm>
          <a:noFill/>
          <a:ln>
            <a:noFill/>
          </a:ln>
        </p:spPr>
        <p:txBody>
          <a:bodyPr>
            <a:normAutofit/>
          </a:bodyPr>
          <a:lstStyle/>
          <a:p>
            <a:pPr algn="ctr" eaLnBrk="1" hangingPunct="1"/>
            <a:r>
              <a:rPr lang="en-US" sz="1800" b="1" dirty="0">
                <a:solidFill>
                  <a:srgbClr val="0000FF"/>
                </a:solidFill>
              </a:rPr>
              <a:t>SMM  </a:t>
            </a:r>
            <a:r>
              <a:rPr lang="en-US" sz="2585" b="1" dirty="0"/>
              <a:t>8.5.3 </a:t>
            </a:r>
            <a:r>
              <a:rPr lang="en-US" sz="2585" b="1" dirty="0" err="1"/>
              <a:t>Pengendalian</a:t>
            </a:r>
            <a:r>
              <a:rPr lang="en-US" sz="2585" b="1" dirty="0"/>
              <a:t> </a:t>
            </a:r>
            <a:r>
              <a:rPr lang="en-US" sz="2585" b="1" dirty="0" err="1"/>
              <a:t>Barang</a:t>
            </a:r>
            <a:r>
              <a:rPr lang="en-US" sz="2585" b="1" dirty="0"/>
              <a:t> </a:t>
            </a:r>
            <a:r>
              <a:rPr lang="en-US" sz="2585" b="1" dirty="0" err="1"/>
              <a:t>Milik</a:t>
            </a:r>
            <a:r>
              <a:rPr lang="en-US" sz="2585" b="1" dirty="0"/>
              <a:t> </a:t>
            </a:r>
            <a:r>
              <a:rPr lang="en-US" sz="2585" b="1" dirty="0" err="1"/>
              <a:t>Pelanggan</a:t>
            </a:r>
            <a:r>
              <a:rPr lang="en-US" sz="2585" b="1" dirty="0"/>
              <a:t> dan </a:t>
            </a:r>
            <a:r>
              <a:rPr lang="en-US" sz="2585" b="1" dirty="0" err="1"/>
              <a:t>Penyedia</a:t>
            </a:r>
            <a:r>
              <a:rPr lang="en-US" sz="2585" b="1" dirty="0"/>
              <a:t> </a:t>
            </a:r>
            <a:r>
              <a:rPr lang="en-US" sz="2585" b="1" dirty="0" err="1"/>
              <a:t>Eksternal</a:t>
            </a:r>
            <a:endParaRPr lang="en-US" sz="2585" b="1" dirty="0"/>
          </a:p>
        </p:txBody>
      </p:sp>
      <p:sp>
        <p:nvSpPr>
          <p:cNvPr id="94212" name="Rectangle 5"/>
          <p:cNvSpPr>
            <a:spLocks noGrp="1" noChangeArrowheads="1"/>
          </p:cNvSpPr>
          <p:nvPr>
            <p:ph type="body" idx="4294967295"/>
          </p:nvPr>
        </p:nvSpPr>
        <p:spPr>
          <a:xfrm>
            <a:off x="2774452" y="1810372"/>
            <a:ext cx="6165663" cy="4320803"/>
          </a:xfrm>
        </p:spPr>
        <p:txBody>
          <a:bodyPr>
            <a:normAutofit/>
          </a:bodyPr>
          <a:lstStyle/>
          <a:p>
            <a:pPr>
              <a:lnSpc>
                <a:spcPct val="105000"/>
              </a:lnSpc>
              <a:buNone/>
            </a:pPr>
            <a:r>
              <a:rPr lang="en-US" sz="1846" b="1" i="1" u="sng" dirty="0"/>
              <a:t>8.5.3  </a:t>
            </a:r>
            <a:r>
              <a:rPr lang="en-US" sz="1846" b="1" i="1" u="sng" dirty="0" err="1"/>
              <a:t>Barang</a:t>
            </a:r>
            <a:r>
              <a:rPr lang="en-US" sz="1846" b="1" i="1" u="sng" dirty="0"/>
              <a:t> </a:t>
            </a:r>
            <a:r>
              <a:rPr lang="en-US" sz="1846" b="1" i="1" u="sng" dirty="0" err="1"/>
              <a:t>Milik</a:t>
            </a:r>
            <a:r>
              <a:rPr lang="en-US" sz="1846" b="1" i="1" u="sng" dirty="0"/>
              <a:t> </a:t>
            </a:r>
            <a:r>
              <a:rPr lang="en-US" sz="1846" b="1" i="1" u="sng" dirty="0" err="1"/>
              <a:t>Pelanggan</a:t>
            </a:r>
            <a:r>
              <a:rPr lang="en-US" sz="1846" b="1" i="1" u="sng" dirty="0"/>
              <a:t>  </a:t>
            </a:r>
            <a:r>
              <a:rPr lang="en-US" sz="1846" b="1" i="1" u="sng" dirty="0" err="1"/>
              <a:t>dan</a:t>
            </a:r>
            <a:r>
              <a:rPr lang="en-US" sz="1846" b="1" i="1" u="sng" dirty="0"/>
              <a:t> </a:t>
            </a:r>
            <a:r>
              <a:rPr lang="en-US" sz="1846" b="1" i="1" u="sng" dirty="0" err="1"/>
              <a:t>Penyedia</a:t>
            </a:r>
            <a:r>
              <a:rPr lang="en-US" sz="1846" b="1" i="1" u="sng" dirty="0"/>
              <a:t> </a:t>
            </a:r>
            <a:r>
              <a:rPr lang="en-US" sz="1846" b="1" i="1" u="sng" dirty="0" err="1"/>
              <a:t>Eksternal</a:t>
            </a:r>
            <a:r>
              <a:rPr lang="en-US" sz="1846" b="1" i="1" u="sng" dirty="0"/>
              <a:t> </a:t>
            </a:r>
            <a:r>
              <a:rPr lang="en-US" sz="1846" b="1" u="sng" dirty="0"/>
              <a:t>*</a:t>
            </a:r>
            <a:endParaRPr lang="en-US" sz="1846" b="1" i="1" u="sng" dirty="0"/>
          </a:p>
          <a:p>
            <a:pPr>
              <a:lnSpc>
                <a:spcPct val="105000"/>
              </a:lnSpc>
            </a:pPr>
            <a:r>
              <a:rPr lang="en-US" sz="1846" b="1" i="1" u="sng" dirty="0" err="1"/>
              <a:t>Identifikasi</a:t>
            </a:r>
            <a:r>
              <a:rPr lang="en-US" sz="1846" b="1" i="1" u="sng" dirty="0"/>
              <a:t>, </a:t>
            </a:r>
            <a:r>
              <a:rPr lang="en-US" sz="1846" b="1" i="1" u="sng" dirty="0" err="1"/>
              <a:t>verifikasi</a:t>
            </a:r>
            <a:r>
              <a:rPr lang="en-US" sz="1846" b="1" i="1" u="sng" dirty="0"/>
              <a:t>, </a:t>
            </a:r>
            <a:r>
              <a:rPr lang="en-US" sz="1846" b="1" i="1" u="sng" dirty="0" err="1"/>
              <a:t>pengamanan</a:t>
            </a:r>
            <a:r>
              <a:rPr lang="id-ID" sz="1846" b="1" i="1" u="sng" dirty="0"/>
              <a:t>,</a:t>
            </a:r>
            <a:r>
              <a:rPr lang="en-US" sz="1846" b="1" i="1" u="sng" dirty="0"/>
              <a:t> </a:t>
            </a:r>
            <a:r>
              <a:rPr lang="en-US" sz="1846" b="1" i="1" u="sng" dirty="0" err="1"/>
              <a:t>dan</a:t>
            </a:r>
            <a:r>
              <a:rPr lang="en-US" sz="1846" b="1" i="1" u="sng" dirty="0"/>
              <a:t> </a:t>
            </a:r>
            <a:r>
              <a:rPr lang="en-US" sz="1846" b="1" i="1" u="sng" dirty="0" err="1"/>
              <a:t>memelihara</a:t>
            </a:r>
            <a:r>
              <a:rPr lang="en-US" sz="1846" b="1" i="1" u="sng" dirty="0"/>
              <a:t> </a:t>
            </a:r>
            <a:r>
              <a:rPr lang="en-US" sz="1846" b="1" i="1" u="sng" dirty="0" err="1"/>
              <a:t>barang</a:t>
            </a:r>
            <a:r>
              <a:rPr lang="en-US" sz="1846" b="1" i="1" u="sng" dirty="0"/>
              <a:t> </a:t>
            </a:r>
            <a:r>
              <a:rPr lang="en-US" sz="1846" b="1" i="1" u="sng" dirty="0" err="1"/>
              <a:t>milik</a:t>
            </a:r>
            <a:r>
              <a:rPr lang="en-US" sz="1846" b="1" i="1" u="sng" dirty="0"/>
              <a:t> </a:t>
            </a:r>
            <a:r>
              <a:rPr lang="en-US" sz="1846" b="1" i="1" u="sng" dirty="0" err="1"/>
              <a:t>pelanggan</a:t>
            </a:r>
            <a:r>
              <a:rPr lang="en-US" sz="1846" b="1" i="1" u="sng" dirty="0"/>
              <a:t> </a:t>
            </a:r>
            <a:r>
              <a:rPr lang="en-US" sz="1846" b="1" i="1" u="sng" dirty="0" err="1"/>
              <a:t>dan</a:t>
            </a:r>
            <a:r>
              <a:rPr lang="en-US" sz="1846" b="1" i="1" u="sng" dirty="0"/>
              <a:t> </a:t>
            </a:r>
            <a:r>
              <a:rPr lang="en-US" sz="1846" b="1" i="1" u="sng" dirty="0" err="1"/>
              <a:t>penyedia</a:t>
            </a:r>
            <a:r>
              <a:rPr lang="en-US" sz="1846" b="1" i="1" u="sng" dirty="0"/>
              <a:t> </a:t>
            </a:r>
            <a:r>
              <a:rPr lang="en-US" sz="1846" b="1" i="1" u="sng" dirty="0" err="1"/>
              <a:t>eksternal</a:t>
            </a:r>
            <a:r>
              <a:rPr lang="en-US" sz="1846" b="1" i="1" u="sng" dirty="0"/>
              <a:t>.</a:t>
            </a:r>
            <a:r>
              <a:rPr lang="en-US" sz="1846" b="1" u="sng" dirty="0"/>
              <a:t> *</a:t>
            </a:r>
            <a:endParaRPr lang="en-US" sz="1846" b="1" i="1" u="sng" dirty="0"/>
          </a:p>
          <a:p>
            <a:pPr eaLnBrk="1" hangingPunct="1">
              <a:lnSpc>
                <a:spcPct val="105000"/>
              </a:lnSpc>
            </a:pPr>
            <a:r>
              <a:rPr lang="en-US" sz="1846" i="1" dirty="0" err="1"/>
              <a:t>Kehilangan</a:t>
            </a:r>
            <a:r>
              <a:rPr lang="en-US" sz="1846" i="1" dirty="0"/>
              <a:t>, </a:t>
            </a:r>
            <a:r>
              <a:rPr lang="en-US" sz="1846" i="1" dirty="0" err="1"/>
              <a:t>rusak</a:t>
            </a:r>
            <a:r>
              <a:rPr lang="en-US" sz="1846" i="1" dirty="0"/>
              <a:t> </a:t>
            </a:r>
            <a:r>
              <a:rPr lang="en-US" sz="1846" i="1" dirty="0" err="1"/>
              <a:t>atau</a:t>
            </a:r>
            <a:r>
              <a:rPr lang="en-US" sz="1846" i="1" dirty="0"/>
              <a:t> </a:t>
            </a:r>
            <a:r>
              <a:rPr lang="en-US" sz="1846" i="1" dirty="0" err="1"/>
              <a:t>tidak</a:t>
            </a:r>
            <a:r>
              <a:rPr lang="en-US" sz="1846" i="1" dirty="0"/>
              <a:t> </a:t>
            </a:r>
            <a:r>
              <a:rPr lang="en-US" sz="1846" i="1" dirty="0" err="1"/>
              <a:t>layak</a:t>
            </a:r>
            <a:r>
              <a:rPr lang="en-US" sz="1846" i="1" dirty="0"/>
              <a:t> </a:t>
            </a:r>
            <a:r>
              <a:rPr lang="en-US" sz="1846" i="1" dirty="0" err="1"/>
              <a:t>pakai</a:t>
            </a:r>
            <a:r>
              <a:rPr lang="en-US" sz="1846" i="1" dirty="0"/>
              <a:t> </a:t>
            </a:r>
            <a:r>
              <a:rPr lang="en-US" sz="1846" i="1" dirty="0" err="1"/>
              <a:t>harus</a:t>
            </a:r>
            <a:r>
              <a:rPr lang="en-US" sz="1846" i="1" dirty="0"/>
              <a:t> </a:t>
            </a:r>
            <a:r>
              <a:rPr lang="en-US" sz="1846" i="1" dirty="0" err="1"/>
              <a:t>dicatat</a:t>
            </a:r>
            <a:r>
              <a:rPr lang="en-US" sz="1846" i="1" dirty="0"/>
              <a:t> </a:t>
            </a:r>
            <a:r>
              <a:rPr lang="en-US" sz="1846" i="1" dirty="0" err="1"/>
              <a:t>dan</a:t>
            </a:r>
            <a:r>
              <a:rPr lang="en-US" sz="1846" i="1" dirty="0"/>
              <a:t> </a:t>
            </a:r>
            <a:r>
              <a:rPr lang="en-US" sz="1846" i="1" dirty="0" err="1"/>
              <a:t>dilaporkan</a:t>
            </a:r>
            <a:r>
              <a:rPr lang="en-US" sz="1846" i="1" dirty="0"/>
              <a:t> </a:t>
            </a:r>
            <a:r>
              <a:rPr lang="en-US" sz="1846" i="1" dirty="0" err="1"/>
              <a:t>ke</a:t>
            </a:r>
            <a:r>
              <a:rPr lang="en-US" sz="1846" i="1" dirty="0"/>
              <a:t> </a:t>
            </a:r>
            <a:r>
              <a:rPr lang="en-US" sz="1846" i="1" dirty="0" err="1"/>
              <a:t>pelanggan</a:t>
            </a:r>
            <a:r>
              <a:rPr lang="en-US" sz="1846" i="1" dirty="0"/>
              <a:t> </a:t>
            </a:r>
            <a:r>
              <a:rPr lang="en-US" sz="1846" i="1" dirty="0" err="1"/>
              <a:t>dan</a:t>
            </a:r>
            <a:r>
              <a:rPr lang="en-US" sz="1846" i="1" dirty="0"/>
              <a:t> </a:t>
            </a:r>
            <a:r>
              <a:rPr lang="en-US" sz="1846" i="1" dirty="0" err="1"/>
              <a:t>menyimpan</a:t>
            </a:r>
            <a:r>
              <a:rPr lang="en-US" sz="1846" i="1" dirty="0"/>
              <a:t> </a:t>
            </a:r>
            <a:r>
              <a:rPr lang="en-US" sz="1846" i="1" dirty="0" err="1"/>
              <a:t>catatan</a:t>
            </a:r>
            <a:r>
              <a:rPr lang="en-US" sz="1846" i="1" dirty="0"/>
              <a:t> </a:t>
            </a:r>
            <a:r>
              <a:rPr lang="en-US" sz="1846" i="1" dirty="0" err="1"/>
              <a:t>tersebut</a:t>
            </a:r>
            <a:r>
              <a:rPr lang="en-US" sz="1846" i="1" dirty="0"/>
              <a:t>.</a:t>
            </a:r>
          </a:p>
          <a:p>
            <a:pPr eaLnBrk="1" hangingPunct="1">
              <a:lnSpc>
                <a:spcPct val="105000"/>
              </a:lnSpc>
            </a:pPr>
            <a:r>
              <a:rPr lang="en-US" sz="1846" i="1" dirty="0" err="1"/>
              <a:t>Dapat</a:t>
            </a:r>
            <a:r>
              <a:rPr lang="en-US" sz="1846" i="1" dirty="0"/>
              <a:t> </a:t>
            </a:r>
            <a:r>
              <a:rPr lang="en-US" sz="1846" i="1" dirty="0" err="1"/>
              <a:t>meliputi</a:t>
            </a:r>
            <a:r>
              <a:rPr lang="en-US" sz="1846" i="1" dirty="0"/>
              <a:t> </a:t>
            </a:r>
            <a:r>
              <a:rPr lang="en-US" sz="1846" dirty="0"/>
              <a:t>(</a:t>
            </a:r>
            <a:r>
              <a:rPr lang="en-US" sz="1846" dirty="0" err="1"/>
              <a:t>tapi</a:t>
            </a:r>
            <a:r>
              <a:rPr lang="en-US" sz="1846" dirty="0"/>
              <a:t> </a:t>
            </a:r>
            <a:r>
              <a:rPr lang="en-US" sz="1846" dirty="0" err="1"/>
              <a:t>tidak</a:t>
            </a:r>
            <a:r>
              <a:rPr lang="en-US" sz="1846" dirty="0"/>
              <a:t> </a:t>
            </a:r>
            <a:r>
              <a:rPr lang="en-US" sz="1846" dirty="0" err="1"/>
              <a:t>terbatas</a:t>
            </a:r>
            <a:r>
              <a:rPr lang="en-US" sz="1846" dirty="0"/>
              <a:t> </a:t>
            </a:r>
            <a:r>
              <a:rPr lang="en-US" sz="1846" dirty="0" err="1"/>
              <a:t>kepada</a:t>
            </a:r>
            <a:r>
              <a:rPr lang="en-US" sz="1846" dirty="0"/>
              <a:t>)</a:t>
            </a:r>
            <a:r>
              <a:rPr lang="en-US" sz="1846" i="1" dirty="0"/>
              <a:t>: </a:t>
            </a:r>
            <a:r>
              <a:rPr lang="en-US" sz="1846" i="1" dirty="0" err="1"/>
              <a:t>hak</a:t>
            </a:r>
            <a:r>
              <a:rPr lang="en-US" sz="1846" i="1" dirty="0"/>
              <a:t> </a:t>
            </a:r>
            <a:r>
              <a:rPr lang="en-US" sz="1846" i="1" dirty="0" err="1"/>
              <a:t>intelektual</a:t>
            </a:r>
            <a:r>
              <a:rPr lang="en-US" sz="1846" i="1" dirty="0"/>
              <a:t> </a:t>
            </a:r>
            <a:r>
              <a:rPr lang="en-US" sz="1846" i="1" dirty="0" err="1"/>
              <a:t>dan</a:t>
            </a:r>
            <a:r>
              <a:rPr lang="en-US" sz="1846" i="1" dirty="0"/>
              <a:t> data </a:t>
            </a:r>
            <a:r>
              <a:rPr lang="en-US" sz="1846" i="1" dirty="0" err="1"/>
              <a:t>pelanggan</a:t>
            </a:r>
            <a:endParaRPr lang="en-US" sz="1846" i="1" dirty="0"/>
          </a:p>
          <a:p>
            <a:pPr eaLnBrk="1" hangingPunct="1">
              <a:lnSpc>
                <a:spcPct val="105000"/>
              </a:lnSpc>
            </a:pPr>
            <a:r>
              <a:rPr lang="en-US" sz="1846" dirty="0" err="1"/>
              <a:t>Contoh</a:t>
            </a:r>
            <a:r>
              <a:rPr lang="en-US" sz="1846" dirty="0"/>
              <a:t> </a:t>
            </a:r>
            <a:r>
              <a:rPr lang="en-US" sz="1846" dirty="0" err="1"/>
              <a:t>benda</a:t>
            </a:r>
            <a:r>
              <a:rPr lang="en-US" sz="1846" dirty="0"/>
              <a:t> </a:t>
            </a:r>
            <a:r>
              <a:rPr lang="en-US" sz="1846" dirty="0" err="1"/>
              <a:t>milik</a:t>
            </a:r>
            <a:r>
              <a:rPr lang="en-US" sz="1846" dirty="0"/>
              <a:t> </a:t>
            </a:r>
            <a:r>
              <a:rPr lang="en-US" sz="1846" dirty="0" err="1"/>
              <a:t>pelanggan</a:t>
            </a:r>
            <a:r>
              <a:rPr lang="en-US" sz="1846" dirty="0"/>
              <a:t>  :</a:t>
            </a:r>
          </a:p>
        </p:txBody>
      </p:sp>
      <p:cxnSp>
        <p:nvCxnSpPr>
          <p:cNvPr id="8" name="Straight Connector 7"/>
          <p:cNvCxnSpPr/>
          <p:nvPr/>
        </p:nvCxnSpPr>
        <p:spPr>
          <a:xfrm>
            <a:off x="2596698" y="652781"/>
            <a:ext cx="22703" cy="551777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263769"/>
            <a:ext cx="2491931" cy="6330462"/>
          </a:xfrm>
          <a:prstGeom prst="rect">
            <a:avLst/>
          </a:prstGeom>
          <a:pattFill prst="narHorz">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Oval 10">
            <a:hlinkClick r:id="rId3" action="ppaction://hlinksldjump"/>
          </p:cNvPr>
          <p:cNvSpPr/>
          <p:nvPr/>
        </p:nvSpPr>
        <p:spPr>
          <a:xfrm>
            <a:off x="427565" y="476029"/>
            <a:ext cx="1099838" cy="59554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62" dirty="0">
                <a:solidFill>
                  <a:schemeClr val="bg1"/>
                </a:solidFill>
                <a:latin typeface="Accidental Presidency" panose="00000400000000000000" pitchFamily="2" charset="0"/>
              </a:rPr>
              <a:t>ISO 9001</a:t>
            </a:r>
            <a:endParaRPr lang="en-US" sz="1662" dirty="0"/>
          </a:p>
        </p:txBody>
      </p:sp>
      <p:sp>
        <p:nvSpPr>
          <p:cNvPr id="12" name="Moon 11"/>
          <p:cNvSpPr/>
          <p:nvPr/>
        </p:nvSpPr>
        <p:spPr>
          <a:xfrm flipH="1">
            <a:off x="1363590" y="543047"/>
            <a:ext cx="383924" cy="463410"/>
          </a:xfrm>
          <a:prstGeom prst="moon">
            <a:avLst>
              <a:gd name="adj" fmla="val 52752"/>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3" name="Moon 12"/>
          <p:cNvSpPr/>
          <p:nvPr/>
        </p:nvSpPr>
        <p:spPr>
          <a:xfrm flipH="1">
            <a:off x="1594971" y="602429"/>
            <a:ext cx="252146" cy="341323"/>
          </a:xfrm>
          <a:prstGeom prst="moon">
            <a:avLst>
              <a:gd name="adj" fmla="val 19786"/>
            </a:avLst>
          </a:prstGeom>
          <a:solidFill>
            <a:srgbClr val="E349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nvGrpSpPr>
          <p:cNvPr id="14" name="Group 13"/>
          <p:cNvGrpSpPr/>
          <p:nvPr/>
        </p:nvGrpSpPr>
        <p:grpSpPr>
          <a:xfrm>
            <a:off x="156308" y="3744554"/>
            <a:ext cx="2360798" cy="2442476"/>
            <a:chOff x="169333" y="3770850"/>
            <a:chExt cx="2557531" cy="2646016"/>
          </a:xfrm>
        </p:grpSpPr>
        <p:sp>
          <p:nvSpPr>
            <p:cNvPr id="15" name="Rectangle 14"/>
            <p:cNvSpPr/>
            <p:nvPr/>
          </p:nvSpPr>
          <p:spPr>
            <a:xfrm>
              <a:off x="1648276" y="3770850"/>
              <a:ext cx="508648" cy="2117599"/>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6" name="Right Triangle 15"/>
            <p:cNvSpPr/>
            <p:nvPr/>
          </p:nvSpPr>
          <p:spPr>
            <a:xfrm flipH="1" flipV="1">
              <a:off x="1636701" y="5886486"/>
              <a:ext cx="54291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Rectangle 16"/>
            <p:cNvSpPr/>
            <p:nvPr/>
          </p:nvSpPr>
          <p:spPr>
            <a:xfrm>
              <a:off x="2232273" y="5479318"/>
              <a:ext cx="472776" cy="93275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8" name="Right Triangle 17"/>
            <p:cNvSpPr/>
            <p:nvPr/>
          </p:nvSpPr>
          <p:spPr>
            <a:xfrm>
              <a:off x="2168500" y="5886486"/>
              <a:ext cx="558364" cy="53038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9" name="Right Triangle 18"/>
            <p:cNvSpPr/>
            <p:nvPr/>
          </p:nvSpPr>
          <p:spPr>
            <a:xfrm flipH="1">
              <a:off x="2179615" y="4953042"/>
              <a:ext cx="519977" cy="52814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ight Triangle 19"/>
            <p:cNvSpPr/>
            <p:nvPr/>
          </p:nvSpPr>
          <p:spPr>
            <a:xfrm rot="5400000">
              <a:off x="2220452" y="4978679"/>
              <a:ext cx="472590" cy="496604"/>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1" name="Rectangle 20"/>
            <p:cNvSpPr/>
            <p:nvPr/>
          </p:nvSpPr>
          <p:spPr>
            <a:xfrm>
              <a:off x="306064" y="4992214"/>
              <a:ext cx="1926207" cy="488969"/>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2" name="Rectangle 21"/>
            <p:cNvSpPr/>
            <p:nvPr/>
          </p:nvSpPr>
          <p:spPr>
            <a:xfrm>
              <a:off x="169333" y="5018464"/>
              <a:ext cx="2248444" cy="38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grpSp>
      <p:sp>
        <p:nvSpPr>
          <p:cNvPr id="3" name="TextBox 2"/>
          <p:cNvSpPr txBox="1"/>
          <p:nvPr/>
        </p:nvSpPr>
        <p:spPr>
          <a:xfrm>
            <a:off x="2561485" y="4721913"/>
            <a:ext cx="2226785" cy="1422249"/>
          </a:xfrm>
          <a:prstGeom prst="rect">
            <a:avLst/>
          </a:prstGeom>
          <a:noFill/>
        </p:spPr>
        <p:txBody>
          <a:bodyPr wrap="square" rtlCol="0">
            <a:spAutoFit/>
          </a:bodyPr>
          <a:lstStyle/>
          <a:p>
            <a:pPr marL="738572" lvl="1" indent="-316531">
              <a:lnSpc>
                <a:spcPct val="105000"/>
              </a:lnSpc>
              <a:buFont typeface="Arial" panose="020B0604020202020204" pitchFamily="34" charset="0"/>
              <a:buChar char="•"/>
            </a:pPr>
            <a:r>
              <a:rPr lang="en-US" sz="1662" dirty="0" err="1"/>
              <a:t>Komponen</a:t>
            </a:r>
            <a:r>
              <a:rPr lang="en-US" sz="1662" dirty="0"/>
              <a:t> </a:t>
            </a:r>
          </a:p>
          <a:p>
            <a:pPr marL="738572" lvl="1" indent="-316531">
              <a:lnSpc>
                <a:spcPct val="105000"/>
              </a:lnSpc>
              <a:buFont typeface="Arial" panose="020B0604020202020204" pitchFamily="34" charset="0"/>
              <a:buChar char="•"/>
            </a:pPr>
            <a:r>
              <a:rPr lang="en-US" sz="1662" dirty="0"/>
              <a:t>Material</a:t>
            </a:r>
          </a:p>
          <a:p>
            <a:pPr marL="738572" lvl="1" indent="-316531">
              <a:lnSpc>
                <a:spcPct val="105000"/>
              </a:lnSpc>
              <a:buFont typeface="Arial" panose="020B0604020202020204" pitchFamily="34" charset="0"/>
              <a:buChar char="•"/>
            </a:pPr>
            <a:r>
              <a:rPr lang="en-US" sz="1662" dirty="0" err="1"/>
              <a:t>Peralatan</a:t>
            </a:r>
            <a:r>
              <a:rPr lang="en-US" sz="1662" dirty="0"/>
              <a:t> </a:t>
            </a:r>
          </a:p>
          <a:p>
            <a:pPr marL="738572" lvl="1" indent="-316531">
              <a:lnSpc>
                <a:spcPct val="105000"/>
              </a:lnSpc>
              <a:buFont typeface="Arial" panose="020B0604020202020204" pitchFamily="34" charset="0"/>
              <a:buChar char="•"/>
            </a:pPr>
            <a:r>
              <a:rPr lang="en-US" sz="1662" dirty="0" err="1"/>
              <a:t>Tempat</a:t>
            </a:r>
            <a:endParaRPr lang="en-US" sz="1662" dirty="0"/>
          </a:p>
          <a:p>
            <a:pPr marL="263776" indent="-263776">
              <a:buFont typeface="Arial" panose="020B0604020202020204" pitchFamily="34" charset="0"/>
              <a:buChar char="•"/>
            </a:pPr>
            <a:endParaRPr lang="en-US" sz="1662" dirty="0"/>
          </a:p>
        </p:txBody>
      </p:sp>
      <p:sp>
        <p:nvSpPr>
          <p:cNvPr id="5" name="TextBox 4"/>
          <p:cNvSpPr txBox="1"/>
          <p:nvPr/>
        </p:nvSpPr>
        <p:spPr>
          <a:xfrm>
            <a:off x="4386184" y="4739258"/>
            <a:ext cx="3938954" cy="1422249"/>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vl2pPr marL="800100" lvl="1" indent="-342900">
              <a:lnSpc>
                <a:spcPct val="105000"/>
              </a:lnSpc>
              <a:buFont typeface="Arial" panose="020B0604020202020204" pitchFamily="34" charset="0"/>
              <a:buChar char="•"/>
            </a:lvl2pPr>
          </a:lstStyle>
          <a:p>
            <a:pPr lvl="1"/>
            <a:r>
              <a:rPr lang="en-US" sz="1662" dirty="0"/>
              <a:t>Formula</a:t>
            </a:r>
          </a:p>
          <a:p>
            <a:pPr lvl="1"/>
            <a:r>
              <a:rPr lang="en-US" sz="1662" dirty="0"/>
              <a:t>No. HP/email </a:t>
            </a:r>
            <a:r>
              <a:rPr lang="en-US" sz="1662" dirty="0" err="1"/>
              <a:t>pelanggan</a:t>
            </a:r>
            <a:endParaRPr lang="en-US" sz="1662" dirty="0"/>
          </a:p>
          <a:p>
            <a:pPr lvl="1"/>
            <a:r>
              <a:rPr lang="en-US" sz="1662" dirty="0" err="1"/>
              <a:t>Spesifikasi</a:t>
            </a:r>
            <a:endParaRPr lang="en-US" sz="1662" dirty="0"/>
          </a:p>
          <a:p>
            <a:pPr lvl="1"/>
            <a:r>
              <a:rPr lang="en-US" sz="1662" dirty="0"/>
              <a:t>Drawing  </a:t>
            </a:r>
          </a:p>
          <a:p>
            <a:endParaRPr lang="en-US" sz="1662" dirty="0"/>
          </a:p>
        </p:txBody>
      </p:sp>
      <p:pic>
        <p:nvPicPr>
          <p:cNvPr id="27650" name="Picture 2" descr="http://4.bp.blogspot.com/-4D263nkUuI8/VGDZ9esVffI/AAAAAAAAAn4/L_4p33nBMCk/s1600/CARGO%2BBARANG.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6889" l="0" r="98222"/>
                    </a14:imgEffect>
                  </a14:imgLayer>
                </a14:imgProps>
              </a:ext>
              <a:ext uri="{28A0092B-C50C-407E-A947-70E740481C1C}">
                <a14:useLocalDpi xmlns:a14="http://schemas.microsoft.com/office/drawing/2010/main" val="0"/>
              </a:ext>
            </a:extLst>
          </a:blip>
          <a:srcRect/>
          <a:stretch>
            <a:fillRect/>
          </a:stretch>
        </p:blipFill>
        <p:spPr bwMode="auto">
          <a:xfrm>
            <a:off x="-81984" y="3901370"/>
            <a:ext cx="2972139" cy="297213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2.bp.blogspot.com/-ntLprCR9AUg/VGDaOEcCKLI/AAAAAAAAAoA/GLRcpvlv1rA/s1600/images%2B(3).jp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945" b="98895" l="39167" r="98333"/>
                    </a14:imgEffect>
                    <a14:imgEffect>
                      <a14:brightnessContrast bright="20000"/>
                    </a14:imgEffect>
                  </a14:imgLayer>
                </a14:imgProps>
              </a:ext>
              <a:ext uri="{28A0092B-C50C-407E-A947-70E740481C1C}">
                <a14:useLocalDpi xmlns:a14="http://schemas.microsoft.com/office/drawing/2010/main" val="0"/>
              </a:ext>
            </a:extLst>
          </a:blip>
          <a:srcRect l="39763"/>
          <a:stretch/>
        </p:blipFill>
        <p:spPr bwMode="auto">
          <a:xfrm>
            <a:off x="377097" y="1228394"/>
            <a:ext cx="2599159" cy="325417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38BCEFF-471B-4BA8-BA3A-8FBE1AEAEC5E}"/>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801675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294570"/>
            <a:ext cx="9144000" cy="35716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lide Number Placeholder 24"/>
          <p:cNvSpPr>
            <a:spLocks noGrp="1"/>
          </p:cNvSpPr>
          <p:nvPr>
            <p:ph type="sldNum" sz="quarter" idx="12"/>
          </p:nvPr>
        </p:nvSpPr>
        <p:spPr>
          <a:xfrm>
            <a:off x="6773100" y="6298750"/>
            <a:ext cx="2311400" cy="365125"/>
          </a:xfrm>
        </p:spPr>
        <p:txBody>
          <a:bodyPr/>
          <a:lstStyle/>
          <a:p>
            <a:pPr>
              <a:defRPr/>
            </a:pPr>
            <a:fld id="{841ECF00-6640-4B42-A490-1528FA283F84}" type="slidenum">
              <a:rPr lang="en-US" smtClean="0"/>
              <a:pPr>
                <a:defRPr/>
              </a:pPr>
              <a:t>77</a:t>
            </a:fld>
            <a:endParaRPr lang="en-US" dirty="0"/>
          </a:p>
        </p:txBody>
      </p:sp>
      <p:sp>
        <p:nvSpPr>
          <p:cNvPr id="95235" name="Rectangle 2"/>
          <p:cNvSpPr>
            <a:spLocks noGrp="1" noChangeArrowheads="1"/>
          </p:cNvSpPr>
          <p:nvPr>
            <p:ph type="title" idx="4294967295"/>
          </p:nvPr>
        </p:nvSpPr>
        <p:spPr>
          <a:xfrm>
            <a:off x="0" y="263769"/>
            <a:ext cx="9144000" cy="1101603"/>
          </a:xfrm>
          <a:solidFill>
            <a:schemeClr val="accent6">
              <a:lumMod val="60000"/>
              <a:lumOff val="40000"/>
            </a:schemeClr>
          </a:solidFill>
        </p:spPr>
        <p:txBody>
          <a:bodyPr/>
          <a:lstStyle/>
          <a:p>
            <a:pPr algn="ctr" eaLnBrk="1" hangingPunct="1"/>
            <a:r>
              <a:rPr lang="en-US" sz="1800" b="1" dirty="0">
                <a:solidFill>
                  <a:srgbClr val="0000FF"/>
                </a:solidFill>
              </a:rPr>
              <a:t>SMM  </a:t>
            </a:r>
            <a:r>
              <a:rPr lang="en-US" sz="3200" dirty="0"/>
              <a:t>8.5.4 </a:t>
            </a:r>
            <a:r>
              <a:rPr lang="en-US" sz="3200" dirty="0" err="1"/>
              <a:t>Pemeliharaan</a:t>
            </a:r>
            <a:endParaRPr lang="en-US" sz="3200" dirty="0"/>
          </a:p>
        </p:txBody>
      </p:sp>
      <p:sp>
        <p:nvSpPr>
          <p:cNvPr id="95236" name="Rectangle 5"/>
          <p:cNvSpPr>
            <a:spLocks noGrp="1" noChangeArrowheads="1"/>
          </p:cNvSpPr>
          <p:nvPr>
            <p:ph type="body" idx="4294967295"/>
          </p:nvPr>
        </p:nvSpPr>
        <p:spPr>
          <a:xfrm>
            <a:off x="80935" y="1647942"/>
            <a:ext cx="9215804" cy="1658815"/>
          </a:xfrm>
        </p:spPr>
        <p:txBody>
          <a:bodyPr>
            <a:normAutofit fontScale="92500"/>
          </a:bodyPr>
          <a:lstStyle/>
          <a:p>
            <a:pPr marL="449261" indent="-449261">
              <a:buNone/>
            </a:pPr>
            <a:r>
              <a:rPr lang="id-ID" sz="2400" i="1" dirty="0"/>
              <a:t>	</a:t>
            </a:r>
            <a:r>
              <a:rPr lang="id-ID" sz="2400" dirty="0"/>
              <a:t>Organisasi harus </a:t>
            </a:r>
            <a:r>
              <a:rPr lang="en-US" sz="2400" dirty="0" err="1"/>
              <a:t>memelihara</a:t>
            </a:r>
            <a:r>
              <a:rPr lang="id-ID" sz="2400" dirty="0"/>
              <a:t> output selama produksi dan penyediaan jasa , sejauh yang diperlukan untuk memastikan kesesuaian dengan persyaratan </a:t>
            </a:r>
            <a:r>
              <a:rPr lang="en-US" sz="2400" i="1" u="sng" dirty="0"/>
              <a:t> </a:t>
            </a:r>
          </a:p>
          <a:p>
            <a:pPr marL="1122357" lvl="1" indent="-309562"/>
            <a:r>
              <a:rPr lang="en-US" sz="2000" i="1" dirty="0"/>
              <a:t>Proses </a:t>
            </a:r>
            <a:r>
              <a:rPr lang="en-US" sz="2000" i="1" dirty="0" err="1"/>
              <a:t>pengerjaan</a:t>
            </a:r>
            <a:r>
              <a:rPr lang="en-US" sz="2000" i="1" dirty="0"/>
              <a:t> di internal </a:t>
            </a:r>
            <a:r>
              <a:rPr lang="en-US" sz="2000" i="1" dirty="0" err="1"/>
              <a:t>dan</a:t>
            </a:r>
            <a:r>
              <a:rPr lang="en-US" sz="2000" i="1" dirty="0"/>
              <a:t> </a:t>
            </a:r>
          </a:p>
          <a:p>
            <a:pPr marL="1122357" lvl="1" indent="-309562"/>
            <a:r>
              <a:rPr lang="en-US" sz="2000" i="1" dirty="0" err="1"/>
              <a:t>Pengiriman</a:t>
            </a:r>
            <a:r>
              <a:rPr lang="en-US" sz="2000" i="1" dirty="0"/>
              <a:t> </a:t>
            </a:r>
            <a:r>
              <a:rPr lang="en-US" sz="2000" i="1" dirty="0" err="1"/>
              <a:t>sampai</a:t>
            </a:r>
            <a:r>
              <a:rPr lang="en-US" sz="2000" i="1" dirty="0"/>
              <a:t> </a:t>
            </a:r>
            <a:r>
              <a:rPr lang="en-US" sz="2000" i="1" dirty="0" err="1"/>
              <a:t>ke</a:t>
            </a:r>
            <a:r>
              <a:rPr lang="en-US" sz="2000" i="1" dirty="0"/>
              <a:t> </a:t>
            </a:r>
            <a:r>
              <a:rPr lang="en-US" sz="2000" i="1" dirty="0" err="1"/>
              <a:t>tujuan</a:t>
            </a:r>
            <a:r>
              <a:rPr lang="en-US" sz="2000" i="1" dirty="0"/>
              <a:t> yang </a:t>
            </a:r>
            <a:r>
              <a:rPr lang="en-US" sz="2000" i="1" dirty="0" err="1"/>
              <a:t>telah</a:t>
            </a:r>
            <a:r>
              <a:rPr lang="en-US" sz="2000" i="1" dirty="0"/>
              <a:t> </a:t>
            </a:r>
            <a:r>
              <a:rPr lang="en-US" sz="2000" i="1" dirty="0" err="1"/>
              <a:t>ditetapkan</a:t>
            </a:r>
            <a:r>
              <a:rPr lang="en-US" sz="2000" i="1" dirty="0"/>
              <a:t> </a:t>
            </a:r>
          </a:p>
        </p:txBody>
      </p:sp>
      <p:sp>
        <p:nvSpPr>
          <p:cNvPr id="95237" name="Rectangle 4"/>
          <p:cNvSpPr>
            <a:spLocks noChangeArrowheads="1"/>
          </p:cNvSpPr>
          <p:nvPr/>
        </p:nvSpPr>
        <p:spPr bwMode="auto">
          <a:xfrm>
            <a:off x="2724305" y="3291500"/>
            <a:ext cx="3929063" cy="461665"/>
          </a:xfrm>
          <a:prstGeom prst="rect">
            <a:avLst/>
          </a:prstGeom>
          <a:noFill/>
          <a:ln w="9525">
            <a:noFill/>
            <a:miter lim="800000"/>
            <a:headEnd/>
            <a:tailEnd/>
          </a:ln>
        </p:spPr>
        <p:txBody>
          <a:bodyPr>
            <a:spAutoFit/>
          </a:bodyPr>
          <a:lstStyle/>
          <a:p>
            <a:pPr marL="449261" indent="-449261"/>
            <a:r>
              <a:rPr lang="id-ID" sz="2400" i="1" u="sng" dirty="0"/>
              <a:t>P</a:t>
            </a:r>
            <a:r>
              <a:rPr lang="en-US" sz="2400" i="1" u="sng" dirty="0" err="1"/>
              <a:t>emeliharaan</a:t>
            </a:r>
            <a:r>
              <a:rPr lang="id-ID" sz="2400" i="1" u="sng" dirty="0"/>
              <a:t> meliputi :</a:t>
            </a:r>
            <a:endParaRPr lang="en-US" sz="2400" i="1" u="sng" dirty="0"/>
          </a:p>
        </p:txBody>
      </p:sp>
      <p:sp>
        <p:nvSpPr>
          <p:cNvPr id="7" name="Rectangle 6"/>
          <p:cNvSpPr/>
          <p:nvPr/>
        </p:nvSpPr>
        <p:spPr>
          <a:xfrm>
            <a:off x="4583420" y="5569516"/>
            <a:ext cx="1374961" cy="27717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Pengepakan</a:t>
            </a:r>
          </a:p>
        </p:txBody>
      </p:sp>
      <p:sp>
        <p:nvSpPr>
          <p:cNvPr id="8" name="Rectangle 7"/>
          <p:cNvSpPr/>
          <p:nvPr/>
        </p:nvSpPr>
        <p:spPr>
          <a:xfrm>
            <a:off x="6175406" y="5568098"/>
            <a:ext cx="1403754" cy="268374"/>
          </a:xfrm>
          <a:prstGeom prst="rect">
            <a:avLst/>
          </a:prstGeom>
          <a:ln>
            <a:solidFill>
              <a:srgbClr val="FF0000"/>
            </a:solidFill>
            <a:prstDash val="dash"/>
          </a:ln>
        </p:spPr>
        <p:style>
          <a:lnRef idx="2">
            <a:schemeClr val="dk1"/>
          </a:lnRef>
          <a:fillRef idx="1">
            <a:schemeClr val="lt1"/>
          </a:fillRef>
          <a:effectRef idx="0">
            <a:schemeClr val="dk1"/>
          </a:effectRef>
          <a:fontRef idx="minor">
            <a:schemeClr val="dk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Penyimpanan</a:t>
            </a:r>
          </a:p>
        </p:txBody>
      </p:sp>
      <p:sp>
        <p:nvSpPr>
          <p:cNvPr id="9" name="Rectangle 8"/>
          <p:cNvSpPr/>
          <p:nvPr/>
        </p:nvSpPr>
        <p:spPr>
          <a:xfrm>
            <a:off x="152950" y="5569515"/>
            <a:ext cx="1113603"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Identifikasi</a:t>
            </a:r>
          </a:p>
        </p:txBody>
      </p:sp>
      <p:pic>
        <p:nvPicPr>
          <p:cNvPr id="95241" name="Picture 10" descr="D:\H_Miscelleneous\4. My Pictures\gbr\2. 3D People\delivery.png"/>
          <p:cNvPicPr>
            <a:picLocks noChangeAspect="1" noChangeArrowheads="1"/>
          </p:cNvPicPr>
          <p:nvPr/>
        </p:nvPicPr>
        <p:blipFill>
          <a:blip r:embed="rId3" cstate="print"/>
          <a:srcRect l="8781"/>
          <a:stretch>
            <a:fillRect/>
          </a:stretch>
        </p:blipFill>
        <p:spPr bwMode="auto">
          <a:xfrm>
            <a:off x="139703" y="4088607"/>
            <a:ext cx="1374775" cy="1393825"/>
          </a:xfrm>
          <a:prstGeom prst="rect">
            <a:avLst/>
          </a:prstGeom>
          <a:noFill/>
          <a:ln w="9525">
            <a:noFill/>
            <a:miter lim="800000"/>
            <a:headEnd/>
            <a:tailEnd/>
          </a:ln>
        </p:spPr>
      </p:pic>
      <p:pic>
        <p:nvPicPr>
          <p:cNvPr id="95242" name="Picture 20" descr="http://www.cimg.in/images/2012/05/30/03/126994074_13383595882_large.jpg"/>
          <p:cNvPicPr>
            <a:picLocks noChangeAspect="1" noChangeArrowheads="1"/>
          </p:cNvPicPr>
          <p:nvPr/>
        </p:nvPicPr>
        <p:blipFill>
          <a:blip r:embed="rId4" cstate="print"/>
          <a:srcRect r="38799"/>
          <a:stretch>
            <a:fillRect/>
          </a:stretch>
        </p:blipFill>
        <p:spPr bwMode="auto">
          <a:xfrm>
            <a:off x="6221845" y="3942405"/>
            <a:ext cx="1357313" cy="1352545"/>
          </a:xfrm>
          <a:prstGeom prst="rect">
            <a:avLst/>
          </a:prstGeom>
          <a:noFill/>
          <a:ln w="9525">
            <a:noFill/>
            <a:miter lim="800000"/>
            <a:headEnd/>
            <a:tailEnd/>
          </a:ln>
        </p:spPr>
      </p:pic>
      <p:sp>
        <p:nvSpPr>
          <p:cNvPr id="14" name="Rectangle 13"/>
          <p:cNvSpPr/>
          <p:nvPr/>
        </p:nvSpPr>
        <p:spPr>
          <a:xfrm>
            <a:off x="1634863" y="5569515"/>
            <a:ext cx="1113602"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sz="1477" dirty="0">
                <a:solidFill>
                  <a:schemeClr val="tx1"/>
                </a:solidFill>
                <a:latin typeface="Adobe Fan Heiti Std B" pitchFamily="34" charset="-128"/>
                <a:ea typeface="Adobe Fan Heiti Std B" pitchFamily="34" charset="-128"/>
              </a:rPr>
              <a:t>Handling</a:t>
            </a:r>
          </a:p>
        </p:txBody>
      </p:sp>
      <p:pic>
        <p:nvPicPr>
          <p:cNvPr id="95244" name="Picture 13" descr="http://t3.gstatic.com/images?q=tbn:ANd9GcTE8qkC15c6F3GDPQyMxdPhbXFPYQ-MJ_wcKI4AW_DvBaNwOgfO"/>
          <p:cNvPicPr>
            <a:picLocks noChangeAspect="1" noChangeArrowheads="1"/>
          </p:cNvPicPr>
          <p:nvPr/>
        </p:nvPicPr>
        <p:blipFill>
          <a:blip r:embed="rId5" cstate="print"/>
          <a:srcRect/>
          <a:stretch>
            <a:fillRect/>
          </a:stretch>
        </p:blipFill>
        <p:spPr bwMode="auto">
          <a:xfrm>
            <a:off x="1522263" y="4350654"/>
            <a:ext cx="1468981" cy="953899"/>
          </a:xfrm>
          <a:prstGeom prst="rect">
            <a:avLst/>
          </a:prstGeom>
          <a:noFill/>
          <a:ln w="9525">
            <a:noFill/>
            <a:miter lim="800000"/>
            <a:headEnd/>
            <a:tailEnd/>
          </a:ln>
        </p:spPr>
      </p:pic>
      <p:sp>
        <p:nvSpPr>
          <p:cNvPr id="17" name="Rounded Rectangular Callout 16"/>
          <p:cNvSpPr/>
          <p:nvPr/>
        </p:nvSpPr>
        <p:spPr>
          <a:xfrm>
            <a:off x="37778" y="3374392"/>
            <a:ext cx="928688" cy="822558"/>
          </a:xfrm>
          <a:prstGeom prst="wedgeRoundRectCallout">
            <a:avLst>
              <a:gd name="adj1" fmla="val 48439"/>
              <a:gd name="adj2" fmla="val 72034"/>
              <a:gd name="adj3" fmla="val 16667"/>
            </a:avLst>
          </a:prstGeom>
          <a:solidFill>
            <a:schemeClr val="bg1"/>
          </a:solidFill>
          <a:ln w="57150">
            <a:solidFill>
              <a:srgbClr val="0070C0">
                <a:alpha val="68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pic>
        <p:nvPicPr>
          <p:cNvPr id="95246" name="Picture 21" descr="http://nyc-parkingticket.com/media/catalog/product/cache/1/small_image/135x/9df78eab33525d08d6e5fb8d27136e95/n/y/nycparkingticketreport_1.jpg">
            <a:hlinkClick r:id="rId6" action="ppaction://hlinkfile"/>
          </p:cNvPr>
          <p:cNvPicPr>
            <a:picLocks noChangeAspect="1" noChangeArrowheads="1"/>
          </p:cNvPicPr>
          <p:nvPr/>
        </p:nvPicPr>
        <p:blipFill>
          <a:blip r:embed="rId7" cstate="print"/>
          <a:srcRect/>
          <a:stretch>
            <a:fillRect/>
          </a:stretch>
        </p:blipFill>
        <p:spPr bwMode="auto">
          <a:xfrm>
            <a:off x="141760" y="3418836"/>
            <a:ext cx="720725" cy="665163"/>
          </a:xfrm>
          <a:prstGeom prst="rect">
            <a:avLst/>
          </a:prstGeom>
          <a:noFill/>
          <a:ln w="9525">
            <a:noFill/>
            <a:miter lim="800000"/>
            <a:headEnd/>
            <a:tailEnd/>
          </a:ln>
        </p:spPr>
      </p:pic>
      <p:sp>
        <p:nvSpPr>
          <p:cNvPr id="95247" name="TextBox 18"/>
          <p:cNvSpPr txBox="1">
            <a:spLocks noChangeArrowheads="1"/>
          </p:cNvSpPr>
          <p:nvPr/>
        </p:nvSpPr>
        <p:spPr bwMode="auto">
          <a:xfrm rot="1452015">
            <a:off x="268791" y="3976277"/>
            <a:ext cx="357188" cy="215444"/>
          </a:xfrm>
          <a:prstGeom prst="rect">
            <a:avLst/>
          </a:prstGeom>
          <a:noFill/>
          <a:ln w="9525">
            <a:noFill/>
            <a:miter lim="800000"/>
            <a:headEnd/>
            <a:tailEnd/>
          </a:ln>
        </p:spPr>
        <p:txBody>
          <a:bodyPr>
            <a:spAutoFit/>
          </a:bodyPr>
          <a:lstStyle/>
          <a:p>
            <a:r>
              <a:rPr lang="id-ID" sz="800" b="1"/>
              <a:t>OK</a:t>
            </a:r>
          </a:p>
        </p:txBody>
      </p:sp>
      <p:pic>
        <p:nvPicPr>
          <p:cNvPr id="95248" name="Picture 12" descr="http://www.dreamstime.com/3d-people-and-cardboard-box-thumb7519604.jpg"/>
          <p:cNvPicPr>
            <a:picLocks noChangeAspect="1" noChangeArrowheads="1"/>
          </p:cNvPicPr>
          <p:nvPr/>
        </p:nvPicPr>
        <p:blipFill>
          <a:blip r:embed="rId8" cstate="print"/>
          <a:srcRect b="9999"/>
          <a:stretch>
            <a:fillRect/>
          </a:stretch>
        </p:blipFill>
        <p:spPr bwMode="auto">
          <a:xfrm>
            <a:off x="4603781" y="4070287"/>
            <a:ext cx="1571625" cy="1214438"/>
          </a:xfrm>
          <a:prstGeom prst="rect">
            <a:avLst/>
          </a:prstGeom>
          <a:noFill/>
          <a:ln w="9525">
            <a:noFill/>
            <a:miter lim="800000"/>
            <a:headEnd/>
            <a:tailEnd/>
          </a:ln>
        </p:spPr>
      </p:pic>
      <p:pic>
        <p:nvPicPr>
          <p:cNvPr id="177154" name="Picture 2" descr="http://image.shutterstock.com/display_pic_with_logo/765256/101600311/stock-photo-a-d-man-factory-over-production-presentation-101600311.jpg"/>
          <p:cNvPicPr>
            <a:picLocks noChangeAspect="1" noChangeArrowheads="1"/>
          </p:cNvPicPr>
          <p:nvPr/>
        </p:nvPicPr>
        <p:blipFill>
          <a:blip r:embed="rId9" cstate="print"/>
          <a:srcRect r="31666" b="54605"/>
          <a:stretch>
            <a:fillRect/>
          </a:stretch>
        </p:blipFill>
        <p:spPr bwMode="auto">
          <a:xfrm>
            <a:off x="2991244" y="4325054"/>
            <a:ext cx="1533129" cy="979499"/>
          </a:xfrm>
          <a:prstGeom prst="rect">
            <a:avLst/>
          </a:prstGeom>
          <a:noFill/>
        </p:spPr>
      </p:pic>
      <p:sp>
        <p:nvSpPr>
          <p:cNvPr id="19" name="Rectangle 18"/>
          <p:cNvSpPr/>
          <p:nvPr/>
        </p:nvSpPr>
        <p:spPr>
          <a:xfrm>
            <a:off x="3226850" y="5548409"/>
            <a:ext cx="1113602"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77" dirty="0" err="1">
                <a:solidFill>
                  <a:schemeClr val="tx1"/>
                </a:solidFill>
                <a:latin typeface="Adobe Fan Heiti Std B" pitchFamily="34" charset="-128"/>
                <a:ea typeface="Adobe Fan Heiti Std B" pitchFamily="34" charset="-128"/>
              </a:rPr>
              <a:t>Proses</a:t>
            </a:r>
            <a:endParaRPr lang="id-ID" sz="1477" dirty="0">
              <a:solidFill>
                <a:schemeClr val="tx1"/>
              </a:solidFill>
              <a:latin typeface="Adobe Fan Heiti Std B" pitchFamily="34" charset="-128"/>
              <a:ea typeface="Adobe Fan Heiti Std B" pitchFamily="34" charset="-128"/>
            </a:endParaRPr>
          </a:p>
        </p:txBody>
      </p:sp>
      <p:pic>
        <p:nvPicPr>
          <p:cNvPr id="27" name="Picture 10" descr="http://www.max-models.eu/wp-content/uploads/2012/02/Mitsubishi-3d-truck.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43844" y="4103608"/>
            <a:ext cx="1290932" cy="119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descr="http://thumbs.dreamstime.com/thumblarge_366/12345431936l27HZ.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8423" y="4655355"/>
            <a:ext cx="4603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7694460" y="5567150"/>
            <a:ext cx="1208824" cy="279545"/>
          </a:xfrm>
          <a:prstGeom prst="rect">
            <a:avLst/>
          </a:prstGeom>
          <a:ln>
            <a:solidFill>
              <a:srgbClr val="FF0000"/>
            </a:solidFill>
            <a:prstDash val="dash"/>
          </a:ln>
        </p:spPr>
        <p:style>
          <a:lnRef idx="2">
            <a:schemeClr val="dk1"/>
          </a:lnRef>
          <a:fillRef idx="1">
            <a:schemeClr val="lt1"/>
          </a:fillRef>
          <a:effectRef idx="0">
            <a:schemeClr val="dk1"/>
          </a:effectRef>
          <a:fontRef idx="minor">
            <a:schemeClr val="dk1"/>
          </a:fontRef>
        </p:style>
        <p:txBody>
          <a:bodyPr anchor="ctr"/>
          <a:lstStyle/>
          <a:p>
            <a:pPr algn="ctr">
              <a:defRPr/>
            </a:pPr>
            <a:r>
              <a:rPr lang="en-US" sz="1477" b="1" u="sng" dirty="0" err="1">
                <a:solidFill>
                  <a:schemeClr val="tx1"/>
                </a:solidFill>
                <a:latin typeface="Adobe Fan Heiti Std B" pitchFamily="34" charset="-128"/>
                <a:ea typeface="Adobe Fan Heiti Std B" pitchFamily="34" charset="-128"/>
              </a:rPr>
              <a:t>Pengiriman</a:t>
            </a:r>
            <a:r>
              <a:rPr lang="en-US" sz="1477" b="1" u="sng" dirty="0">
                <a:solidFill>
                  <a:schemeClr val="tx1"/>
                </a:solidFill>
                <a:latin typeface="Adobe Fan Heiti Std B" pitchFamily="34" charset="-128"/>
                <a:ea typeface="Adobe Fan Heiti Std B" pitchFamily="34" charset="-128"/>
              </a:rPr>
              <a:t> </a:t>
            </a:r>
            <a:endParaRPr lang="id-ID" sz="1477" b="1" u="sng" dirty="0">
              <a:solidFill>
                <a:schemeClr val="tx1"/>
              </a:solidFill>
              <a:latin typeface="Adobe Fan Heiti Std B" pitchFamily="34" charset="-128"/>
              <a:ea typeface="Adobe Fan Heiti Std B" pitchFamily="34" charset="-128"/>
            </a:endParaRPr>
          </a:p>
        </p:txBody>
      </p:sp>
      <p:sp>
        <p:nvSpPr>
          <p:cNvPr id="3" name="Rectangle 2"/>
          <p:cNvSpPr/>
          <p:nvPr/>
        </p:nvSpPr>
        <p:spPr>
          <a:xfrm>
            <a:off x="8859025" y="5565025"/>
            <a:ext cx="290464" cy="350032"/>
          </a:xfrm>
          <a:prstGeom prst="rect">
            <a:avLst/>
          </a:prstGeom>
        </p:spPr>
        <p:txBody>
          <a:bodyPr wrap="none">
            <a:spAutoFit/>
          </a:bodyPr>
          <a:lstStyle/>
          <a:p>
            <a:pPr>
              <a:lnSpc>
                <a:spcPct val="105000"/>
              </a:lnSpc>
            </a:pPr>
            <a:r>
              <a:rPr lang="en-US" sz="1662" b="1" dirty="0"/>
              <a:t>*</a:t>
            </a:r>
            <a:endParaRPr lang="en-US" sz="1662" i="1" dirty="0"/>
          </a:p>
        </p:txBody>
      </p:sp>
      <p:cxnSp>
        <p:nvCxnSpPr>
          <p:cNvPr id="4" name="Straight Connector 3"/>
          <p:cNvCxnSpPr/>
          <p:nvPr/>
        </p:nvCxnSpPr>
        <p:spPr>
          <a:xfrm>
            <a:off x="0" y="1301994"/>
            <a:ext cx="91440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0FAE104-29F7-4502-886C-DC522267866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176419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1175" y="1917825"/>
            <a:ext cx="8273766" cy="3976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memenuhi persyaratan untuk kegiatan pasca pengiriman terkait dengan produk dan layanan.</a:t>
            </a:r>
            <a:r>
              <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Dalam menentukan sejauh mana kegiatan pasca pengiriman yang diperlukan, organisasi harus mempertimbangkan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 Hukum dan peraturan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Konsekuensi yang tidak diinginkan potensial yang terkait dengan produk dan layanan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Sifat, penggunaan dan dimaksudkan seumur hidup produk dan layanannya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 pelanggan ;</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785466" indent="-356098" eaLnBrk="0" hangingPunct="0">
              <a:buFontTx/>
              <a:buAutoNum type="alphaLcParenR"/>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umpan balik pelanggan.</a:t>
            </a: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id-ID" altLang="en-US" sz="1846" b="1" u="sng"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Catatan : Kegiatan Pasca pengiriman dapat mencakup tindakan di bawah ketentuan garansi, kewajiban kontrak seperti jasa pemeliharaan, dan layanan tambahan seperti daur ulang atau pembuangan akhir.</a:t>
            </a:r>
            <a:r>
              <a:rPr lang="en-US" sz="1846" b="1" u="sng" dirty="0"/>
              <a:t>*</a:t>
            </a:r>
            <a:endParaRPr lang="en-US" sz="1846" b="1" i="1" u="sng" dirty="0"/>
          </a:p>
          <a:p>
            <a:pPr eaLnBrk="0" fontAlgn="base" hangingPunct="0">
              <a:spcBef>
                <a:spcPct val="0"/>
              </a:spcBef>
              <a:spcAft>
                <a:spcPct val="0"/>
              </a:spcAft>
            </a:pPr>
            <a:endParaRPr lang="en-US" altLang="en-US" sz="1846" dirty="0">
              <a:latin typeface="Arial" panose="020B0604020202020204" pitchFamily="34" charset="0"/>
            </a:endParaRPr>
          </a:p>
        </p:txBody>
      </p:sp>
      <p:sp>
        <p:nvSpPr>
          <p:cNvPr id="3" name="Rectangle 2"/>
          <p:cNvSpPr/>
          <p:nvPr/>
        </p:nvSpPr>
        <p:spPr>
          <a:xfrm>
            <a:off x="1" y="272625"/>
            <a:ext cx="9144000" cy="1298690"/>
          </a:xfrm>
          <a:prstGeom prst="rect">
            <a:avLst/>
          </a:prstGeom>
          <a:pattFill prst="ltUpDiag">
            <a:fgClr>
              <a:schemeClr val="bg2">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lang="en-US" sz="1662"/>
          </a:p>
        </p:txBody>
      </p:sp>
      <p:sp>
        <p:nvSpPr>
          <p:cNvPr id="4" name="Rectangle 2"/>
          <p:cNvSpPr txBox="1">
            <a:spLocks noChangeArrowheads="1"/>
          </p:cNvSpPr>
          <p:nvPr/>
        </p:nvSpPr>
        <p:spPr>
          <a:xfrm>
            <a:off x="590655" y="473898"/>
            <a:ext cx="6677971" cy="857250"/>
          </a:xfrm>
          <a:prstGeom prst="rect">
            <a:avLst/>
          </a:prstGeom>
        </p:spPr>
        <p:txBody>
          <a:bodyPr vert="horz" lIns="84406" tIns="42203" rIns="84406" bIns="4220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en-US" altLang="en-US" sz="2100" b="1" dirty="0">
                <a:solidFill>
                  <a:srgbClr val="0000FF"/>
                </a:solidFill>
                <a:latin typeface="Arial Narrow" panose="020B0606020202030204" pitchFamily="34" charset="0"/>
                <a:ea typeface="NanumGothic"/>
              </a:rPr>
              <a:t>SMM  </a:t>
            </a:r>
            <a:r>
              <a:rPr lang="en-US" altLang="en-US" sz="4062" b="1" i="1" dirty="0">
                <a:latin typeface="Arial Narrow" panose="020B0606020202030204" pitchFamily="34" charset="0"/>
                <a:ea typeface="NanumGothic"/>
              </a:rPr>
              <a:t>8.5.5 </a:t>
            </a:r>
            <a:r>
              <a:rPr lang="en-US" altLang="en-US" sz="4062" b="1" i="1" dirty="0" err="1">
                <a:latin typeface="Arial Narrow" panose="020B0606020202030204" pitchFamily="34" charset="0"/>
                <a:ea typeface="NanumGothic"/>
              </a:rPr>
              <a:t>Kegiatan</a:t>
            </a:r>
            <a:r>
              <a:rPr lang="en-US" altLang="en-US" sz="4062" b="1" i="1" dirty="0">
                <a:latin typeface="Arial Narrow" panose="020B0606020202030204" pitchFamily="34" charset="0"/>
                <a:ea typeface="NanumGothic"/>
              </a:rPr>
              <a:t> </a:t>
            </a:r>
            <a:r>
              <a:rPr lang="en-US" altLang="en-US" sz="4062" b="1" i="1" dirty="0" err="1">
                <a:latin typeface="Arial Narrow" panose="020B0606020202030204" pitchFamily="34" charset="0"/>
                <a:ea typeface="NanumGothic"/>
              </a:rPr>
              <a:t>Pasca</a:t>
            </a:r>
            <a:r>
              <a:rPr lang="en-US" altLang="en-US" sz="4062" b="1" i="1" dirty="0">
                <a:latin typeface="Arial Narrow" panose="020B0606020202030204" pitchFamily="34" charset="0"/>
                <a:ea typeface="NanumGothic"/>
              </a:rPr>
              <a:t> </a:t>
            </a:r>
            <a:r>
              <a:rPr lang="en-US" altLang="en-US" sz="4062" b="1" i="1" dirty="0" err="1">
                <a:latin typeface="Arial Narrow" panose="020B0606020202030204" pitchFamily="34" charset="0"/>
                <a:ea typeface="NanumGothic"/>
              </a:rPr>
              <a:t>Pengiriman</a:t>
            </a:r>
            <a:r>
              <a:rPr lang="en-US" altLang="en-US" sz="4062" b="1" i="1" dirty="0">
                <a:latin typeface="Arial Narrow" panose="020B0606020202030204" pitchFamily="34" charset="0"/>
                <a:ea typeface="NanumGothic"/>
              </a:rPr>
              <a:t>                                                           </a:t>
            </a:r>
            <a:endParaRPr lang="id-ID" altLang="en-US" sz="4062"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p:txBody>
      </p:sp>
      <p:sp>
        <p:nvSpPr>
          <p:cNvPr id="5" name="Rectangle 4"/>
          <p:cNvSpPr/>
          <p:nvPr/>
        </p:nvSpPr>
        <p:spPr>
          <a:xfrm>
            <a:off x="8407183" y="272625"/>
            <a:ext cx="334547" cy="1326957"/>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 name="Right Triangle 5"/>
          <p:cNvSpPr/>
          <p:nvPr/>
        </p:nvSpPr>
        <p:spPr>
          <a:xfrm flipH="1" flipV="1">
            <a:off x="8399570" y="1571314"/>
            <a:ext cx="357085" cy="39523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7" name="Rectangle 6"/>
          <p:cNvSpPr/>
          <p:nvPr/>
        </p:nvSpPr>
        <p:spPr>
          <a:xfrm>
            <a:off x="8791299" y="1254502"/>
            <a:ext cx="310954" cy="695070"/>
          </a:xfrm>
          <a:prstGeom prst="rect">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Right Triangle 7"/>
          <p:cNvSpPr/>
          <p:nvPr/>
        </p:nvSpPr>
        <p:spPr>
          <a:xfrm>
            <a:off x="8749354" y="1531122"/>
            <a:ext cx="367247" cy="395230"/>
          </a:xfrm>
          <a:prstGeom prst="rtTriangle">
            <a:avLst/>
          </a:prstGeom>
          <a:pattFill prst="narVert">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ight Triangle 8"/>
          <p:cNvSpPr/>
          <p:nvPr/>
        </p:nvSpPr>
        <p:spPr>
          <a:xfrm flipH="1">
            <a:off x="8792692" y="902523"/>
            <a:ext cx="307556" cy="393562"/>
          </a:xfrm>
          <a:prstGeom prst="rtTriangle">
            <a:avLst/>
          </a:prstGeom>
          <a:pattFill prst="narVert">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 name="Right Triangle 9"/>
          <p:cNvSpPr/>
          <p:nvPr/>
        </p:nvSpPr>
        <p:spPr>
          <a:xfrm rot="5400000">
            <a:off x="8757436" y="949900"/>
            <a:ext cx="362982" cy="326626"/>
          </a:xfrm>
          <a:prstGeom prst="rtTriangle">
            <a:avLst/>
          </a:prstGeom>
          <a:pattFill prst="narHorz">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1" name="Rectangle 10"/>
          <p:cNvSpPr/>
          <p:nvPr/>
        </p:nvSpPr>
        <p:spPr>
          <a:xfrm>
            <a:off x="7524385" y="931713"/>
            <a:ext cx="1266903" cy="364372"/>
          </a:xfrm>
          <a:prstGeom prst="rect">
            <a:avLst/>
          </a:prstGeom>
          <a:pattFill prst="nar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2" name="Rectangle 11"/>
          <p:cNvSpPr/>
          <p:nvPr/>
        </p:nvSpPr>
        <p:spPr>
          <a:xfrm>
            <a:off x="7434454" y="951274"/>
            <a:ext cx="1478845" cy="288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8" dirty="0">
              <a:solidFill>
                <a:schemeClr val="tx1"/>
              </a:solidFill>
            </a:endParaRPr>
          </a:p>
        </p:txBody>
      </p:sp>
      <p:sp>
        <p:nvSpPr>
          <p:cNvPr id="14" name="Slide Number Placeholder 13"/>
          <p:cNvSpPr>
            <a:spLocks noGrp="1"/>
          </p:cNvSpPr>
          <p:nvPr>
            <p:ph type="sldNum" sz="quarter" idx="12"/>
          </p:nvPr>
        </p:nvSpPr>
        <p:spPr/>
        <p:txBody>
          <a:bodyPr/>
          <a:lstStyle/>
          <a:p>
            <a:fld id="{8646E38D-1E4E-4D64-8D25-29F399A3900B}" type="slidenum">
              <a:rPr lang="en-US" smtClean="0"/>
              <a:pPr/>
              <a:t>78</a:t>
            </a:fld>
            <a:endParaRPr lang="en-US"/>
          </a:p>
        </p:txBody>
      </p:sp>
      <p:sp>
        <p:nvSpPr>
          <p:cNvPr id="13" name="Footer Placeholder 12">
            <a:extLst>
              <a:ext uri="{FF2B5EF4-FFF2-40B4-BE49-F238E27FC236}">
                <a16:creationId xmlns:a16="http://schemas.microsoft.com/office/drawing/2014/main" id="{067B46AF-7084-4109-8477-69D9CE36BBFD}"/>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45025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2"/>
          <p:cNvSpPr>
            <a:spLocks noGrp="1"/>
          </p:cNvSpPr>
          <p:nvPr>
            <p:ph type="sldNum" sz="quarter" idx="12"/>
          </p:nvPr>
        </p:nvSpPr>
        <p:spPr>
          <a:xfrm>
            <a:off x="3378200" y="6356352"/>
            <a:ext cx="411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46" indent="-285748">
              <a:spcBef>
                <a:spcPct val="20000"/>
              </a:spcBef>
              <a:buChar char="–"/>
              <a:defRPr sz="2800">
                <a:solidFill>
                  <a:schemeClr val="tx1"/>
                </a:solidFill>
                <a:latin typeface="Arial" panose="020B0604020202020204" pitchFamily="34" charset="0"/>
              </a:defRPr>
            </a:lvl2pPr>
            <a:lvl3pPr marL="1142993" indent="-228598">
              <a:spcBef>
                <a:spcPct val="20000"/>
              </a:spcBef>
              <a:buChar char="•"/>
              <a:defRPr sz="2400">
                <a:solidFill>
                  <a:schemeClr val="tx1"/>
                </a:solidFill>
                <a:latin typeface="Arial" panose="020B0604020202020204" pitchFamily="34" charset="0"/>
              </a:defRPr>
            </a:lvl3pPr>
            <a:lvl4pPr marL="1600191" indent="-228598">
              <a:spcBef>
                <a:spcPct val="20000"/>
              </a:spcBef>
              <a:buChar char="–"/>
              <a:defRPr sz="2000">
                <a:solidFill>
                  <a:schemeClr val="tx1"/>
                </a:solidFill>
                <a:latin typeface="Arial" panose="020B0604020202020204" pitchFamily="34" charset="0"/>
              </a:defRPr>
            </a:lvl4pPr>
            <a:lvl5pPr marL="2057388" indent="-228598">
              <a:spcBef>
                <a:spcPct val="20000"/>
              </a:spcBef>
              <a:buChar char="»"/>
              <a:defRPr sz="2000">
                <a:solidFill>
                  <a:schemeClr val="tx1"/>
                </a:solidFill>
                <a:latin typeface="Arial" panose="020B0604020202020204" pitchFamily="34" charset="0"/>
              </a:defRPr>
            </a:lvl5pPr>
            <a:lvl6pPr marL="2514585" indent="-228598" eaLnBrk="0" fontAlgn="base" hangingPunct="0">
              <a:spcBef>
                <a:spcPct val="20000"/>
              </a:spcBef>
              <a:spcAft>
                <a:spcPct val="0"/>
              </a:spcAft>
              <a:buChar char="»"/>
              <a:defRPr sz="2000">
                <a:solidFill>
                  <a:schemeClr val="tx1"/>
                </a:solidFill>
                <a:latin typeface="Arial" panose="020B0604020202020204" pitchFamily="34" charset="0"/>
              </a:defRPr>
            </a:lvl6pPr>
            <a:lvl7pPr marL="2971783" indent="-228598" eaLnBrk="0" fontAlgn="base" hangingPunct="0">
              <a:spcBef>
                <a:spcPct val="20000"/>
              </a:spcBef>
              <a:spcAft>
                <a:spcPct val="0"/>
              </a:spcAft>
              <a:buChar char="»"/>
              <a:defRPr sz="2000">
                <a:solidFill>
                  <a:schemeClr val="tx1"/>
                </a:solidFill>
                <a:latin typeface="Arial" panose="020B0604020202020204" pitchFamily="34" charset="0"/>
              </a:defRPr>
            </a:lvl7pPr>
            <a:lvl8pPr marL="3428980" indent="-228598" eaLnBrk="0" fontAlgn="base" hangingPunct="0">
              <a:spcBef>
                <a:spcPct val="20000"/>
              </a:spcBef>
              <a:spcAft>
                <a:spcPct val="0"/>
              </a:spcAft>
              <a:buChar char="»"/>
              <a:defRPr sz="2000">
                <a:solidFill>
                  <a:schemeClr val="tx1"/>
                </a:solidFill>
                <a:latin typeface="Arial" panose="020B0604020202020204" pitchFamily="34" charset="0"/>
              </a:defRPr>
            </a:lvl8pPr>
            <a:lvl9pPr marL="3886177" indent="-228598"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A124D93-3535-4730-9839-0C77C7F33451}" type="slidenum">
              <a:rPr lang="en-US" altLang="en-US" sz="1400"/>
              <a:pPr>
                <a:spcBef>
                  <a:spcPct val="0"/>
                </a:spcBef>
                <a:buFontTx/>
                <a:buNone/>
              </a:pPr>
              <a:t>79</a:t>
            </a:fld>
            <a:endParaRPr lang="en-US" altLang="en-US" sz="1400"/>
          </a:p>
        </p:txBody>
      </p:sp>
      <p:sp>
        <p:nvSpPr>
          <p:cNvPr id="104451" name="Text Box 2"/>
          <p:cNvSpPr txBox="1">
            <a:spLocks noChangeArrowheads="1"/>
          </p:cNvSpPr>
          <p:nvPr/>
        </p:nvSpPr>
        <p:spPr bwMode="auto">
          <a:xfrm>
            <a:off x="3215464" y="1153090"/>
            <a:ext cx="1245854"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Permintaan dari</a:t>
            </a:r>
          </a:p>
          <a:p>
            <a:pPr algn="ctr" eaLnBrk="1" hangingPunct="1">
              <a:spcBef>
                <a:spcPct val="0"/>
              </a:spcBef>
              <a:buFontTx/>
              <a:buNone/>
            </a:pPr>
            <a:r>
              <a:rPr lang="en-US" altLang="en-US" sz="1300">
                <a:latin typeface="Times New Roman" panose="02020603050405020304" pitchFamily="18" charset="0"/>
              </a:rPr>
              <a:t> supplier</a:t>
            </a:r>
            <a:endParaRPr lang="en-GB" altLang="en-US" sz="1300">
              <a:latin typeface="Times New Roman" panose="02020603050405020304" pitchFamily="18" charset="0"/>
            </a:endParaRPr>
          </a:p>
        </p:txBody>
      </p:sp>
      <p:sp>
        <p:nvSpPr>
          <p:cNvPr id="104452" name="Text Box 3"/>
          <p:cNvSpPr txBox="1">
            <a:spLocks noChangeArrowheads="1"/>
          </p:cNvSpPr>
          <p:nvPr/>
        </p:nvSpPr>
        <p:spPr bwMode="auto">
          <a:xfrm>
            <a:off x="4535307" y="1138801"/>
            <a:ext cx="1529586" cy="10926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a:latin typeface="Times New Roman" panose="02020603050405020304" pitchFamily="18" charset="0"/>
              </a:rPr>
              <a:t>Permintaan internal</a:t>
            </a:r>
          </a:p>
          <a:p>
            <a:pPr eaLnBrk="1" hangingPunct="1">
              <a:spcBef>
                <a:spcPct val="0"/>
              </a:spcBef>
            </a:pPr>
            <a:r>
              <a:rPr lang="en-US" altLang="en-US" sz="1300">
                <a:latin typeface="Times New Roman" panose="02020603050405020304" pitchFamily="18" charset="0"/>
              </a:rPr>
              <a:t> Improvement</a:t>
            </a:r>
          </a:p>
          <a:p>
            <a:pPr eaLnBrk="1" hangingPunct="1">
              <a:spcBef>
                <a:spcPct val="0"/>
              </a:spcBef>
            </a:pPr>
            <a:r>
              <a:rPr lang="en-US" altLang="en-US" sz="1300">
                <a:latin typeface="Times New Roman" panose="02020603050405020304" pitchFamily="18" charset="0"/>
              </a:rPr>
              <a:t> Cost saving</a:t>
            </a:r>
          </a:p>
          <a:p>
            <a:pPr eaLnBrk="1" hangingPunct="1">
              <a:spcBef>
                <a:spcPct val="0"/>
              </a:spcBef>
            </a:pPr>
            <a:r>
              <a:rPr lang="en-US" altLang="en-US" sz="1300">
                <a:latin typeface="Times New Roman" panose="02020603050405020304" pitchFamily="18" charset="0"/>
              </a:rPr>
              <a:t> Program lokalisasi</a:t>
            </a:r>
          </a:p>
          <a:p>
            <a:pPr eaLnBrk="1" hangingPunct="1">
              <a:spcBef>
                <a:spcPct val="0"/>
              </a:spcBef>
            </a:pPr>
            <a:r>
              <a:rPr lang="en-US" altLang="en-US" sz="1300">
                <a:latin typeface="Times New Roman" panose="02020603050405020304" pitchFamily="18" charset="0"/>
              </a:rPr>
              <a:t> Correction</a:t>
            </a:r>
            <a:endParaRPr lang="en-GB" altLang="en-US" sz="1300">
              <a:latin typeface="Times New Roman" panose="02020603050405020304" pitchFamily="18" charset="0"/>
            </a:endParaRPr>
          </a:p>
        </p:txBody>
      </p:sp>
      <p:sp>
        <p:nvSpPr>
          <p:cNvPr id="104453" name="Text Box 4"/>
          <p:cNvSpPr txBox="1">
            <a:spLocks noChangeArrowheads="1"/>
          </p:cNvSpPr>
          <p:nvPr/>
        </p:nvSpPr>
        <p:spPr bwMode="auto">
          <a:xfrm>
            <a:off x="3698698" y="2477319"/>
            <a:ext cx="3122611"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Review oleh penanggung jawab produk</a:t>
            </a:r>
          </a:p>
          <a:p>
            <a:pPr algn="ctr" eaLnBrk="1" hangingPunct="1">
              <a:spcBef>
                <a:spcPct val="0"/>
              </a:spcBef>
              <a:buFontTx/>
              <a:buNone/>
            </a:pPr>
            <a:r>
              <a:rPr lang="en-US" altLang="en-US" sz="1300">
                <a:latin typeface="Times New Roman" panose="02020603050405020304" pitchFamily="18" charset="0"/>
              </a:rPr>
              <a:t>(apabila perusahaan tidak melakukan </a:t>
            </a:r>
          </a:p>
          <a:p>
            <a:pPr algn="ctr" eaLnBrk="1" hangingPunct="1">
              <a:spcBef>
                <a:spcPct val="0"/>
              </a:spcBef>
              <a:buFontTx/>
              <a:buNone/>
            </a:pPr>
            <a:r>
              <a:rPr lang="en-US" altLang="en-US" sz="1300">
                <a:latin typeface="Times New Roman" panose="02020603050405020304" pitchFamily="18" charset="0"/>
              </a:rPr>
              <a:t>design, maka perubahan pada produk</a:t>
            </a:r>
          </a:p>
          <a:p>
            <a:pPr algn="ctr" eaLnBrk="1" hangingPunct="1">
              <a:spcBef>
                <a:spcPct val="0"/>
              </a:spcBef>
              <a:buFontTx/>
              <a:buNone/>
            </a:pPr>
            <a:r>
              <a:rPr lang="en-US" altLang="en-US" sz="1300">
                <a:latin typeface="Times New Roman" panose="02020603050405020304" pitchFamily="18" charset="0"/>
              </a:rPr>
              <a:t>harus minta persetujuan customer)</a:t>
            </a:r>
            <a:endParaRPr lang="en-GB" altLang="en-US" sz="1300">
              <a:latin typeface="Times New Roman" panose="02020603050405020304" pitchFamily="18" charset="0"/>
            </a:endParaRPr>
          </a:p>
        </p:txBody>
      </p:sp>
      <p:sp>
        <p:nvSpPr>
          <p:cNvPr id="104454" name="Text Box 5"/>
          <p:cNvSpPr txBox="1">
            <a:spLocks noChangeArrowheads="1"/>
          </p:cNvSpPr>
          <p:nvPr/>
        </p:nvSpPr>
        <p:spPr bwMode="auto">
          <a:xfrm>
            <a:off x="789441" y="1164307"/>
            <a:ext cx="1803699"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pada</a:t>
            </a:r>
            <a:r>
              <a:rPr lang="en-US" altLang="en-US" sz="1300" dirty="0">
                <a:latin typeface="Times New Roman" panose="02020603050405020304" pitchFamily="18" charset="0"/>
              </a:rPr>
              <a:t> proses </a:t>
            </a:r>
          </a:p>
          <a:p>
            <a:pPr eaLnBrk="1" hangingPunct="1">
              <a:spcBef>
                <a:spcPct val="0"/>
              </a:spcBef>
              <a:buFontTx/>
              <a:buNone/>
            </a:pPr>
            <a:r>
              <a:rPr lang="en-US" altLang="en-US" sz="1300" dirty="0">
                <a:latin typeface="Times New Roman" panose="02020603050405020304" pitchFamily="18" charset="0"/>
              </a:rPr>
              <a:t>yang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merubah</a:t>
            </a:r>
            <a:r>
              <a:rPr lang="en-US" altLang="en-US" sz="1300" dirty="0">
                <a:latin typeface="Times New Roman" panose="02020603050405020304" pitchFamily="18" charset="0"/>
              </a:rPr>
              <a:t> </a:t>
            </a:r>
          </a:p>
          <a:p>
            <a:pPr eaLnBrk="1" hangingPunct="1">
              <a:spcBef>
                <a:spcPct val="0"/>
              </a:spcBef>
              <a:buFontTx/>
              <a:buNone/>
            </a:pPr>
            <a:r>
              <a:rPr lang="en-US" altLang="en-US" sz="1300" dirty="0" err="1">
                <a:latin typeface="Times New Roman" panose="02020603050405020304" pitchFamily="18" charset="0"/>
              </a:rPr>
              <a:t>spesifikasi</a:t>
            </a:r>
            <a:r>
              <a:rPr lang="en-US" altLang="en-US" sz="1300" dirty="0">
                <a:latin typeface="Times New Roman" panose="02020603050405020304" pitchFamily="18" charset="0"/>
              </a:rPr>
              <a:t> engineering/ </a:t>
            </a:r>
          </a:p>
          <a:p>
            <a:pPr eaLnBrk="1" hangingPunct="1">
              <a:spcBef>
                <a:spcPct val="0"/>
              </a:spcBef>
              <a:buFontTx/>
              <a:buNone/>
            </a:pPr>
            <a:r>
              <a:rPr lang="en-US" altLang="en-US" sz="1300" dirty="0" err="1">
                <a:latin typeface="Times New Roman" panose="02020603050405020304" pitchFamily="18" charset="0"/>
              </a:rPr>
              <a:t>Produk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berubah</a:t>
            </a:r>
            <a:endParaRPr lang="en-GB" altLang="en-US" sz="1300" dirty="0">
              <a:latin typeface="Times New Roman" panose="02020603050405020304" pitchFamily="18" charset="0"/>
            </a:endParaRPr>
          </a:p>
        </p:txBody>
      </p:sp>
      <p:sp>
        <p:nvSpPr>
          <p:cNvPr id="104455" name="Text Box 6"/>
          <p:cNvSpPr txBox="1">
            <a:spLocks noChangeArrowheads="1"/>
          </p:cNvSpPr>
          <p:nvPr/>
        </p:nvSpPr>
        <p:spPr bwMode="auto">
          <a:xfrm>
            <a:off x="788192" y="2470715"/>
            <a:ext cx="1914307"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a:latin typeface="Times New Roman" panose="02020603050405020304" pitchFamily="18" charset="0"/>
              </a:rPr>
              <a:t>Persetujuan </a:t>
            </a:r>
          </a:p>
          <a:p>
            <a:pPr algn="ctr" eaLnBrk="1" hangingPunct="1">
              <a:spcBef>
                <a:spcPct val="0"/>
              </a:spcBef>
              <a:buFontTx/>
              <a:buNone/>
            </a:pPr>
            <a:r>
              <a:rPr lang="en-US" altLang="en-US" sz="1300">
                <a:latin typeface="Times New Roman" panose="02020603050405020304" pitchFamily="18" charset="0"/>
              </a:rPr>
              <a:t>Penanggung jawab proses</a:t>
            </a:r>
            <a:endParaRPr lang="en-GB" altLang="en-US" sz="1300">
              <a:latin typeface="Times New Roman" panose="02020603050405020304" pitchFamily="18" charset="0"/>
            </a:endParaRPr>
          </a:p>
        </p:txBody>
      </p:sp>
      <p:sp>
        <p:nvSpPr>
          <p:cNvPr id="104456" name="Text Box 7"/>
          <p:cNvSpPr txBox="1">
            <a:spLocks noChangeArrowheads="1"/>
          </p:cNvSpPr>
          <p:nvPr/>
        </p:nvSpPr>
        <p:spPr bwMode="auto">
          <a:xfrm>
            <a:off x="902686" y="3423215"/>
            <a:ext cx="1545616"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dirty="0" err="1">
                <a:latin typeface="Times New Roman" panose="02020603050405020304" pitchFamily="18" charset="0"/>
              </a:rPr>
              <a:t>Catat</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efektif</a:t>
            </a:r>
            <a:endParaRPr lang="en-US" altLang="en-US" sz="1300" dirty="0">
              <a:latin typeface="Times New Roman" panose="02020603050405020304" pitchFamily="18" charset="0"/>
            </a:endParaRPr>
          </a:p>
          <a:p>
            <a:pPr algn="ctr" eaLnBrk="1" hangingPunct="1">
              <a:spcBef>
                <a:spcPct val="0"/>
              </a:spcBef>
              <a:buFontTx/>
              <a:buNone/>
            </a:pPr>
            <a:r>
              <a:rPr lang="en-US" altLang="en-US" sz="1300" dirty="0" err="1">
                <a:latin typeface="Times New Roman" panose="02020603050405020304" pitchFamily="18" charset="0"/>
              </a:rPr>
              <a:t>Perubahan</a:t>
            </a:r>
            <a:endParaRPr lang="en-GB" altLang="en-US" sz="1300" dirty="0">
              <a:latin typeface="Times New Roman" panose="02020603050405020304" pitchFamily="18" charset="0"/>
            </a:endParaRPr>
          </a:p>
        </p:txBody>
      </p:sp>
      <p:sp>
        <p:nvSpPr>
          <p:cNvPr id="104457" name="Line 8"/>
          <p:cNvSpPr>
            <a:spLocks noChangeShapeType="1"/>
          </p:cNvSpPr>
          <p:nvPr/>
        </p:nvSpPr>
        <p:spPr bwMode="auto">
          <a:xfrm>
            <a:off x="3887602" y="1634094"/>
            <a:ext cx="0" cy="762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58" name="Line 9"/>
          <p:cNvSpPr>
            <a:spLocks noChangeShapeType="1"/>
          </p:cNvSpPr>
          <p:nvPr/>
        </p:nvSpPr>
        <p:spPr bwMode="auto">
          <a:xfrm>
            <a:off x="5297302" y="2269835"/>
            <a:ext cx="0" cy="228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2" name="Line 13"/>
          <p:cNvSpPr>
            <a:spLocks noChangeShapeType="1"/>
          </p:cNvSpPr>
          <p:nvPr/>
        </p:nvSpPr>
        <p:spPr bwMode="auto">
          <a:xfrm>
            <a:off x="1650885" y="2067486"/>
            <a:ext cx="0" cy="381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3" name="Line 14"/>
          <p:cNvSpPr>
            <a:spLocks noChangeShapeType="1"/>
          </p:cNvSpPr>
          <p:nvPr/>
        </p:nvSpPr>
        <p:spPr bwMode="auto">
          <a:xfrm>
            <a:off x="1650885" y="2981888"/>
            <a:ext cx="0" cy="441328"/>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64" name="Text Box 15"/>
          <p:cNvSpPr txBox="1">
            <a:spLocks noChangeArrowheads="1"/>
          </p:cNvSpPr>
          <p:nvPr/>
        </p:nvSpPr>
        <p:spPr bwMode="auto">
          <a:xfrm>
            <a:off x="4408770" y="6048664"/>
            <a:ext cx="2555508"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Aproval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revisi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dokumen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terkait</a:t>
            </a:r>
            <a:endParaRPr lang="en-GB" altLang="en-US" sz="1300" dirty="0">
              <a:latin typeface="Times New Roman" panose="02020603050405020304" pitchFamily="18" charset="0"/>
            </a:endParaRPr>
          </a:p>
        </p:txBody>
      </p:sp>
      <p:sp>
        <p:nvSpPr>
          <p:cNvPr id="104467" name="Text Box 18"/>
          <p:cNvSpPr txBox="1">
            <a:spLocks noChangeArrowheads="1"/>
          </p:cNvSpPr>
          <p:nvPr/>
        </p:nvSpPr>
        <p:spPr bwMode="auto">
          <a:xfrm>
            <a:off x="3392302" y="3626407"/>
            <a:ext cx="3607078" cy="8925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standard yang </a:t>
            </a:r>
            <a:r>
              <a:rPr lang="en-US" altLang="en-US" sz="1300" dirty="0" err="1">
                <a:latin typeface="Times New Roman" panose="02020603050405020304" pitchFamily="18" charset="0"/>
              </a:rPr>
              <a:t>ada</a:t>
            </a:r>
            <a:endParaRPr lang="en-US" altLang="en-US" sz="1300" dirty="0">
              <a:latin typeface="Times New Roman" panose="02020603050405020304" pitchFamily="18" charset="0"/>
            </a:endParaRP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perlu</a:t>
            </a:r>
            <a:r>
              <a:rPr lang="en-US" altLang="en-US" sz="1300" dirty="0">
                <a:latin typeface="Times New Roman" panose="02020603050405020304" pitchFamily="18" charset="0"/>
              </a:rPr>
              <a:t> approval customer</a:t>
            </a: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cukup</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pemberitahuan</a:t>
            </a:r>
            <a:r>
              <a:rPr lang="en-US" altLang="en-US" sz="1300" dirty="0">
                <a:latin typeface="Times New Roman" panose="02020603050405020304" pitchFamily="18" charset="0"/>
              </a:rPr>
              <a:t> </a:t>
            </a:r>
          </a:p>
          <a:p>
            <a:pPr lvl="1" eaLnBrk="1" hangingPunct="1">
              <a:spcBef>
                <a:spcPct val="0"/>
              </a:spcBef>
              <a:buFontTx/>
              <a:buChar char="•"/>
            </a:pPr>
            <a:r>
              <a:rPr lang="en-US" altLang="en-US" sz="1300" dirty="0">
                <a:latin typeface="Times New Roman" panose="02020603050405020304" pitchFamily="18" charset="0"/>
              </a:rPr>
              <a:t> </a:t>
            </a: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tidak</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perlu</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pemberitahuan</a:t>
            </a:r>
            <a:endParaRPr lang="en-GB" altLang="en-US" sz="1300" dirty="0">
              <a:latin typeface="Times New Roman" panose="02020603050405020304" pitchFamily="18" charset="0"/>
            </a:endParaRPr>
          </a:p>
        </p:txBody>
      </p:sp>
      <p:sp>
        <p:nvSpPr>
          <p:cNvPr id="104468" name="Text Box 19"/>
          <p:cNvSpPr txBox="1">
            <a:spLocks noChangeArrowheads="1"/>
          </p:cNvSpPr>
          <p:nvPr/>
        </p:nvSpPr>
        <p:spPr bwMode="auto">
          <a:xfrm>
            <a:off x="4395238" y="4938435"/>
            <a:ext cx="2595582"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Pelaksanaan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monitor </a:t>
            </a:r>
            <a:r>
              <a:rPr lang="en-US" altLang="en-US" sz="1300" dirty="0" err="1">
                <a:latin typeface="Times New Roman" panose="02020603050405020304" pitchFamily="18" charset="0"/>
              </a:rPr>
              <a:t>perubahan</a:t>
            </a:r>
            <a:endParaRPr lang="en-GB" altLang="en-US" sz="1300" dirty="0">
              <a:latin typeface="Times New Roman" panose="02020603050405020304" pitchFamily="18" charset="0"/>
            </a:endParaRPr>
          </a:p>
        </p:txBody>
      </p:sp>
      <p:sp>
        <p:nvSpPr>
          <p:cNvPr id="104469" name="Text Box 20"/>
          <p:cNvSpPr txBox="1">
            <a:spLocks noChangeArrowheads="1"/>
          </p:cNvSpPr>
          <p:nvPr/>
        </p:nvSpPr>
        <p:spPr bwMode="auto">
          <a:xfrm>
            <a:off x="4928455" y="5536655"/>
            <a:ext cx="1498295" cy="292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a:latin typeface="Times New Roman" panose="02020603050405020304" pitchFamily="18" charset="0"/>
              </a:rPr>
              <a:t>Validasi perubahan </a:t>
            </a:r>
            <a:endParaRPr lang="en-GB" altLang="en-US" sz="1300">
              <a:latin typeface="Times New Roman" panose="02020603050405020304" pitchFamily="18" charset="0"/>
            </a:endParaRPr>
          </a:p>
        </p:txBody>
      </p:sp>
      <p:sp>
        <p:nvSpPr>
          <p:cNvPr id="104470" name="Line 21"/>
          <p:cNvSpPr>
            <a:spLocks noChangeShapeType="1"/>
          </p:cNvSpPr>
          <p:nvPr/>
        </p:nvSpPr>
        <p:spPr bwMode="auto">
          <a:xfrm>
            <a:off x="5669087" y="4539316"/>
            <a:ext cx="0" cy="381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1" name="Line 22"/>
          <p:cNvSpPr>
            <a:spLocks noChangeShapeType="1"/>
          </p:cNvSpPr>
          <p:nvPr/>
        </p:nvSpPr>
        <p:spPr bwMode="auto">
          <a:xfrm flipH="1">
            <a:off x="5665602" y="5238283"/>
            <a:ext cx="6672" cy="317723"/>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2" name="Text Box 23"/>
          <p:cNvSpPr txBox="1">
            <a:spLocks noChangeArrowheads="1"/>
          </p:cNvSpPr>
          <p:nvPr/>
        </p:nvSpPr>
        <p:spPr bwMode="auto">
          <a:xfrm>
            <a:off x="443694" y="5175126"/>
            <a:ext cx="38715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u="sng" dirty="0">
                <a:solidFill>
                  <a:srgbClr val="0000FF"/>
                </a:solidFill>
                <a:latin typeface="Times New Roman" panose="02020603050405020304" pitchFamily="18" charset="0"/>
              </a:rPr>
              <a:t>SMM  </a:t>
            </a:r>
            <a:r>
              <a:rPr lang="en-US" altLang="en-US" sz="2400" u="sng" dirty="0">
                <a:latin typeface="Times New Roman" panose="02020603050405020304" pitchFamily="18" charset="0"/>
              </a:rPr>
              <a:t>8.5.6 Control </a:t>
            </a:r>
            <a:r>
              <a:rPr lang="en-US" altLang="en-US" sz="2400" u="sng" dirty="0" err="1">
                <a:latin typeface="Times New Roman" panose="02020603050405020304" pitchFamily="18" charset="0"/>
              </a:rPr>
              <a:t>Perubahan</a:t>
            </a:r>
            <a:endParaRPr lang="en-GB" altLang="en-US" sz="2400" u="sng" dirty="0">
              <a:latin typeface="Times New Roman" panose="02020603050405020304" pitchFamily="18" charset="0"/>
            </a:endParaRPr>
          </a:p>
        </p:txBody>
      </p:sp>
      <p:sp>
        <p:nvSpPr>
          <p:cNvPr id="104476" name="Line 29"/>
          <p:cNvSpPr>
            <a:spLocks noChangeShapeType="1"/>
          </p:cNvSpPr>
          <p:nvPr/>
        </p:nvSpPr>
        <p:spPr bwMode="auto">
          <a:xfrm>
            <a:off x="4638468" y="3384992"/>
            <a:ext cx="1" cy="282593"/>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7" name="Line 30"/>
          <p:cNvSpPr>
            <a:spLocks noChangeShapeType="1"/>
          </p:cNvSpPr>
          <p:nvPr/>
        </p:nvSpPr>
        <p:spPr bwMode="auto">
          <a:xfrm>
            <a:off x="6049331" y="3375231"/>
            <a:ext cx="1" cy="292354"/>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78" name="Text Box 31"/>
          <p:cNvSpPr txBox="1">
            <a:spLocks noChangeArrowheads="1"/>
          </p:cNvSpPr>
          <p:nvPr/>
        </p:nvSpPr>
        <p:spPr bwMode="auto">
          <a:xfrm>
            <a:off x="7347363" y="3500877"/>
            <a:ext cx="175994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00" dirty="0" err="1">
                <a:latin typeface="Times New Roman" panose="02020603050405020304" pitchFamily="18" charset="0"/>
              </a:rPr>
              <a:t>Catatan</a:t>
            </a:r>
            <a:r>
              <a:rPr lang="en-US" altLang="en-US" sz="1300" dirty="0">
                <a:latin typeface="Times New Roman" panose="02020603050405020304" pitchFamily="18" charset="0"/>
              </a:rPr>
              <a:t> :</a:t>
            </a:r>
          </a:p>
          <a:p>
            <a:pPr eaLnBrk="1" hangingPunct="1">
              <a:spcBef>
                <a:spcPct val="0"/>
              </a:spcBef>
              <a:buFontTx/>
              <a:buNone/>
            </a:pPr>
            <a:r>
              <a:rPr lang="en-US" altLang="en-US" sz="1300" dirty="0" err="1">
                <a:latin typeface="Times New Roman" panose="02020603050405020304" pitchFamily="18" charset="0"/>
              </a:rPr>
              <a:t>Perubahan</a:t>
            </a:r>
            <a:r>
              <a:rPr lang="en-US" altLang="en-US" sz="1300" dirty="0">
                <a:latin typeface="Times New Roman" panose="02020603050405020304" pitchFamily="18" charset="0"/>
              </a:rPr>
              <a:t> yang </a:t>
            </a:r>
            <a:r>
              <a:rPr lang="en-US" altLang="en-US" sz="1300" dirty="0" err="1">
                <a:latin typeface="Times New Roman" panose="02020603050405020304" pitchFamily="18" charset="0"/>
              </a:rPr>
              <a:t>sifatnya</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sementara</a:t>
            </a:r>
            <a:endParaRPr lang="en-US" altLang="en-US" sz="1300" dirty="0">
              <a:latin typeface="Times New Roman" panose="02020603050405020304" pitchFamily="18" charset="0"/>
            </a:endParaRPr>
          </a:p>
          <a:p>
            <a:pPr eaLnBrk="1" hangingPunct="1">
              <a:spcBef>
                <a:spcPct val="0"/>
              </a:spcBef>
              <a:buFontTx/>
              <a:buNone/>
            </a:pPr>
            <a:r>
              <a:rPr lang="en-US" altLang="en-US" sz="1300" dirty="0" err="1">
                <a:latin typeface="Times New Roman" panose="02020603050405020304" pitchFamily="18" charset="0"/>
              </a:rPr>
              <a:t>harus</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dicatat</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berlakunya</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setelah</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tanggal</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berlaku</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habis</a:t>
            </a:r>
            <a:r>
              <a:rPr lang="en-US" altLang="en-US" sz="1300" dirty="0">
                <a:latin typeface="Times New Roman" panose="02020603050405020304" pitchFamily="18" charset="0"/>
              </a:rPr>
              <a:t>,</a:t>
            </a:r>
          </a:p>
          <a:p>
            <a:pPr eaLnBrk="1" hangingPunct="1">
              <a:spcBef>
                <a:spcPct val="0"/>
              </a:spcBef>
              <a:buFontTx/>
              <a:buNone/>
            </a:pPr>
            <a:r>
              <a:rPr lang="en-US" altLang="en-US" sz="1300" dirty="0" err="1">
                <a:latin typeface="Times New Roman" panose="02020603050405020304" pitchFamily="18" charset="0"/>
              </a:rPr>
              <a:t>produk</a:t>
            </a:r>
            <a:r>
              <a:rPr lang="en-US" altLang="en-US" sz="1300" dirty="0">
                <a:latin typeface="Times New Roman" panose="02020603050405020304" pitchFamily="18" charset="0"/>
              </a:rPr>
              <a:t>/ proses </a:t>
            </a:r>
            <a:r>
              <a:rPr lang="en-US" altLang="en-US" sz="1300" dirty="0" err="1">
                <a:latin typeface="Times New Roman" panose="02020603050405020304" pitchFamily="18" charset="0"/>
              </a:rPr>
              <a:t>harus</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sudah</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kembali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Ke</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specifikasi</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semula</a:t>
            </a:r>
            <a:endParaRPr lang="en-GB" altLang="en-US" sz="1300" dirty="0">
              <a:latin typeface="Times New Roman" panose="02020603050405020304" pitchFamily="18" charset="0"/>
            </a:endParaRPr>
          </a:p>
        </p:txBody>
      </p:sp>
      <p:sp>
        <p:nvSpPr>
          <p:cNvPr id="104479" name="Line 32"/>
          <p:cNvSpPr>
            <a:spLocks noChangeShapeType="1"/>
          </p:cNvSpPr>
          <p:nvPr/>
        </p:nvSpPr>
        <p:spPr bwMode="auto">
          <a:xfrm>
            <a:off x="6975292" y="4209160"/>
            <a:ext cx="372073" cy="0"/>
          </a:xfrm>
          <a:prstGeom prst="line">
            <a:avLst/>
          </a:prstGeom>
          <a:noFill/>
          <a:ln w="38100">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4481" name="Text Box 34"/>
          <p:cNvSpPr txBox="1">
            <a:spLocks noChangeArrowheads="1"/>
          </p:cNvSpPr>
          <p:nvPr/>
        </p:nvSpPr>
        <p:spPr bwMode="auto">
          <a:xfrm>
            <a:off x="4337308" y="392866"/>
            <a:ext cx="2010487" cy="3077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dirty="0" err="1">
                <a:latin typeface="Times New Roman" panose="02020603050405020304" pitchFamily="18" charset="0"/>
              </a:rPr>
              <a:t>Perubahan</a:t>
            </a:r>
            <a:r>
              <a:rPr lang="en-US" altLang="en-US" sz="1400" dirty="0">
                <a:latin typeface="Times New Roman" panose="02020603050405020304" pitchFamily="18" charset="0"/>
              </a:rPr>
              <a:t> design </a:t>
            </a:r>
            <a:r>
              <a:rPr lang="en-US" altLang="en-US" sz="1400" dirty="0" err="1">
                <a:latin typeface="Times New Roman" panose="02020603050405020304" pitchFamily="18" charset="0"/>
              </a:rPr>
              <a:t>produk</a:t>
            </a:r>
            <a:endParaRPr lang="en-GB" altLang="en-US" sz="1400" dirty="0">
              <a:latin typeface="Times New Roman" panose="02020603050405020304" pitchFamily="18" charset="0"/>
            </a:endParaRPr>
          </a:p>
        </p:txBody>
      </p:sp>
      <p:sp>
        <p:nvSpPr>
          <p:cNvPr id="104483" name="AutoShape 36"/>
          <p:cNvSpPr>
            <a:spLocks/>
          </p:cNvSpPr>
          <p:nvPr/>
        </p:nvSpPr>
        <p:spPr bwMode="auto">
          <a:xfrm rot="-5400000">
            <a:off x="5222690" y="-779699"/>
            <a:ext cx="228600" cy="3276600"/>
          </a:xfrm>
          <a:prstGeom prst="rightBrace">
            <a:avLst>
              <a:gd name="adj1" fmla="val 1194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d-ID" altLang="en-US" sz="1800"/>
          </a:p>
        </p:txBody>
      </p:sp>
      <p:sp>
        <p:nvSpPr>
          <p:cNvPr id="38" name="Text Box 2"/>
          <p:cNvSpPr txBox="1">
            <a:spLocks noChangeArrowheads="1"/>
          </p:cNvSpPr>
          <p:nvPr/>
        </p:nvSpPr>
        <p:spPr bwMode="auto">
          <a:xfrm>
            <a:off x="6109475" y="1153090"/>
            <a:ext cx="1245854" cy="4924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dirty="0" err="1">
                <a:latin typeface="Times New Roman" panose="02020603050405020304" pitchFamily="18" charset="0"/>
              </a:rPr>
              <a:t>Permintaan</a:t>
            </a:r>
            <a:r>
              <a:rPr lang="en-US" altLang="en-US" sz="1300" dirty="0">
                <a:latin typeface="Times New Roman" panose="02020603050405020304" pitchFamily="18" charset="0"/>
              </a:rPr>
              <a:t> </a:t>
            </a:r>
            <a:r>
              <a:rPr lang="en-US" altLang="en-US" sz="1300" dirty="0" err="1">
                <a:latin typeface="Times New Roman" panose="02020603050405020304" pitchFamily="18" charset="0"/>
              </a:rPr>
              <a:t>dari</a:t>
            </a:r>
            <a:endParaRPr lang="en-US" altLang="en-US" sz="1300" dirty="0">
              <a:latin typeface="Times New Roman" panose="02020603050405020304" pitchFamily="18" charset="0"/>
            </a:endParaRPr>
          </a:p>
          <a:p>
            <a:pPr algn="ctr" eaLnBrk="1" hangingPunct="1">
              <a:spcBef>
                <a:spcPct val="0"/>
              </a:spcBef>
              <a:buFontTx/>
              <a:buNone/>
            </a:pPr>
            <a:r>
              <a:rPr lang="en-US" altLang="en-US" sz="1300" dirty="0">
                <a:latin typeface="Times New Roman" panose="02020603050405020304" pitchFamily="18" charset="0"/>
              </a:rPr>
              <a:t> customer</a:t>
            </a:r>
            <a:endParaRPr lang="en-GB" altLang="en-US" sz="1300" dirty="0">
              <a:latin typeface="Times New Roman" panose="02020603050405020304" pitchFamily="18" charset="0"/>
            </a:endParaRPr>
          </a:p>
        </p:txBody>
      </p:sp>
      <p:sp>
        <p:nvSpPr>
          <p:cNvPr id="39" name="Line 8"/>
          <p:cNvSpPr>
            <a:spLocks noChangeShapeType="1"/>
          </p:cNvSpPr>
          <p:nvPr/>
        </p:nvSpPr>
        <p:spPr bwMode="auto">
          <a:xfrm>
            <a:off x="6781614" y="1634094"/>
            <a:ext cx="0" cy="7620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cxnSp>
        <p:nvCxnSpPr>
          <p:cNvPr id="3" name="Elbow Connector 2"/>
          <p:cNvCxnSpPr>
            <a:stCxn id="104456" idx="2"/>
            <a:endCxn id="104467" idx="1"/>
          </p:cNvCxnSpPr>
          <p:nvPr/>
        </p:nvCxnSpPr>
        <p:spPr>
          <a:xfrm rot="16200000" flipH="1">
            <a:off x="2455386" y="3135766"/>
            <a:ext cx="157025" cy="1716808"/>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788750" y="263769"/>
            <a:ext cx="1360932" cy="2893156"/>
          </a:xfrm>
          <a:custGeom>
            <a:avLst/>
            <a:gdLst>
              <a:gd name="connsiteX0" fmla="*/ 0 w 1474343"/>
              <a:gd name="connsiteY0" fmla="*/ 0 h 3134252"/>
              <a:gd name="connsiteX1" fmla="*/ 1474343 w 1474343"/>
              <a:gd name="connsiteY1" fmla="*/ 0 h 3134252"/>
              <a:gd name="connsiteX2" fmla="*/ 1474343 w 1474343"/>
              <a:gd name="connsiteY2" fmla="*/ 3134252 h 3134252"/>
              <a:gd name="connsiteX3" fmla="*/ 0 w 1474343"/>
              <a:gd name="connsiteY3" fmla="*/ 3134252 h 3134252"/>
              <a:gd name="connsiteX4" fmla="*/ 0 w 1474343"/>
              <a:gd name="connsiteY4" fmla="*/ 0 h 3134252"/>
              <a:gd name="connsiteX0" fmla="*/ 0 w 1474343"/>
              <a:gd name="connsiteY0" fmla="*/ 0 h 3134252"/>
              <a:gd name="connsiteX1" fmla="*/ 1474343 w 1474343"/>
              <a:gd name="connsiteY1" fmla="*/ 0 h 3134252"/>
              <a:gd name="connsiteX2" fmla="*/ 1474343 w 1474343"/>
              <a:gd name="connsiteY2" fmla="*/ 3134252 h 3134252"/>
              <a:gd name="connsiteX3" fmla="*/ 0 w 1474343"/>
              <a:gd name="connsiteY3" fmla="*/ 0 h 3134252"/>
            </a:gdLst>
            <a:ahLst/>
            <a:cxnLst>
              <a:cxn ang="0">
                <a:pos x="connsiteX0" y="connsiteY0"/>
              </a:cxn>
              <a:cxn ang="0">
                <a:pos x="connsiteX1" y="connsiteY1"/>
              </a:cxn>
              <a:cxn ang="0">
                <a:pos x="connsiteX2" y="connsiteY2"/>
              </a:cxn>
              <a:cxn ang="0">
                <a:pos x="connsiteX3" y="connsiteY3"/>
              </a:cxn>
            </a:cxnLst>
            <a:rect l="l" t="t" r="r" b="b"/>
            <a:pathLst>
              <a:path w="1474343" h="3134252">
                <a:moveTo>
                  <a:pt x="0" y="0"/>
                </a:moveTo>
                <a:lnTo>
                  <a:pt x="1474343" y="0"/>
                </a:lnTo>
                <a:lnTo>
                  <a:pt x="1474343" y="313425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3" name="Line 22"/>
          <p:cNvSpPr>
            <a:spLocks noChangeShapeType="1"/>
          </p:cNvSpPr>
          <p:nvPr/>
        </p:nvSpPr>
        <p:spPr bwMode="auto">
          <a:xfrm>
            <a:off x="5672274" y="5833661"/>
            <a:ext cx="0" cy="20955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cxnSp>
        <p:nvCxnSpPr>
          <p:cNvPr id="6" name="Straight Connector 5"/>
          <p:cNvCxnSpPr/>
          <p:nvPr/>
        </p:nvCxnSpPr>
        <p:spPr>
          <a:xfrm flipH="1" flipV="1">
            <a:off x="7863894" y="238492"/>
            <a:ext cx="1280106" cy="274339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07C89DA-0464-45F1-9029-EA820EA72205}"/>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540720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83AC9-C6AE-4356-9B78-ECCAC65AF5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90000">
                        <a14:foregroundMark x1="889" y1="97033" x2="889" y2="97033"/>
                        <a14:foregroundMark x1="11111" y1="74481" x2="11111" y2="74481"/>
                        <a14:foregroundMark x1="3111" y1="39763" x2="3111" y2="39763"/>
                        <a14:foregroundMark x1="3556" y1="55193" x2="3556" y2="55193"/>
                        <a14:foregroundMark x1="3333" y1="48961" x2="3333" y2="48961"/>
                        <a14:foregroundMark x1="5333" y1="62611" x2="5333" y2="62611"/>
                        <a14:foregroundMark x1="8889" y1="73591" x2="8889" y2="73591"/>
                        <a14:foregroundMark x1="18444" y1="85757" x2="18444" y2="85757"/>
                        <a14:foregroundMark x1="13111" y1="82493" x2="13111" y2="82493"/>
                        <a14:foregroundMark x1="10667" y1="78932" x2="10667" y2="78932"/>
                        <a14:foregroundMark x1="14889" y1="85757" x2="14889" y2="85757"/>
                        <a14:foregroundMark x1="21333" y1="91988" x2="21333" y2="91988"/>
                        <a14:foregroundMark x1="6444" y1="92285" x2="6444" y2="92285"/>
                        <a14:foregroundMark x1="2889" y1="88724" x2="2889" y2="88724"/>
                        <a14:foregroundMark x1="1333" y1="83976" x2="1333" y2="83976"/>
                        <a14:foregroundMark x1="58444" y1="82493" x2="58444" y2="82493"/>
                        <a14:foregroundMark x1="58000" y1="79525" x2="58000" y2="79525"/>
                        <a14:foregroundMark x1="58000" y1="76558" x2="58000" y2="76558"/>
                        <a14:foregroundMark x1="38667" y1="97626" x2="38667" y2="97626"/>
                        <a14:backgroundMark x1="62000" y1="51039" x2="62000" y2="51039"/>
                        <a14:backgroundMark x1="51778" y1="17804" x2="51778" y2="17804"/>
                      </a14:backgroundRemoval>
                    </a14:imgEffect>
                  </a14:imgLayer>
                </a14:imgProps>
              </a:ext>
            </a:extLst>
          </a:blip>
          <a:stretch>
            <a:fillRect/>
          </a:stretch>
        </p:blipFill>
        <p:spPr>
          <a:xfrm>
            <a:off x="47045" y="833077"/>
            <a:ext cx="4934327" cy="5897720"/>
          </a:xfrm>
          <a:prstGeom prst="rect">
            <a:avLst/>
          </a:prstGeom>
        </p:spPr>
      </p:pic>
      <p:sp>
        <p:nvSpPr>
          <p:cNvPr id="10" name="TextBox 9"/>
          <p:cNvSpPr txBox="1"/>
          <p:nvPr/>
        </p:nvSpPr>
        <p:spPr>
          <a:xfrm>
            <a:off x="5085679" y="2128147"/>
            <a:ext cx="3815034" cy="1200329"/>
          </a:xfrm>
          <a:prstGeom prst="rect">
            <a:avLst/>
          </a:prstGeom>
          <a:noFill/>
        </p:spPr>
        <p:txBody>
          <a:bodyPr wrap="square" rtlCol="0">
            <a:spAutoFit/>
          </a:bodyPr>
          <a:lstStyle/>
          <a:p>
            <a:r>
              <a:rPr lang="en-US" sz="2400" dirty="0" err="1"/>
              <a:t>Peningkatan</a:t>
            </a:r>
            <a:r>
              <a:rPr lang="en-US" sz="2400" dirty="0"/>
              <a:t> dan </a:t>
            </a:r>
            <a:r>
              <a:rPr lang="en-US" sz="2400" dirty="0" err="1"/>
              <a:t>perbaikan</a:t>
            </a:r>
            <a:r>
              <a:rPr lang="en-US" sz="2400" dirty="0"/>
              <a:t> </a:t>
            </a:r>
            <a:r>
              <a:rPr lang="en-US" sz="2400" dirty="0" err="1"/>
              <a:t>berkelanjutan</a:t>
            </a:r>
            <a:r>
              <a:rPr lang="en-US" sz="2400" dirty="0"/>
              <a:t> </a:t>
            </a:r>
            <a:r>
              <a:rPr lang="en-US" sz="2400" dirty="0" err="1"/>
              <a:t>kinerja</a:t>
            </a:r>
            <a:r>
              <a:rPr lang="en-US" sz="2400" dirty="0"/>
              <a:t> SM-MLK3</a:t>
            </a:r>
          </a:p>
        </p:txBody>
      </p:sp>
      <p:sp>
        <p:nvSpPr>
          <p:cNvPr id="18" name="TextBox 17"/>
          <p:cNvSpPr txBox="1"/>
          <p:nvPr/>
        </p:nvSpPr>
        <p:spPr>
          <a:xfrm>
            <a:off x="5085679" y="3320272"/>
            <a:ext cx="3815034" cy="1200329"/>
          </a:xfrm>
          <a:prstGeom prst="rect">
            <a:avLst/>
          </a:prstGeom>
          <a:noFill/>
        </p:spPr>
        <p:txBody>
          <a:bodyPr wrap="square" rtlCol="0">
            <a:spAutoFit/>
          </a:bodyPr>
          <a:lstStyle/>
          <a:p>
            <a:r>
              <a:rPr lang="en-US" sz="2400" dirty="0" err="1"/>
              <a:t>Pemenuhan</a:t>
            </a:r>
            <a:r>
              <a:rPr lang="en-US" sz="2400" dirty="0"/>
              <a:t> </a:t>
            </a:r>
            <a:r>
              <a:rPr lang="en-US" sz="2400" dirty="0" err="1"/>
              <a:t>persyaratan</a:t>
            </a:r>
            <a:r>
              <a:rPr lang="en-US" sz="2400" dirty="0"/>
              <a:t> </a:t>
            </a:r>
            <a:r>
              <a:rPr lang="en-US" sz="2400" dirty="0" err="1"/>
              <a:t>hukum</a:t>
            </a:r>
            <a:r>
              <a:rPr lang="en-US" sz="2400" dirty="0"/>
              <a:t> </a:t>
            </a:r>
            <a:r>
              <a:rPr lang="en-US" sz="2400" dirty="0" err="1"/>
              <a:t>dan</a:t>
            </a:r>
            <a:r>
              <a:rPr lang="en-US" sz="2400" dirty="0"/>
              <a:t> </a:t>
            </a:r>
            <a:r>
              <a:rPr lang="en-US" sz="2400" dirty="0" err="1"/>
              <a:t>persyaratan</a:t>
            </a:r>
            <a:r>
              <a:rPr lang="en-US" sz="2400" dirty="0"/>
              <a:t> </a:t>
            </a:r>
            <a:r>
              <a:rPr lang="en-US" sz="2400" dirty="0" err="1"/>
              <a:t>lainnya</a:t>
            </a:r>
            <a:endParaRPr lang="en-US" sz="2400" dirty="0"/>
          </a:p>
        </p:txBody>
      </p:sp>
      <p:sp>
        <p:nvSpPr>
          <p:cNvPr id="21" name="TextBox 20"/>
          <p:cNvSpPr txBox="1"/>
          <p:nvPr/>
        </p:nvSpPr>
        <p:spPr>
          <a:xfrm>
            <a:off x="5085679" y="4881729"/>
            <a:ext cx="3815034" cy="830997"/>
          </a:xfrm>
          <a:prstGeom prst="rect">
            <a:avLst/>
          </a:prstGeom>
          <a:noFill/>
        </p:spPr>
        <p:txBody>
          <a:bodyPr wrap="square" rtlCol="0">
            <a:spAutoFit/>
          </a:bodyPr>
          <a:lstStyle/>
          <a:p>
            <a:r>
              <a:rPr lang="en-US" sz="2400" dirty="0" err="1"/>
              <a:t>Pencapaian</a:t>
            </a:r>
            <a:r>
              <a:rPr lang="en-US" sz="2400" dirty="0"/>
              <a:t> </a:t>
            </a:r>
            <a:r>
              <a:rPr lang="en-US" sz="2400" dirty="0" err="1"/>
              <a:t>sasaran</a:t>
            </a:r>
            <a:r>
              <a:rPr lang="en-US" sz="2400" dirty="0"/>
              <a:t> SM-MLK3</a:t>
            </a:r>
          </a:p>
        </p:txBody>
      </p:sp>
      <p:sp>
        <p:nvSpPr>
          <p:cNvPr id="27" name="TextBox 26"/>
          <p:cNvSpPr txBox="1"/>
          <p:nvPr/>
        </p:nvSpPr>
        <p:spPr>
          <a:xfrm>
            <a:off x="5085679" y="5749673"/>
            <a:ext cx="3815034" cy="461665"/>
          </a:xfrm>
          <a:prstGeom prst="rect">
            <a:avLst/>
          </a:prstGeom>
          <a:noFill/>
        </p:spPr>
        <p:txBody>
          <a:bodyPr wrap="square" rtlCol="0">
            <a:spAutoFit/>
          </a:bodyPr>
          <a:lstStyle/>
          <a:p>
            <a:r>
              <a:rPr lang="en-US" sz="2400" dirty="0"/>
              <a:t>…………… ????</a:t>
            </a:r>
          </a:p>
        </p:txBody>
      </p:sp>
      <p:sp>
        <p:nvSpPr>
          <p:cNvPr id="14" name="Rectangle 2">
            <a:extLst>
              <a:ext uri="{FF2B5EF4-FFF2-40B4-BE49-F238E27FC236}">
                <a16:creationId xmlns:a16="http://schemas.microsoft.com/office/drawing/2014/main" id="{B08304AE-7DF1-43C6-B3F6-EC83581220AC}"/>
              </a:ext>
            </a:extLst>
          </p:cNvPr>
          <p:cNvSpPr>
            <a:spLocks noGrp="1" noChangeArrowheads="1"/>
          </p:cNvSpPr>
          <p:nvPr>
            <p:ph type="title"/>
          </p:nvPr>
        </p:nvSpPr>
        <p:spPr>
          <a:xfrm>
            <a:off x="2390274" y="194411"/>
            <a:ext cx="6296526" cy="1394609"/>
          </a:xfrm>
        </p:spPr>
        <p:txBody>
          <a:bodyPr>
            <a:normAutofit/>
          </a:bodyPr>
          <a:lstStyle/>
          <a:p>
            <a:pPr eaLnBrk="1" hangingPunct="1"/>
            <a:r>
              <a:rPr lang="en-US" altLang="en-US" sz="4000" dirty="0"/>
              <a:t>GOAL ISO 9001 &amp; ISO 14001</a:t>
            </a:r>
          </a:p>
        </p:txBody>
      </p:sp>
      <p:pic>
        <p:nvPicPr>
          <p:cNvPr id="6146" name="Picture 2" descr="Image result for goal">
            <a:extLst>
              <a:ext uri="{FF2B5EF4-FFF2-40B4-BE49-F238E27FC236}">
                <a16:creationId xmlns:a16="http://schemas.microsoft.com/office/drawing/2014/main" id="{34431BC9-D7F0-4019-A936-CE1AC11BF5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2142806"/>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goal">
            <a:extLst>
              <a:ext uri="{FF2B5EF4-FFF2-40B4-BE49-F238E27FC236}">
                <a16:creationId xmlns:a16="http://schemas.microsoft.com/office/drawing/2014/main" id="{885B290A-9927-4B52-9B04-00389A5C2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3320272"/>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al">
            <a:extLst>
              <a:ext uri="{FF2B5EF4-FFF2-40B4-BE49-F238E27FC236}">
                <a16:creationId xmlns:a16="http://schemas.microsoft.com/office/drawing/2014/main" id="{9BC3F64B-1F3D-47D1-8961-0B5833B21D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4885734"/>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goal">
            <a:extLst>
              <a:ext uri="{FF2B5EF4-FFF2-40B4-BE49-F238E27FC236}">
                <a16:creationId xmlns:a16="http://schemas.microsoft.com/office/drawing/2014/main" id="{8A502B21-0E0C-4028-BC0B-90892A173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5749673"/>
            <a:ext cx="821350" cy="46166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Pentagon 10">
            <a:extLst>
              <a:ext uri="{FF2B5EF4-FFF2-40B4-BE49-F238E27FC236}">
                <a16:creationId xmlns:a16="http://schemas.microsoft.com/office/drawing/2014/main" id="{063F97F5-C19D-48E7-AEA0-8A2D970DA015}"/>
              </a:ext>
            </a:extLst>
          </p:cNvPr>
          <p:cNvSpPr/>
          <p:nvPr/>
        </p:nvSpPr>
        <p:spPr>
          <a:xfrm>
            <a:off x="4761770" y="2249768"/>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Pentagon 25">
            <a:extLst>
              <a:ext uri="{FF2B5EF4-FFF2-40B4-BE49-F238E27FC236}">
                <a16:creationId xmlns:a16="http://schemas.microsoft.com/office/drawing/2014/main" id="{74291747-A2C3-43E0-A2BF-134C4A29E532}"/>
              </a:ext>
            </a:extLst>
          </p:cNvPr>
          <p:cNvSpPr/>
          <p:nvPr/>
        </p:nvSpPr>
        <p:spPr>
          <a:xfrm>
            <a:off x="4737224" y="3435687"/>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8D40AD01-7CE4-40FF-948C-A62C3EB91052}"/>
              </a:ext>
            </a:extLst>
          </p:cNvPr>
          <p:cNvSpPr/>
          <p:nvPr/>
        </p:nvSpPr>
        <p:spPr>
          <a:xfrm>
            <a:off x="4736676" y="4997144"/>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Pentagon 29">
            <a:extLst>
              <a:ext uri="{FF2B5EF4-FFF2-40B4-BE49-F238E27FC236}">
                <a16:creationId xmlns:a16="http://schemas.microsoft.com/office/drawing/2014/main" id="{457D4625-852E-4B1C-9715-E8EE8D51D6A1}"/>
              </a:ext>
            </a:extLst>
          </p:cNvPr>
          <p:cNvSpPr/>
          <p:nvPr/>
        </p:nvSpPr>
        <p:spPr>
          <a:xfrm>
            <a:off x="4731050" y="5926773"/>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3F5CAD-050F-4CEA-8650-84FD08268121}"/>
              </a:ext>
            </a:extLst>
          </p:cNvPr>
          <p:cNvSpPr>
            <a:spLocks noGrp="1"/>
          </p:cNvSpPr>
          <p:nvPr>
            <p:ph type="sldNum" sz="quarter" idx="12"/>
          </p:nvPr>
        </p:nvSpPr>
        <p:spPr/>
        <p:txBody>
          <a:bodyPr/>
          <a:lstStyle/>
          <a:p>
            <a:pPr>
              <a:defRPr/>
            </a:pPr>
            <a:fld id="{76B483EA-79FC-4CFB-9D49-A6CB5216843E}" type="slidenum">
              <a:rPr lang="en-US" smtClean="0"/>
              <a:pPr>
                <a:defRPr/>
              </a:pPr>
              <a:t>8</a:t>
            </a:fld>
            <a:endParaRPr lang="en-US"/>
          </a:p>
        </p:txBody>
      </p:sp>
      <p:sp>
        <p:nvSpPr>
          <p:cNvPr id="2" name="Footer Placeholder 1">
            <a:extLst>
              <a:ext uri="{FF2B5EF4-FFF2-40B4-BE49-F238E27FC236}">
                <a16:creationId xmlns:a16="http://schemas.microsoft.com/office/drawing/2014/main" id="{799A32AA-CDA0-4E0E-B052-CC1CC95AFC8C}"/>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780379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16209" y="723377"/>
            <a:ext cx="8011663" cy="5170646"/>
          </a:xfrm>
          <a:prstGeom prst="rect">
            <a:avLst/>
          </a:prstGeom>
          <a:noFill/>
          <a:ln w="9525">
            <a:noFill/>
            <a:miter lim="800000"/>
            <a:headEnd/>
            <a:tailEnd/>
          </a:ln>
          <a:effectLst/>
          <a:extLst/>
        </p:spPr>
        <p:txBody>
          <a:bodyPr vert="horz" wrap="square" lIns="0" tIns="0" rIns="0" bIns="0" numCol="1" anchor="ctr" anchorCtr="0" compatLnSpc="1">
            <a:prstTxWarp prst="textNoShape">
              <a:avLst/>
            </a:prstTxWarp>
            <a:spAutoFit/>
          </a:bodyPr>
          <a:lstStyle/>
          <a:p>
            <a:pPr marL="844083" eaLnBrk="0" fontAlgn="base" hangingPunct="0">
              <a:spcBef>
                <a:spcPct val="0"/>
              </a:spcBef>
              <a:spcAft>
                <a:spcPct val="0"/>
              </a:spcAft>
            </a:pPr>
            <a:r>
              <a:rPr lang="en-US" altLang="en-US" b="1" dirty="0">
                <a:solidFill>
                  <a:srgbClr val="0000FF"/>
                </a:solidFill>
                <a:latin typeface="Arial Narrow" panose="020B0606020202030204" pitchFamily="34" charset="0"/>
                <a:ea typeface="NanumGothic" charset="0"/>
                <a:cs typeface="Courier New" panose="02070309020205020404" pitchFamily="49" charset="0"/>
              </a:rPr>
              <a:t>SMM  </a:t>
            </a:r>
            <a:r>
              <a:rPr lang="en-US" altLang="en-US" sz="2400" b="1" i="1" dirty="0">
                <a:latin typeface="Arial Narrow" panose="020B0606020202030204" pitchFamily="34" charset="0"/>
                <a:ea typeface="NanumGothic" charset="0"/>
                <a:cs typeface="Courier New" panose="02070309020205020404" pitchFamily="49" charset="0"/>
              </a:rPr>
              <a:t>8.6 </a:t>
            </a:r>
            <a:r>
              <a:rPr lang="en-US" altLang="en-US" sz="2400" b="1" i="1" dirty="0" err="1">
                <a:latin typeface="Arial Narrow" panose="020B0606020202030204" pitchFamily="34" charset="0"/>
                <a:ea typeface="NanumGothic" charset="0"/>
                <a:cs typeface="Courier New" panose="02070309020205020404" pitchFamily="49" charset="0"/>
              </a:rPr>
              <a:t>Pelepasan</a:t>
            </a:r>
            <a:r>
              <a:rPr lang="en-US" altLang="en-US" sz="2400" b="1" i="1" dirty="0">
                <a:latin typeface="Arial Narrow" panose="020B0606020202030204" pitchFamily="34" charset="0"/>
                <a:ea typeface="NanumGothic" charset="0"/>
                <a:cs typeface="Courier New" panose="02070309020205020404" pitchFamily="49" charset="0"/>
              </a:rPr>
              <a:t> </a:t>
            </a:r>
            <a:r>
              <a:rPr lang="en-US" altLang="en-US" sz="2400" b="1" i="1" dirty="0" err="1">
                <a:latin typeface="Arial Narrow" panose="020B0606020202030204" pitchFamily="34" charset="0"/>
                <a:ea typeface="NanumGothic" charset="0"/>
                <a:cs typeface="Courier New" panose="02070309020205020404" pitchFamily="49" charset="0"/>
              </a:rPr>
              <a:t>Produk</a:t>
            </a:r>
            <a:r>
              <a:rPr lang="en-US" altLang="en-US" sz="2400" b="1" i="1" dirty="0">
                <a:latin typeface="Arial Narrow" panose="020B0606020202030204" pitchFamily="34" charset="0"/>
                <a:ea typeface="NanumGothic" charset="0"/>
                <a:cs typeface="Courier New" panose="02070309020205020404" pitchFamily="49" charset="0"/>
              </a:rPr>
              <a:t> dan </a:t>
            </a:r>
            <a:r>
              <a:rPr lang="en-US" altLang="en-US" sz="2400" b="1" i="1" dirty="0" err="1">
                <a:latin typeface="Arial Narrow" panose="020B0606020202030204" pitchFamily="34" charset="0"/>
                <a:ea typeface="NanumGothic" charset="0"/>
                <a:cs typeface="Courier New" panose="02070309020205020404" pitchFamily="49" charset="0"/>
              </a:rPr>
              <a:t>Jasa</a:t>
            </a:r>
            <a:r>
              <a:rPr lang="en-US" altLang="en-US" sz="2400" b="1" i="1" dirty="0">
                <a:latin typeface="Arial Narrow" panose="020B0606020202030204" pitchFamily="34" charset="0"/>
                <a:ea typeface="NanumGothic" charset="0"/>
                <a:cs typeface="Courier New" panose="02070309020205020404" pitchFamily="49" charset="0"/>
              </a:rPr>
              <a:t> </a:t>
            </a:r>
          </a:p>
          <a:p>
            <a:pPr marL="844083"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menerapkan pengaturan yang direncanakan , pada tahap yang sesuai, untuk memverifikasi bahwa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persyaratan</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produk dan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jasa</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telah dipenuhi .</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marL="366355"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Pelepasan produk dan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jasa</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kepada pelanggan tidak akan </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di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lanjutkan sampai pengaturan yang direncanakan telah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sesuai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kecuali dinyatakan disetujui oleh otoritas yang relevan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atau</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oleh pelanggan .</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Organisasi harus menyimpan informasi terdokumentasi pada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saat</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pelepasan</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produk dan jasa. Informasi yang didokumentasikan meliputi:</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hangingPunct="0">
              <a:buFontTx/>
              <a:buAutoNum type="alphaLcParenR"/>
            </a:pP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bukti kesesuaian dengan kriteria penerimaan;</a:t>
            </a:r>
            <a:endPar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endParaRPr>
          </a:p>
          <a:p>
            <a:pPr eaLnBrk="0" hangingPunct="0">
              <a:buFontTx/>
              <a:buAutoNum type="alphaLcParenR"/>
            </a:pP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ketertelusuran ke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personil</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yang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memberi</a:t>
            </a:r>
            <a:r>
              <a:rPr lang="en-US"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 </a:t>
            </a:r>
            <a:r>
              <a:rPr lang="en-US" altLang="en-US" sz="2400" dirty="0" err="1">
                <a:solidFill>
                  <a:srgbClr val="212121"/>
                </a:solidFill>
                <a:latin typeface="Arial Narrow" panose="020B0606020202030204" pitchFamily="34" charset="0"/>
                <a:ea typeface="Times New Roman" panose="02020603050405020304" pitchFamily="18" charset="0"/>
                <a:cs typeface="Courier New" panose="02070309020205020404" pitchFamily="49" charset="0"/>
              </a:rPr>
              <a:t>otorisasi</a:t>
            </a:r>
            <a:r>
              <a:rPr lang="id-ID" altLang="en-US" sz="2400" dirty="0">
                <a:solidFill>
                  <a:srgbClr val="212121"/>
                </a:solidFill>
                <a:latin typeface="Arial Narrow" panose="020B0606020202030204" pitchFamily="34" charset="0"/>
                <a:ea typeface="Times New Roman" panose="02020603050405020304" pitchFamily="18" charset="0"/>
                <a:cs typeface="Courier New" panose="02070309020205020404" pitchFamily="49" charset="0"/>
              </a:rPr>
              <a:t>.</a:t>
            </a:r>
            <a:r>
              <a:rPr lang="en-US" altLang="en-US" sz="2400" dirty="0"/>
              <a:t> </a:t>
            </a:r>
            <a:endParaRPr lang="en-US" altLang="en-US" sz="2400" dirty="0">
              <a:latin typeface="Arial" panose="020B0604020202020204" pitchFamily="34" charset="0"/>
            </a:endParaRPr>
          </a:p>
        </p:txBody>
      </p:sp>
      <p:sp>
        <p:nvSpPr>
          <p:cNvPr id="2" name="Rectangle 1"/>
          <p:cNvSpPr/>
          <p:nvPr/>
        </p:nvSpPr>
        <p:spPr>
          <a:xfrm>
            <a:off x="0" y="263769"/>
            <a:ext cx="1647367" cy="6330462"/>
          </a:xfrm>
          <a:custGeom>
            <a:avLst/>
            <a:gdLst>
              <a:gd name="connsiteX0" fmla="*/ 0 w 1496616"/>
              <a:gd name="connsiteY0" fmla="*/ 0 h 6858000"/>
              <a:gd name="connsiteX1" fmla="*/ 1496616 w 1496616"/>
              <a:gd name="connsiteY1" fmla="*/ 0 h 6858000"/>
              <a:gd name="connsiteX2" fmla="*/ 1496616 w 1496616"/>
              <a:gd name="connsiteY2" fmla="*/ 6858000 h 6858000"/>
              <a:gd name="connsiteX3" fmla="*/ 0 w 1496616"/>
              <a:gd name="connsiteY3" fmla="*/ 6858000 h 6858000"/>
              <a:gd name="connsiteX4" fmla="*/ 0 w 1496616"/>
              <a:gd name="connsiteY4" fmla="*/ 0 h 6858000"/>
              <a:gd name="connsiteX0" fmla="*/ 0 w 1496616"/>
              <a:gd name="connsiteY0" fmla="*/ 0 h 6858000"/>
              <a:gd name="connsiteX1" fmla="*/ 1496616 w 1496616"/>
              <a:gd name="connsiteY1" fmla="*/ 0 h 6858000"/>
              <a:gd name="connsiteX2" fmla="*/ 0 w 1496616"/>
              <a:gd name="connsiteY2" fmla="*/ 6858000 h 6858000"/>
              <a:gd name="connsiteX3" fmla="*/ 0 w 1496616"/>
              <a:gd name="connsiteY3" fmla="*/ 0 h 6858000"/>
            </a:gdLst>
            <a:ahLst/>
            <a:cxnLst>
              <a:cxn ang="0">
                <a:pos x="connsiteX0" y="connsiteY0"/>
              </a:cxn>
              <a:cxn ang="0">
                <a:pos x="connsiteX1" y="connsiteY1"/>
              </a:cxn>
              <a:cxn ang="0">
                <a:pos x="connsiteX2" y="connsiteY2"/>
              </a:cxn>
              <a:cxn ang="0">
                <a:pos x="connsiteX3" y="connsiteY3"/>
              </a:cxn>
            </a:cxnLst>
            <a:rect l="l" t="t" r="r" b="b"/>
            <a:pathLst>
              <a:path w="1496616" h="6858000">
                <a:moveTo>
                  <a:pt x="0" y="0"/>
                </a:moveTo>
                <a:lnTo>
                  <a:pt x="1496616" y="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 name="Slide Number Placeholder 4"/>
          <p:cNvSpPr>
            <a:spLocks noGrp="1"/>
          </p:cNvSpPr>
          <p:nvPr>
            <p:ph type="sldNum" sz="quarter" idx="12"/>
          </p:nvPr>
        </p:nvSpPr>
        <p:spPr/>
        <p:txBody>
          <a:bodyPr/>
          <a:lstStyle/>
          <a:p>
            <a:fld id="{8646E38D-1E4E-4D64-8D25-29F399A3900B}" type="slidenum">
              <a:rPr lang="en-US" smtClean="0"/>
              <a:pPr/>
              <a:t>80</a:t>
            </a:fld>
            <a:endParaRPr lang="en-US"/>
          </a:p>
        </p:txBody>
      </p:sp>
      <p:cxnSp>
        <p:nvCxnSpPr>
          <p:cNvPr id="6" name="Straight Connector 5"/>
          <p:cNvCxnSpPr/>
          <p:nvPr/>
        </p:nvCxnSpPr>
        <p:spPr>
          <a:xfrm flipH="1">
            <a:off x="-27401" y="263770"/>
            <a:ext cx="1647367" cy="62044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82678" y="723377"/>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13" name="Oval 12"/>
          <p:cNvSpPr/>
          <p:nvPr/>
        </p:nvSpPr>
        <p:spPr>
          <a:xfrm>
            <a:off x="517395" y="2498435"/>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14" name="Oval 13"/>
          <p:cNvSpPr/>
          <p:nvPr/>
        </p:nvSpPr>
        <p:spPr>
          <a:xfrm>
            <a:off x="7482" y="4359565"/>
            <a:ext cx="398814" cy="39881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62"/>
          </a:p>
        </p:txBody>
      </p:sp>
      <p:sp>
        <p:nvSpPr>
          <p:cNvPr id="4" name="Footer Placeholder 3">
            <a:extLst>
              <a:ext uri="{FF2B5EF4-FFF2-40B4-BE49-F238E27FC236}">
                <a16:creationId xmlns:a16="http://schemas.microsoft.com/office/drawing/2014/main" id="{D16B85E9-3612-43B3-9265-1C945423C04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262471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idx="4294967295"/>
          </p:nvPr>
        </p:nvSpPr>
        <p:spPr>
          <a:xfrm>
            <a:off x="0" y="263771"/>
            <a:ext cx="9144000" cy="1076330"/>
          </a:xfrm>
          <a:pattFill prst="ltUpDiag">
            <a:fgClr>
              <a:schemeClr val="bg1">
                <a:lumMod val="85000"/>
              </a:schemeClr>
            </a:fgClr>
            <a:bgClr>
              <a:schemeClr val="bg1"/>
            </a:bgClr>
          </a:pattFill>
          <a:ln>
            <a:noFill/>
          </a:ln>
          <a:effectLst>
            <a:outerShdw blurRad="50800" dist="38100" dir="5400000" algn="t" rotWithShape="0">
              <a:prstClr val="black">
                <a:alpha val="40000"/>
              </a:prstClr>
            </a:outerShdw>
          </a:effectLst>
        </p:spPr>
        <p:txBody>
          <a:bodyPr/>
          <a:lstStyle/>
          <a:p>
            <a:pPr algn="ctr" eaLnBrk="1" hangingPunct="1"/>
            <a:r>
              <a:rPr lang="en-US" altLang="en-US" sz="1800" b="1" dirty="0">
                <a:solidFill>
                  <a:srgbClr val="0000FF"/>
                </a:solidFill>
              </a:rPr>
              <a:t>SMM  </a:t>
            </a:r>
            <a:r>
              <a:rPr lang="en-US" altLang="en-US" sz="3600" dirty="0"/>
              <a:t>8.7 </a:t>
            </a:r>
            <a:r>
              <a:rPr lang="en-US" altLang="en-US" sz="3600" dirty="0" err="1"/>
              <a:t>Pengendalian</a:t>
            </a:r>
            <a:r>
              <a:rPr lang="en-US" altLang="en-US" sz="3600" dirty="0"/>
              <a:t> Output </a:t>
            </a:r>
            <a:r>
              <a:rPr lang="en-US" altLang="en-US" sz="3600" dirty="0" err="1"/>
              <a:t>Tidak</a:t>
            </a:r>
            <a:r>
              <a:rPr lang="en-US" altLang="en-US" sz="3600" dirty="0"/>
              <a:t> </a:t>
            </a:r>
            <a:r>
              <a:rPr lang="en-US" altLang="en-US" sz="3600" dirty="0" err="1"/>
              <a:t>Sesuai</a:t>
            </a:r>
            <a:endParaRPr lang="en-US" altLang="en-US" sz="3600" dirty="0"/>
          </a:p>
        </p:txBody>
      </p:sp>
      <p:sp>
        <p:nvSpPr>
          <p:cNvPr id="140292" name="Rectangle 3"/>
          <p:cNvSpPr>
            <a:spLocks noGrp="1" noChangeArrowheads="1"/>
          </p:cNvSpPr>
          <p:nvPr>
            <p:ph type="body" idx="4294967295"/>
          </p:nvPr>
        </p:nvSpPr>
        <p:spPr>
          <a:xfrm>
            <a:off x="334242" y="1434933"/>
            <a:ext cx="8809758" cy="5184531"/>
          </a:xfrm>
        </p:spPr>
        <p:txBody>
          <a:bodyPr>
            <a:noAutofit/>
          </a:bodyPr>
          <a:lstStyle/>
          <a:p>
            <a:pPr eaLnBrk="1" hangingPunct="1">
              <a:lnSpc>
                <a:spcPct val="90000"/>
              </a:lnSpc>
            </a:pPr>
            <a:r>
              <a:rPr lang="en-US" altLang="en-US" sz="1662" dirty="0">
                <a:latin typeface="Tahoma" panose="020B0604030504040204" pitchFamily="34" charset="0"/>
                <a:ea typeface="Tahoma" panose="020B0604030504040204" pitchFamily="34" charset="0"/>
                <a:cs typeface="Tahoma" panose="020B0604030504040204" pitchFamily="34" charset="0"/>
              </a:rPr>
              <a:t>Perusahaan </a:t>
            </a:r>
            <a:r>
              <a:rPr lang="en-US" altLang="en-US" sz="1662" dirty="0" err="1">
                <a:latin typeface="Tahoma" panose="020B0604030504040204" pitchFamily="34" charset="0"/>
                <a:ea typeface="Tahoma" panose="020B0604030504040204" pitchFamily="34" charset="0"/>
                <a:cs typeface="Tahoma" panose="020B0604030504040204" pitchFamily="34" charset="0"/>
              </a:rPr>
              <a:t>harus</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menjamin</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produk</a:t>
            </a:r>
            <a:r>
              <a:rPr lang="en-US" altLang="en-US" sz="1662" dirty="0">
                <a:latin typeface="Tahoma" panose="020B0604030504040204" pitchFamily="34" charset="0"/>
                <a:ea typeface="Tahoma" panose="020B0604030504040204" pitchFamily="34" charset="0"/>
                <a:cs typeface="Tahoma" panose="020B0604030504040204" pitchFamily="34" charset="0"/>
              </a:rPr>
              <a:t> yang </a:t>
            </a:r>
            <a:r>
              <a:rPr lang="en-US" altLang="en-US" sz="1662" dirty="0" err="1">
                <a:latin typeface="Tahoma" panose="020B0604030504040204" pitchFamily="34" charset="0"/>
                <a:ea typeface="Tahoma" panose="020B0604030504040204" pitchFamily="34" charset="0"/>
                <a:cs typeface="Tahoma" panose="020B0604030504040204" pitchFamily="34" charset="0"/>
              </a:rPr>
              <a:t>tidak</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dirty="0" err="1">
                <a:latin typeface="Tahoma" panose="020B0604030504040204" pitchFamily="34" charset="0"/>
                <a:ea typeface="Tahoma" panose="020B0604030504040204" pitchFamily="34" charset="0"/>
                <a:cs typeface="Tahoma" panose="020B0604030504040204" pitchFamily="34" charset="0"/>
              </a:rPr>
              <a:t>sesuai</a:t>
            </a:r>
            <a:r>
              <a:rPr lang="en-US" altLang="en-US" sz="1662"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teridentifikasi</a:t>
            </a:r>
            <a:r>
              <a:rPr lang="en-US" altLang="en-US" sz="1662" b="1"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dan</a:t>
            </a:r>
            <a:r>
              <a:rPr lang="en-US" altLang="en-US" sz="1662" b="1" dirty="0">
                <a:latin typeface="Tahoma" panose="020B0604030504040204" pitchFamily="34" charset="0"/>
                <a:ea typeface="Tahoma" panose="020B0604030504040204" pitchFamily="34" charset="0"/>
                <a:cs typeface="Tahoma" panose="020B0604030504040204" pitchFamily="34" charset="0"/>
              </a:rPr>
              <a:t> </a:t>
            </a:r>
            <a:r>
              <a:rPr lang="en-US" altLang="en-US" sz="1662" b="1" dirty="0" err="1">
                <a:latin typeface="Tahoma" panose="020B0604030504040204" pitchFamily="34" charset="0"/>
                <a:ea typeface="Tahoma" panose="020B0604030504040204" pitchFamily="34" charset="0"/>
                <a:cs typeface="Tahoma" panose="020B0604030504040204" pitchFamily="34" charset="0"/>
              </a:rPr>
              <a:t>dikendalikan</a:t>
            </a:r>
            <a:endParaRPr lang="en-US" altLang="en-US" sz="1662" b="1" dirty="0">
              <a:latin typeface="Tahoma" panose="020B0604030504040204" pitchFamily="34" charset="0"/>
              <a:ea typeface="Tahoma" panose="020B0604030504040204" pitchFamily="34" charset="0"/>
              <a:cs typeface="Tahoma" panose="020B0604030504040204" pitchFamily="34" charset="0"/>
            </a:endParaRPr>
          </a:p>
          <a:p>
            <a:r>
              <a:rPr lang="id-ID" sz="1662" dirty="0">
                <a:latin typeface="Tahoma" panose="020B0604030504040204" pitchFamily="34" charset="0"/>
                <a:ea typeface="Tahoma" panose="020B0604030504040204" pitchFamily="34" charset="0"/>
                <a:cs typeface="Tahoma" panose="020B0604030504040204" pitchFamily="34" charset="0"/>
              </a:rPr>
              <a:t>Organisasi harus </a:t>
            </a:r>
            <a:r>
              <a:rPr lang="id-ID" sz="1662" b="1" dirty="0">
                <a:latin typeface="Tahoma" panose="020B0604030504040204" pitchFamily="34" charset="0"/>
                <a:ea typeface="Tahoma" panose="020B0604030504040204" pitchFamily="34" charset="0"/>
                <a:cs typeface="Tahoma" panose="020B0604030504040204" pitchFamily="34" charset="0"/>
              </a:rPr>
              <a:t>mengambil tindakan yang sesuai</a:t>
            </a:r>
            <a:r>
              <a:rPr lang="id-ID" sz="1662" dirty="0">
                <a:latin typeface="Tahoma" panose="020B0604030504040204" pitchFamily="34" charset="0"/>
                <a:ea typeface="Tahoma" panose="020B0604030504040204" pitchFamily="34" charset="0"/>
                <a:cs typeface="Tahoma" panose="020B0604030504040204" pitchFamily="34" charset="0"/>
              </a:rPr>
              <a:t> berdasarkan pada sifat ketidaksesuaian dan efeknya pada kesesuaian produk dan jasa. </a:t>
            </a:r>
            <a:r>
              <a:rPr lang="en-US" sz="1662" dirty="0">
                <a:latin typeface="Tahoma" panose="020B0604030504040204" pitchFamily="34" charset="0"/>
                <a:ea typeface="Tahoma" panose="020B0604030504040204" pitchFamily="34" charset="0"/>
                <a:cs typeface="Tahoma" panose="020B0604030504040204" pitchFamily="34" charset="0"/>
              </a:rPr>
              <a:t>Hal </a:t>
            </a:r>
            <a:r>
              <a:rPr lang="id-ID" sz="1662" dirty="0">
                <a:latin typeface="Tahoma" panose="020B0604030504040204" pitchFamily="34" charset="0"/>
                <a:ea typeface="Tahoma" panose="020B0604030504040204" pitchFamily="34" charset="0"/>
                <a:cs typeface="Tahoma" panose="020B0604030504040204" pitchFamily="34" charset="0"/>
              </a:rPr>
              <a:t>Ini juga berlaku untuk produk dan jasa yang tidak sesuai </a:t>
            </a:r>
            <a:r>
              <a:rPr lang="id-ID" sz="1662" b="1" dirty="0">
                <a:latin typeface="Tahoma" panose="020B0604030504040204" pitchFamily="34" charset="0"/>
                <a:ea typeface="Tahoma" panose="020B0604030504040204" pitchFamily="34" charset="0"/>
                <a:cs typeface="Tahoma" panose="020B0604030504040204" pitchFamily="34" charset="0"/>
              </a:rPr>
              <a:t>terdeteksi setelah pengiriman produk</a:t>
            </a:r>
            <a:r>
              <a:rPr lang="id-ID" sz="1662" dirty="0">
                <a:latin typeface="Tahoma" panose="020B0604030504040204" pitchFamily="34" charset="0"/>
                <a:ea typeface="Tahoma" panose="020B0604030504040204" pitchFamily="34" charset="0"/>
                <a:cs typeface="Tahoma" panose="020B0604030504040204" pitchFamily="34" charset="0"/>
              </a:rPr>
              <a:t>, </a:t>
            </a:r>
            <a:r>
              <a:rPr lang="id-ID" sz="1662" b="1" dirty="0">
                <a:latin typeface="Tahoma" panose="020B0604030504040204" pitchFamily="34" charset="0"/>
                <a:ea typeface="Tahoma" panose="020B0604030504040204" pitchFamily="34" charset="0"/>
                <a:cs typeface="Tahoma" panose="020B0604030504040204" pitchFamily="34" charset="0"/>
              </a:rPr>
              <a:t>selama atau setelah penyediaan layanan</a:t>
            </a:r>
            <a:r>
              <a:rPr lang="id-ID" sz="1662" dirty="0">
                <a:latin typeface="Tahoma" panose="020B0604030504040204" pitchFamily="34" charset="0"/>
                <a:ea typeface="Tahoma" panose="020B0604030504040204" pitchFamily="34" charset="0"/>
                <a:cs typeface="Tahoma" panose="020B0604030504040204" pitchFamily="34" charset="0"/>
              </a:rPr>
              <a:t>.</a:t>
            </a:r>
            <a:endParaRPr lang="en-US" sz="1662" dirty="0">
              <a:latin typeface="Tahoma" panose="020B0604030504040204" pitchFamily="34" charset="0"/>
              <a:ea typeface="Tahoma" panose="020B0604030504040204" pitchFamily="34" charset="0"/>
              <a:cs typeface="Tahoma" panose="020B0604030504040204" pitchFamily="34" charset="0"/>
            </a:endParaRPr>
          </a:p>
          <a:p>
            <a:pPr lvl="0"/>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Organisasi harus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melakukan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tindakan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terkait</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dengan output yang tidak sesuai dalam satu atau lebih dari cara berikut:</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koreksi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Segregasi</a:t>
            </a:r>
            <a:r>
              <a:rPr lang="en-US"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,penahanan, kembali atau penangguhan penyediaan produk dan jasa;</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menginformasikan pelanggan</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p>
          <a:p>
            <a:pPr marL="800095" lvl="1" indent="-342898">
              <a:buFont typeface="+mj-lt"/>
              <a:buAutoNum type="alphaLcParenR"/>
            </a:pPr>
            <a:r>
              <a:rPr lang="id-ID" altLang="en-US" sz="1662" b="1" dirty="0">
                <a:solidFill>
                  <a:srgbClr val="212121"/>
                </a:solidFill>
                <a:latin typeface="Tahoma" panose="020B0604030504040204" pitchFamily="34" charset="0"/>
                <a:ea typeface="Tahoma" panose="020B0604030504040204" pitchFamily="34" charset="0"/>
                <a:cs typeface="Tahoma" panose="020B0604030504040204" pitchFamily="34" charset="0"/>
              </a:rPr>
              <a:t>memperoleh otorisasi untuk penerimaan di bawah konsesi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a:t>
            </a:r>
            <a:r>
              <a:rPr lang="en-US" altLang="en-US" sz="1662" dirty="0">
                <a:latin typeface="Tahoma" panose="020B0604030504040204" pitchFamily="34" charset="0"/>
                <a:ea typeface="Tahoma" panose="020B0604030504040204" pitchFamily="34" charset="0"/>
                <a:cs typeface="Tahoma" panose="020B0604030504040204" pitchFamily="34" charset="0"/>
              </a:rPr>
              <a:t> </a:t>
            </a:r>
          </a:p>
          <a:p>
            <a:pPr lvl="0"/>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Organisasi harus menyimpan informasi</a:t>
            </a:r>
            <a:r>
              <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a:t>
            </a:r>
            <a:r>
              <a:rPr lang="en-US" altLang="en-US" sz="1662" dirty="0" err="1">
                <a:solidFill>
                  <a:srgbClr val="212121"/>
                </a:solidFill>
                <a:latin typeface="Tahoma" panose="020B0604030504040204" pitchFamily="34" charset="0"/>
                <a:ea typeface="Tahoma" panose="020B0604030504040204" pitchFamily="34" charset="0"/>
                <a:cs typeface="Tahoma" panose="020B0604030504040204" pitchFamily="34" charset="0"/>
              </a:rPr>
              <a:t>terdokumentasi</a:t>
            </a: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 yang:</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ketidaksesuaian;</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tindakan yang diambil;</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menjelaskan setiap konsesi yang diperoleh;</a:t>
            </a:r>
            <a:endParaRPr lang="en-US" altLang="en-US" sz="1662"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800095" lvl="1" indent="-342898">
              <a:buFont typeface="+mj-lt"/>
              <a:buAutoNum type="alphaLcParenR"/>
            </a:pPr>
            <a:r>
              <a:rPr lang="id-ID" altLang="en-US" sz="1662" dirty="0">
                <a:solidFill>
                  <a:srgbClr val="212121"/>
                </a:solidFill>
                <a:latin typeface="Tahoma" panose="020B0604030504040204" pitchFamily="34" charset="0"/>
                <a:ea typeface="Tahoma" panose="020B0604030504040204" pitchFamily="34" charset="0"/>
                <a:cs typeface="Tahoma" panose="020B0604030504040204" pitchFamily="34" charset="0"/>
              </a:rPr>
              <a:t>mengidentifikasi otoritas memutuskan tindakan sehubungan ketidaksesuaian.</a:t>
            </a:r>
            <a:r>
              <a:rPr lang="en-US" altLang="en-US" sz="1662" dirty="0">
                <a:latin typeface="Tahoma" panose="020B0604030504040204" pitchFamily="34" charset="0"/>
                <a:ea typeface="Tahoma" panose="020B0604030504040204" pitchFamily="34" charset="0"/>
                <a:cs typeface="Tahoma" panose="020B0604030504040204" pitchFamily="34" charset="0"/>
              </a:rPr>
              <a:t> </a:t>
            </a:r>
          </a:p>
        </p:txBody>
      </p:sp>
      <p:cxnSp>
        <p:nvCxnSpPr>
          <p:cNvPr id="3" name="Straight Connector 2"/>
          <p:cNvCxnSpPr/>
          <p:nvPr/>
        </p:nvCxnSpPr>
        <p:spPr>
          <a:xfrm>
            <a:off x="0" y="1275718"/>
            <a:ext cx="914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6831943" y="6154227"/>
            <a:ext cx="2133600" cy="337038"/>
          </a:xfrm>
        </p:spPr>
        <p:txBody>
          <a:bodyPr/>
          <a:lstStyle/>
          <a:p>
            <a:fld id="{8646E38D-1E4E-4D64-8D25-29F399A3900B}" type="slidenum">
              <a:rPr lang="en-US" smtClean="0"/>
              <a:pPr/>
              <a:t>81</a:t>
            </a:fld>
            <a:endParaRPr lang="en-US" dirty="0"/>
          </a:p>
        </p:txBody>
      </p:sp>
      <p:sp>
        <p:nvSpPr>
          <p:cNvPr id="2" name="Footer Placeholder 1">
            <a:extLst>
              <a:ext uri="{FF2B5EF4-FFF2-40B4-BE49-F238E27FC236}">
                <a16:creationId xmlns:a16="http://schemas.microsoft.com/office/drawing/2014/main" id="{046CBC51-4A92-4439-8700-FFAF67A708DE}"/>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660857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06482" y="318591"/>
            <a:ext cx="5952961" cy="1008560"/>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pPr algn="ctr"/>
            <a:r>
              <a:rPr lang="en-US" sz="3600" b="1" dirty="0">
                <a:ln/>
                <a:solidFill>
                  <a:srgbClr val="FF0000"/>
                </a:solidFill>
                <a:latin typeface="Arial Narrow" panose="020B0606020202030204" pitchFamily="34" charset="0"/>
                <a:cs typeface="Impact"/>
              </a:rPr>
              <a:t>SM</a:t>
            </a:r>
            <a:r>
              <a:rPr lang="en-US" sz="3600" b="1" dirty="0">
                <a:ln/>
                <a:solidFill>
                  <a:srgbClr val="00B050"/>
                </a:solidFill>
                <a:latin typeface="Arial Narrow" panose="020B0606020202030204" pitchFamily="34" charset="0"/>
                <a:cs typeface="Impact"/>
              </a:rPr>
              <a:t>L</a:t>
            </a:r>
            <a:r>
              <a:rPr lang="en-US" sz="3600" b="1" dirty="0">
                <a:ln/>
                <a:latin typeface="Arial Narrow" panose="020B0606020202030204" pitchFamily="34" charset="0"/>
                <a:cs typeface="Impact"/>
              </a:rPr>
              <a:t> </a:t>
            </a:r>
            <a:r>
              <a:rPr lang="en-US" sz="6000" b="1" dirty="0">
                <a:ln/>
                <a:latin typeface="Arial Narrow" panose="020B0606020202030204" pitchFamily="34" charset="0"/>
                <a:cs typeface="Impact"/>
              </a:rPr>
              <a:t>8. </a:t>
            </a:r>
            <a:r>
              <a:rPr lang="en-US" sz="6000" b="1" dirty="0" err="1">
                <a:ln/>
                <a:latin typeface="Arial Narrow" panose="020B0606020202030204" pitchFamily="34" charset="0"/>
                <a:cs typeface="Impact"/>
              </a:rPr>
              <a:t>Operasional</a:t>
            </a:r>
            <a:endParaRPr lang="en-US" sz="6000" b="1" dirty="0">
              <a:ln/>
              <a:latin typeface="Arial Narrow" panose="020B0606020202030204" pitchFamily="34" charset="0"/>
              <a:cs typeface="Impact"/>
            </a:endParaRPr>
          </a:p>
        </p:txBody>
      </p:sp>
      <p:sp>
        <p:nvSpPr>
          <p:cNvPr id="7" name="TextBox 6"/>
          <p:cNvSpPr txBox="1"/>
          <p:nvPr/>
        </p:nvSpPr>
        <p:spPr>
          <a:xfrm>
            <a:off x="325394" y="1975716"/>
            <a:ext cx="8603453" cy="4069063"/>
          </a:xfrm>
          <a:prstGeom prst="rect">
            <a:avLst/>
          </a:prstGeom>
          <a:noFill/>
        </p:spPr>
        <p:txBody>
          <a:bodyPr wrap="square" rtlCol="0">
            <a:spAutoFit/>
          </a:bodyPr>
          <a:lstStyle/>
          <a:p>
            <a:pPr marL="263776" indent="-263776">
              <a:buFont typeface="+mj-lt"/>
              <a:buAutoNum type="arabicPeriod"/>
            </a:pPr>
            <a:r>
              <a:rPr lang="en-US" sz="1846" b="1" dirty="0" err="1"/>
              <a:t>Pelaksanaan</a:t>
            </a:r>
            <a:r>
              <a:rPr lang="en-US" sz="1846" b="1" dirty="0"/>
              <a:t> </a:t>
            </a:r>
            <a:r>
              <a:rPr lang="en-US" sz="1846" b="1" dirty="0" err="1"/>
              <a:t>untuk</a:t>
            </a:r>
            <a:r>
              <a:rPr lang="en-US" sz="1846" b="1" dirty="0"/>
              <a:t> </a:t>
            </a:r>
            <a:r>
              <a:rPr lang="en-US" sz="1846" b="1" dirty="0" err="1"/>
              <a:t>menangani</a:t>
            </a:r>
            <a:r>
              <a:rPr lang="en-US" sz="1846" b="1" dirty="0"/>
              <a:t> RISIKO &amp;PELUANG</a:t>
            </a:r>
          </a:p>
          <a:p>
            <a:pPr marL="260845" lvl="1"/>
            <a:r>
              <a:rPr lang="en-US" sz="1846" dirty="0"/>
              <a:t>Goal : </a:t>
            </a:r>
            <a:r>
              <a:rPr lang="en-US" sz="1846" dirty="0" err="1"/>
              <a:t>pelaksanaan</a:t>
            </a:r>
            <a:r>
              <a:rPr lang="en-US" sz="1846" dirty="0"/>
              <a:t> </a:t>
            </a:r>
            <a:r>
              <a:rPr lang="en-US" sz="1846" dirty="0" err="1"/>
              <a:t>sistem</a:t>
            </a:r>
            <a:r>
              <a:rPr lang="en-US" sz="1846" dirty="0"/>
              <a:t> </a:t>
            </a:r>
            <a:r>
              <a:rPr lang="en-US" sz="1846" dirty="0" err="1"/>
              <a:t>manajemen</a:t>
            </a:r>
            <a:r>
              <a:rPr lang="en-US" sz="1846" dirty="0"/>
              <a:t> K3L </a:t>
            </a:r>
            <a:r>
              <a:rPr lang="en-US" sz="1846" dirty="0" err="1"/>
              <a:t>berbasis</a:t>
            </a:r>
            <a:r>
              <a:rPr lang="en-US" sz="1846" dirty="0"/>
              <a:t> PENCEGAHAN </a:t>
            </a:r>
            <a:r>
              <a:rPr lang="en-US" sz="1846" dirty="0" err="1"/>
              <a:t>dan</a:t>
            </a:r>
            <a:r>
              <a:rPr lang="en-US" sz="1846" dirty="0"/>
              <a:t> </a:t>
            </a:r>
            <a:r>
              <a:rPr lang="en-US" sz="1846" dirty="0" err="1"/>
              <a:t>meningkatkan</a:t>
            </a:r>
            <a:r>
              <a:rPr lang="en-US" sz="1846" dirty="0"/>
              <a:t> KINERJA K3L</a:t>
            </a:r>
          </a:p>
          <a:p>
            <a:pPr marL="260845" lvl="1"/>
            <a:endParaRPr lang="en-US" sz="1846" dirty="0"/>
          </a:p>
          <a:p>
            <a:pPr marL="316531" indent="-316531">
              <a:buFont typeface="+mj-lt"/>
              <a:buAutoNum type="arabicPeriod"/>
            </a:pPr>
            <a:r>
              <a:rPr lang="en-US" sz="1846" b="1" dirty="0" err="1"/>
              <a:t>Perencanaan</a:t>
            </a:r>
            <a:r>
              <a:rPr lang="en-US" sz="1846" b="1" dirty="0"/>
              <a:t> </a:t>
            </a:r>
            <a:r>
              <a:rPr lang="en-US" sz="1846" b="1" dirty="0" err="1"/>
              <a:t>dan</a:t>
            </a:r>
            <a:r>
              <a:rPr lang="en-US" sz="1846" b="1" dirty="0"/>
              <a:t> </a:t>
            </a:r>
            <a:r>
              <a:rPr lang="en-US" sz="1846" b="1" dirty="0" err="1"/>
              <a:t>Pengendalian</a:t>
            </a:r>
            <a:r>
              <a:rPr lang="en-US" sz="1846" b="1" dirty="0"/>
              <a:t> </a:t>
            </a:r>
            <a:r>
              <a:rPr lang="en-US" sz="1846" b="1" dirty="0" err="1"/>
              <a:t>Operasional</a:t>
            </a:r>
            <a:endParaRPr lang="en-US" sz="1846" b="1" dirty="0"/>
          </a:p>
          <a:p>
            <a:pPr marL="527552" indent="-263776">
              <a:buFont typeface="Wingdings" charset="2"/>
              <a:buChar char="§"/>
            </a:pPr>
            <a:r>
              <a:rPr lang="en-US" sz="1846" dirty="0" err="1"/>
              <a:t>Menetapkan</a:t>
            </a:r>
            <a:r>
              <a:rPr lang="en-US" sz="1846" dirty="0"/>
              <a:t> </a:t>
            </a:r>
            <a:r>
              <a:rPr lang="en-US" sz="1846" dirty="0" err="1"/>
              <a:t>Kriteria</a:t>
            </a:r>
            <a:r>
              <a:rPr lang="en-US" sz="1846" dirty="0"/>
              <a:t> </a:t>
            </a:r>
            <a:r>
              <a:rPr lang="en-US" sz="1846" dirty="0" err="1"/>
              <a:t>Operasi</a:t>
            </a:r>
            <a:r>
              <a:rPr lang="en-US" sz="1846" dirty="0"/>
              <a:t> &amp; </a:t>
            </a:r>
            <a:r>
              <a:rPr lang="en-US" sz="1846" dirty="0" err="1"/>
              <a:t>Pengendalian</a:t>
            </a:r>
            <a:r>
              <a:rPr lang="en-US" sz="1846" dirty="0"/>
              <a:t> </a:t>
            </a:r>
            <a:r>
              <a:rPr lang="en-US" sz="1846" dirty="0" err="1"/>
              <a:t>Operasional</a:t>
            </a:r>
            <a:endParaRPr lang="en-US" sz="1846" b="1" u="sng" dirty="0">
              <a:solidFill>
                <a:srgbClr val="FF0000"/>
              </a:solidFill>
            </a:endParaRPr>
          </a:p>
          <a:p>
            <a:pPr marL="527552" indent="-263776">
              <a:buFont typeface="Wingdings" charset="2"/>
              <a:buChar char="§"/>
            </a:pPr>
            <a:r>
              <a:rPr lang="en-US" sz="1846" dirty="0" err="1"/>
              <a:t>Manajemen</a:t>
            </a:r>
            <a:r>
              <a:rPr lang="en-US" sz="1846" dirty="0"/>
              <a:t> </a:t>
            </a:r>
            <a:r>
              <a:rPr lang="en-US" sz="1846" dirty="0" err="1"/>
              <a:t>Perubahan</a:t>
            </a:r>
            <a:r>
              <a:rPr lang="en-US" sz="1846" dirty="0"/>
              <a:t> (Management of Change)</a:t>
            </a:r>
          </a:p>
          <a:p>
            <a:pPr marL="527552" indent="-263776">
              <a:buFont typeface="Wingdings" charset="2"/>
              <a:buChar char="§"/>
            </a:pPr>
            <a:r>
              <a:rPr lang="en-US" sz="1846" dirty="0" err="1"/>
              <a:t>Pengadaan</a:t>
            </a:r>
            <a:r>
              <a:rPr lang="en-US" sz="1846" dirty="0"/>
              <a:t> (Procurement) </a:t>
            </a:r>
            <a:r>
              <a:rPr lang="en-US" sz="1846" dirty="0" err="1"/>
              <a:t>Barang</a:t>
            </a:r>
            <a:r>
              <a:rPr lang="en-US" sz="1846" dirty="0"/>
              <a:t> dan </a:t>
            </a:r>
            <a:r>
              <a:rPr lang="en-US" sz="1846" dirty="0" err="1"/>
              <a:t>Jasa</a:t>
            </a:r>
            <a:endParaRPr lang="en-US" sz="1846" dirty="0"/>
          </a:p>
          <a:p>
            <a:pPr marL="527552" indent="-263776">
              <a:buFont typeface="Wingdings" charset="2"/>
              <a:buChar char="§"/>
            </a:pPr>
            <a:r>
              <a:rPr lang="en-US" sz="1846" dirty="0" err="1"/>
              <a:t>Pengendalian</a:t>
            </a:r>
            <a:r>
              <a:rPr lang="en-US" sz="1846" dirty="0"/>
              <a:t> </a:t>
            </a:r>
            <a:r>
              <a:rPr lang="en-US" sz="1846" dirty="0" err="1"/>
              <a:t>Kontraktor</a:t>
            </a:r>
            <a:r>
              <a:rPr lang="en-US" sz="1846" dirty="0"/>
              <a:t> &amp; </a:t>
            </a:r>
            <a:r>
              <a:rPr lang="en-US" sz="1846" dirty="0" err="1"/>
              <a:t>Alih</a:t>
            </a:r>
            <a:r>
              <a:rPr lang="en-US" sz="1846" dirty="0"/>
              <a:t> </a:t>
            </a:r>
            <a:r>
              <a:rPr lang="en-US" sz="1846" dirty="0" err="1"/>
              <a:t>Daya</a:t>
            </a:r>
            <a:r>
              <a:rPr lang="en-US" sz="1846" dirty="0"/>
              <a:t> (Outsourcing)</a:t>
            </a:r>
          </a:p>
          <a:p>
            <a:pPr marL="263776"/>
            <a:endParaRPr lang="en-US" sz="1846" dirty="0"/>
          </a:p>
          <a:p>
            <a:pPr marL="263776" indent="-263776">
              <a:buFont typeface="+mj-lt"/>
              <a:buAutoNum type="arabicPeriod" startAt="3"/>
            </a:pPr>
            <a:r>
              <a:rPr lang="en-US" sz="1846" b="1" dirty="0" err="1"/>
              <a:t>Pelaksanaan</a:t>
            </a:r>
            <a:r>
              <a:rPr lang="en-US" sz="1846" b="1" dirty="0"/>
              <a:t> </a:t>
            </a:r>
            <a:r>
              <a:rPr lang="en-US" sz="1846" b="1" dirty="0" err="1"/>
              <a:t>rencana</a:t>
            </a:r>
            <a:r>
              <a:rPr lang="en-US" sz="1846" b="1" dirty="0"/>
              <a:t> </a:t>
            </a:r>
            <a:r>
              <a:rPr lang="en-US" sz="1846" b="1" dirty="0" err="1"/>
              <a:t>tindakan</a:t>
            </a:r>
            <a:r>
              <a:rPr lang="en-US" sz="1846" b="1" dirty="0"/>
              <a:t> </a:t>
            </a:r>
            <a:r>
              <a:rPr lang="en-US" sz="1846" b="1" dirty="0" err="1"/>
              <a:t>untuk</a:t>
            </a:r>
            <a:r>
              <a:rPr lang="en-US" sz="1846" b="1" dirty="0"/>
              <a:t> </a:t>
            </a:r>
            <a:r>
              <a:rPr lang="en-US" sz="1846" b="1" dirty="0" err="1"/>
              <a:t>mengatasi</a:t>
            </a:r>
            <a:r>
              <a:rPr lang="en-US" sz="1846" b="1" dirty="0"/>
              <a:t> :</a:t>
            </a:r>
          </a:p>
          <a:p>
            <a:pPr marL="586169" lvl="1" indent="-316531">
              <a:buFont typeface="Wingdings" panose="05000000000000000000" pitchFamily="2" charset="2"/>
              <a:buChar char="§"/>
            </a:pPr>
            <a:r>
              <a:rPr lang="en-US" sz="1846" dirty="0" err="1"/>
              <a:t>Risiko</a:t>
            </a:r>
            <a:r>
              <a:rPr lang="en-US" sz="1846" dirty="0"/>
              <a:t> </a:t>
            </a:r>
            <a:r>
              <a:rPr lang="en-US" sz="1846" dirty="0" err="1"/>
              <a:t>dan</a:t>
            </a:r>
            <a:r>
              <a:rPr lang="en-US" sz="1846" dirty="0"/>
              <a:t> </a:t>
            </a:r>
            <a:r>
              <a:rPr lang="en-US" sz="1846" dirty="0" err="1"/>
              <a:t>Peluang</a:t>
            </a:r>
            <a:endParaRPr lang="en-US" sz="1846" dirty="0"/>
          </a:p>
          <a:p>
            <a:pPr marL="586169" lvl="1" indent="-316531">
              <a:buFont typeface="Wingdings" panose="05000000000000000000" pitchFamily="2" charset="2"/>
              <a:buChar char="§"/>
            </a:pPr>
            <a:r>
              <a:rPr lang="en-US" sz="1846" dirty="0" err="1"/>
              <a:t>Bahaya</a:t>
            </a:r>
            <a:r>
              <a:rPr lang="en-US" sz="1846" dirty="0"/>
              <a:t> &amp; </a:t>
            </a:r>
            <a:r>
              <a:rPr lang="en-US" sz="1846" dirty="0" err="1"/>
              <a:t>Aspek</a:t>
            </a:r>
            <a:r>
              <a:rPr lang="en-US" sz="1846" dirty="0"/>
              <a:t> </a:t>
            </a:r>
            <a:r>
              <a:rPr lang="en-US" sz="1846" dirty="0" err="1"/>
              <a:t>Penting</a:t>
            </a:r>
            <a:r>
              <a:rPr lang="en-US" sz="1846" dirty="0"/>
              <a:t> </a:t>
            </a:r>
            <a:r>
              <a:rPr lang="en-US" sz="1846" dirty="0" err="1"/>
              <a:t>Lingkungan</a:t>
            </a:r>
            <a:endParaRPr lang="en-US" sz="1846" dirty="0"/>
          </a:p>
          <a:p>
            <a:pPr marL="586169" lvl="1" indent="-316531">
              <a:buFont typeface="Wingdings" panose="05000000000000000000" pitchFamily="2" charset="2"/>
              <a:buChar char="§"/>
            </a:pPr>
            <a:r>
              <a:rPr lang="en-US" sz="1846" dirty="0" err="1"/>
              <a:t>Pemenuhan</a:t>
            </a:r>
            <a:r>
              <a:rPr lang="en-US" sz="1846" dirty="0"/>
              <a:t> </a:t>
            </a:r>
            <a:r>
              <a:rPr lang="en-US" sz="1846" dirty="0" err="1"/>
              <a:t>Persyaratan</a:t>
            </a:r>
            <a:r>
              <a:rPr lang="en-US" sz="1846" dirty="0"/>
              <a:t> </a:t>
            </a:r>
            <a:r>
              <a:rPr lang="en-US" sz="1846" dirty="0" err="1"/>
              <a:t>Hukum</a:t>
            </a:r>
            <a:r>
              <a:rPr lang="en-US" sz="1846" dirty="0"/>
              <a:t> </a:t>
            </a:r>
            <a:r>
              <a:rPr lang="en-US" sz="1846" dirty="0" err="1"/>
              <a:t>dan</a:t>
            </a:r>
            <a:r>
              <a:rPr lang="en-US" sz="1846" dirty="0"/>
              <a:t> </a:t>
            </a:r>
            <a:r>
              <a:rPr lang="en-US" sz="1846" dirty="0" err="1"/>
              <a:t>Persyaratan</a:t>
            </a:r>
            <a:r>
              <a:rPr lang="en-US" sz="1846" dirty="0"/>
              <a:t> Lain</a:t>
            </a:r>
          </a:p>
        </p:txBody>
      </p:sp>
      <p:sp>
        <p:nvSpPr>
          <p:cNvPr id="3" name="Slide Number Placeholder 2">
            <a:extLst>
              <a:ext uri="{FF2B5EF4-FFF2-40B4-BE49-F238E27FC236}">
                <a16:creationId xmlns:a16="http://schemas.microsoft.com/office/drawing/2014/main" id="{DD861E6D-14FA-4017-8EF8-8C51C5E918D0}"/>
              </a:ext>
            </a:extLst>
          </p:cNvPr>
          <p:cNvSpPr>
            <a:spLocks noGrp="1"/>
          </p:cNvSpPr>
          <p:nvPr>
            <p:ph type="sldNum" sz="quarter" idx="12"/>
          </p:nvPr>
        </p:nvSpPr>
        <p:spPr/>
        <p:txBody>
          <a:bodyPr/>
          <a:lstStyle/>
          <a:p>
            <a:pPr>
              <a:defRPr/>
            </a:pPr>
            <a:fld id="{2E3D3CF9-A8F0-446F-8AA4-23D2A19D86A0}" type="slidenum">
              <a:rPr lang="en-US" smtClean="0"/>
              <a:pPr>
                <a:defRPr/>
              </a:pPr>
              <a:t>82</a:t>
            </a:fld>
            <a:endParaRPr lang="en-US"/>
          </a:p>
        </p:txBody>
      </p:sp>
      <p:pic>
        <p:nvPicPr>
          <p:cNvPr id="4" name="Picture 3">
            <a:extLst>
              <a:ext uri="{FF2B5EF4-FFF2-40B4-BE49-F238E27FC236}">
                <a16:creationId xmlns:a16="http://schemas.microsoft.com/office/drawing/2014/main" id="{33D4A0B5-A3E1-4C2C-838A-FBD7FF1F9DE5}"/>
              </a:ext>
            </a:extLst>
          </p:cNvPr>
          <p:cNvPicPr>
            <a:picLocks noChangeAspect="1"/>
          </p:cNvPicPr>
          <p:nvPr/>
        </p:nvPicPr>
        <p:blipFill>
          <a:blip r:embed="rId2"/>
          <a:stretch>
            <a:fillRect/>
          </a:stretch>
        </p:blipFill>
        <p:spPr>
          <a:xfrm>
            <a:off x="6272057" y="3791780"/>
            <a:ext cx="2695885" cy="2695885"/>
          </a:xfrm>
          <a:prstGeom prst="rect">
            <a:avLst/>
          </a:prstGeom>
        </p:spPr>
      </p:pic>
      <p:sp>
        <p:nvSpPr>
          <p:cNvPr id="6" name="Footer Placeholder 5">
            <a:extLst>
              <a:ext uri="{FF2B5EF4-FFF2-40B4-BE49-F238E27FC236}">
                <a16:creationId xmlns:a16="http://schemas.microsoft.com/office/drawing/2014/main" id="{DC6E5D56-7B52-4460-96EC-DDDAE81BE7D0}"/>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57242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46520" y="665701"/>
            <a:ext cx="8689648" cy="1626984"/>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proses yang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memenuhi</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yang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dalam</a:t>
            </a:r>
            <a:r>
              <a:rPr lang="en-US" sz="1662" dirty="0">
                <a:latin typeface="Arial Narrow" pitchFamily="34" charset="0"/>
              </a:rPr>
              <a:t> </a:t>
            </a:r>
            <a:r>
              <a:rPr lang="en-US" sz="1662" dirty="0" err="1">
                <a:latin typeface="Arial Narrow" pitchFamily="34" charset="0"/>
              </a:rPr>
              <a:t>klausul</a:t>
            </a:r>
            <a:r>
              <a:rPr lang="en-US" sz="1662" dirty="0">
                <a:latin typeface="Arial Narrow" pitchFamily="34" charset="0"/>
              </a:rPr>
              <a:t> 6, </a:t>
            </a:r>
            <a:r>
              <a:rPr lang="en-US" sz="1662" dirty="0" err="1">
                <a:latin typeface="Arial Narrow" pitchFamily="34" charset="0"/>
              </a:rPr>
              <a:t>dengan</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proses:</a:t>
            </a:r>
          </a:p>
          <a:p>
            <a:pPr marL="263776" indent="-263776">
              <a:buFont typeface="Arial" panose="020B0604020202020204" pitchFamily="34" charset="0"/>
              <a:buChar char="•"/>
            </a:pP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proses, </a:t>
            </a:r>
            <a:r>
              <a:rPr lang="en-US" sz="1662" dirty="0" err="1">
                <a:latin typeface="Arial Narrow" pitchFamily="34" charset="0"/>
              </a:rPr>
              <a:t>menurut</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memelihara</a:t>
            </a:r>
            <a:r>
              <a:rPr lang="en-US" sz="1662" dirty="0">
                <a:latin typeface="Arial Narrow" pitchFamily="34" charset="0"/>
              </a:rPr>
              <a:t> dan </a:t>
            </a:r>
            <a:r>
              <a:rPr lang="en-US" sz="1662" dirty="0" err="1">
                <a:latin typeface="Arial Narrow" pitchFamily="34" charset="0"/>
              </a:rPr>
              <a:t>menjaga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endParaRPr lang="en-US" sz="1662" u="sng" dirty="0">
              <a:solidFill>
                <a:srgbClr val="FF0000"/>
              </a:solidFill>
              <a:latin typeface="Arial Narrow" pitchFamily="34" charset="0"/>
            </a:endParaRPr>
          </a:p>
        </p:txBody>
      </p:sp>
      <p:sp>
        <p:nvSpPr>
          <p:cNvPr id="19" name="Rectangle 18"/>
          <p:cNvSpPr/>
          <p:nvPr/>
        </p:nvSpPr>
        <p:spPr>
          <a:xfrm>
            <a:off x="2425989" y="4932609"/>
            <a:ext cx="1688123" cy="67524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Perencanaan</a:t>
            </a:r>
            <a:endParaRPr lang="en-US" sz="1477" dirty="0">
              <a:solidFill>
                <a:schemeClr val="bg1"/>
              </a:solidFill>
              <a:latin typeface="Arial Narrow" pitchFamily="34" charset="0"/>
            </a:endParaRPr>
          </a:p>
        </p:txBody>
      </p:sp>
      <p:sp>
        <p:nvSpPr>
          <p:cNvPr id="20" name="Rectangle 19"/>
          <p:cNvSpPr/>
          <p:nvPr/>
        </p:nvSpPr>
        <p:spPr>
          <a:xfrm>
            <a:off x="4278235" y="4946072"/>
            <a:ext cx="1688123" cy="67524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Perencanaan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grpSp>
        <p:nvGrpSpPr>
          <p:cNvPr id="21" name="Group 20"/>
          <p:cNvGrpSpPr/>
          <p:nvPr/>
        </p:nvGrpSpPr>
        <p:grpSpPr>
          <a:xfrm>
            <a:off x="241430" y="4149491"/>
            <a:ext cx="1852246" cy="2277426"/>
            <a:chOff x="522510" y="2344068"/>
            <a:chExt cx="2006600" cy="1837355"/>
          </a:xfrm>
        </p:grpSpPr>
        <p:sp>
          <p:nvSpPr>
            <p:cNvPr id="22" name="Rectangle 21"/>
            <p:cNvSpPr/>
            <p:nvPr/>
          </p:nvSpPr>
          <p:spPr>
            <a:xfrm>
              <a:off x="522510" y="2344068"/>
              <a:ext cx="2006600" cy="1837355"/>
            </a:xfrm>
            <a:prstGeom prst="rect">
              <a:avLst/>
            </a:prstGeom>
            <a:solidFill>
              <a:srgbClr val="009900"/>
            </a:solid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23" name="Rectangle 22"/>
            <p:cNvSpPr/>
            <p:nvPr/>
          </p:nvSpPr>
          <p:spPr>
            <a:xfrm>
              <a:off x="593793" y="2417634"/>
              <a:ext cx="1828800" cy="4823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Konteks</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24" name="Rectangle 23"/>
            <p:cNvSpPr/>
            <p:nvPr/>
          </p:nvSpPr>
          <p:spPr>
            <a:xfrm>
              <a:off x="598713" y="2954791"/>
              <a:ext cx="1828800" cy="585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Hukum</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Lain</a:t>
              </a:r>
            </a:p>
          </p:txBody>
        </p:sp>
        <p:sp>
          <p:nvSpPr>
            <p:cNvPr id="25" name="Rectangle 24"/>
            <p:cNvSpPr/>
            <p:nvPr/>
          </p:nvSpPr>
          <p:spPr>
            <a:xfrm>
              <a:off x="593793" y="3611336"/>
              <a:ext cx="1828800" cy="4312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Bahaya</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Penting</a:t>
              </a:r>
              <a:endParaRPr lang="en-US" sz="1477" dirty="0">
                <a:solidFill>
                  <a:schemeClr val="tx1"/>
                </a:solidFill>
                <a:latin typeface="Arial Narrow" pitchFamily="34" charset="0"/>
              </a:endParaRPr>
            </a:p>
          </p:txBody>
        </p:sp>
      </p:grpSp>
      <p:cxnSp>
        <p:nvCxnSpPr>
          <p:cNvPr id="26" name="Straight Arrow Connector 25"/>
          <p:cNvCxnSpPr>
            <a:stCxn id="27" idx="0"/>
            <a:endCxn id="19" idx="2"/>
          </p:cNvCxnSpPr>
          <p:nvPr/>
        </p:nvCxnSpPr>
        <p:spPr>
          <a:xfrm flipV="1">
            <a:off x="3270050" y="5607859"/>
            <a:ext cx="0" cy="3331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25989" y="5941012"/>
            <a:ext cx="1688123" cy="42203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Risiko</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Peluang</a:t>
            </a:r>
            <a:endParaRPr lang="en-US" sz="1477" dirty="0">
              <a:solidFill>
                <a:schemeClr val="bg1"/>
              </a:solidFill>
              <a:latin typeface="Arial Narrow" pitchFamily="34" charset="0"/>
            </a:endParaRPr>
          </a:p>
        </p:txBody>
      </p:sp>
      <p:cxnSp>
        <p:nvCxnSpPr>
          <p:cNvPr id="29" name="Straight Arrow Connector 28"/>
          <p:cNvCxnSpPr>
            <a:stCxn id="19" idx="3"/>
          </p:cNvCxnSpPr>
          <p:nvPr/>
        </p:nvCxnSpPr>
        <p:spPr>
          <a:xfrm>
            <a:off x="4114112" y="5270234"/>
            <a:ext cx="16412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a:endCxn id="19" idx="1"/>
          </p:cNvCxnSpPr>
          <p:nvPr/>
        </p:nvCxnSpPr>
        <p:spPr>
          <a:xfrm flipV="1">
            <a:off x="2093676" y="5270234"/>
            <a:ext cx="332313" cy="179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hape 78"/>
          <p:cNvCxnSpPr>
            <a:stCxn id="22" idx="3"/>
            <a:endCxn id="27" idx="1"/>
          </p:cNvCxnSpPr>
          <p:nvPr/>
        </p:nvCxnSpPr>
        <p:spPr>
          <a:xfrm>
            <a:off x="2093676" y="5288204"/>
            <a:ext cx="332313" cy="86382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hape 78"/>
          <p:cNvCxnSpPr>
            <a:stCxn id="22" idx="3"/>
            <a:endCxn id="41" idx="1"/>
          </p:cNvCxnSpPr>
          <p:nvPr/>
        </p:nvCxnSpPr>
        <p:spPr>
          <a:xfrm flipV="1">
            <a:off x="2093676" y="4426841"/>
            <a:ext cx="332313" cy="86136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425989" y="4203279"/>
            <a:ext cx="1688123" cy="44712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Sasaran</a:t>
            </a:r>
            <a:r>
              <a:rPr lang="en-US" sz="1477" dirty="0">
                <a:solidFill>
                  <a:schemeClr val="bg1"/>
                </a:solidFill>
                <a:latin typeface="Arial Narrow" pitchFamily="34" charset="0"/>
              </a:rPr>
              <a:t> K3L</a:t>
            </a:r>
          </a:p>
        </p:txBody>
      </p:sp>
      <p:cxnSp>
        <p:nvCxnSpPr>
          <p:cNvPr id="45" name="Straight Arrow Connector 44"/>
          <p:cNvCxnSpPr>
            <a:stCxn id="41" idx="2"/>
            <a:endCxn id="19" idx="0"/>
          </p:cNvCxnSpPr>
          <p:nvPr/>
        </p:nvCxnSpPr>
        <p:spPr>
          <a:xfrm>
            <a:off x="3270050" y="4650404"/>
            <a:ext cx="0" cy="2822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166937" y="4890625"/>
            <a:ext cx="1582809" cy="779235"/>
          </a:xfrm>
          <a:prstGeom prst="ellipse">
            <a:avLst/>
          </a:prstGeom>
          <a:solidFill>
            <a:srgbClr val="92D050"/>
          </a:solidFill>
          <a:ln>
            <a:solidFill>
              <a:srgbClr val="92D05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Kriteria</a:t>
            </a:r>
            <a:r>
              <a:rPr lang="en-US" sz="1600" b="1" dirty="0">
                <a:solidFill>
                  <a:schemeClr val="tx1"/>
                </a:solidFill>
              </a:rPr>
              <a:t> Proses</a:t>
            </a:r>
            <a:endParaRPr lang="en-US" b="1" dirty="0">
              <a:solidFill>
                <a:schemeClr val="tx1"/>
              </a:solidFill>
            </a:endParaRPr>
          </a:p>
        </p:txBody>
      </p:sp>
      <p:cxnSp>
        <p:nvCxnSpPr>
          <p:cNvPr id="51" name="Straight Arrow Connector 50"/>
          <p:cNvCxnSpPr>
            <a:stCxn id="20" idx="3"/>
            <a:endCxn id="50" idx="2"/>
          </p:cNvCxnSpPr>
          <p:nvPr/>
        </p:nvCxnSpPr>
        <p:spPr>
          <a:xfrm flipV="1">
            <a:off x="5966358" y="5280243"/>
            <a:ext cx="200579" cy="34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ight Arrow 58"/>
          <p:cNvSpPr/>
          <p:nvPr/>
        </p:nvSpPr>
        <p:spPr>
          <a:xfrm rot="5400000">
            <a:off x="6838598" y="4308893"/>
            <a:ext cx="239484"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1" name="Diagram 60"/>
          <p:cNvGraphicFramePr/>
          <p:nvPr>
            <p:extLst>
              <p:ext uri="{D42A27DB-BD31-4B8C-83A1-F6EECF244321}">
                <p14:modId xmlns:p14="http://schemas.microsoft.com/office/powerpoint/2010/main" val="2191908627"/>
              </p:ext>
            </p:extLst>
          </p:nvPr>
        </p:nvGraphicFramePr>
        <p:xfrm>
          <a:off x="5268965" y="2171169"/>
          <a:ext cx="3363403" cy="2490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Rectangle 67"/>
          <p:cNvSpPr/>
          <p:nvPr/>
        </p:nvSpPr>
        <p:spPr>
          <a:xfrm>
            <a:off x="8264378" y="2204051"/>
            <a:ext cx="796244" cy="2446351"/>
          </a:xfrm>
          <a:prstGeom prst="rect">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77" dirty="0">
                <a:solidFill>
                  <a:schemeClr val="tx1"/>
                </a:solidFill>
                <a:latin typeface="Arial Narrow" pitchFamily="34" charset="0"/>
              </a:rPr>
              <a:t>Hierarchy Control</a:t>
            </a:r>
          </a:p>
          <a:p>
            <a:pPr algn="ctr"/>
            <a:r>
              <a:rPr lang="en-US" sz="1477" dirty="0">
                <a:solidFill>
                  <a:schemeClr val="tx1"/>
                </a:solidFill>
                <a:latin typeface="Arial Narrow" pitchFamily="34" charset="0"/>
              </a:rPr>
              <a:t>(SMK3  8.1.2)</a:t>
            </a:r>
          </a:p>
        </p:txBody>
      </p:sp>
      <p:sp>
        <p:nvSpPr>
          <p:cNvPr id="80" name="Rectangle 79"/>
          <p:cNvSpPr/>
          <p:nvPr/>
        </p:nvSpPr>
        <p:spPr>
          <a:xfrm>
            <a:off x="6450969" y="6067676"/>
            <a:ext cx="2597554" cy="454558"/>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Emergency Preparedness &amp; Response (SMK3L  8.2)</a:t>
            </a:r>
          </a:p>
        </p:txBody>
      </p:sp>
      <p:cxnSp>
        <p:nvCxnSpPr>
          <p:cNvPr id="91" name="Straight Arrow Connector 90"/>
          <p:cNvCxnSpPr>
            <a:stCxn id="80" idx="2"/>
          </p:cNvCxnSpPr>
          <p:nvPr/>
        </p:nvCxnSpPr>
        <p:spPr>
          <a:xfrm flipH="1" flipV="1">
            <a:off x="7365791" y="5669860"/>
            <a:ext cx="383955" cy="852374"/>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961830" y="4981372"/>
            <a:ext cx="1181171" cy="587196"/>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tx1"/>
                </a:solidFill>
                <a:latin typeface="Arial Narrow" pitchFamily="34" charset="0"/>
              </a:rPr>
              <a:t>Hasill</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diharapkan</a:t>
            </a:r>
            <a:endParaRPr lang="en-US" sz="1477" dirty="0">
              <a:solidFill>
                <a:schemeClr val="tx1"/>
              </a:solidFill>
              <a:latin typeface="Arial Narrow" pitchFamily="34" charset="0"/>
            </a:endParaRPr>
          </a:p>
        </p:txBody>
      </p:sp>
      <p:cxnSp>
        <p:nvCxnSpPr>
          <p:cNvPr id="98" name="Straight Arrow Connector 97"/>
          <p:cNvCxnSpPr>
            <a:stCxn id="50" idx="6"/>
            <a:endCxn id="97" idx="1"/>
          </p:cNvCxnSpPr>
          <p:nvPr/>
        </p:nvCxnSpPr>
        <p:spPr>
          <a:xfrm flipV="1">
            <a:off x="7749746" y="5274970"/>
            <a:ext cx="212084" cy="52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1600" y="80897"/>
            <a:ext cx="8614568"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err="1">
                <a:solidFill>
                  <a:schemeClr val="tx1"/>
                </a:solidFill>
                <a:latin typeface="Impact" panose="020B0806030902050204" pitchFamily="34" charset="0"/>
                <a:cs typeface="Arial" panose="020B0604020202020204" pitchFamily="34" charset="0"/>
              </a:rPr>
              <a:t>Perencanaan</a:t>
            </a:r>
            <a:r>
              <a:rPr lang="en-US" sz="2400" dirty="0">
                <a:solidFill>
                  <a:schemeClr val="tx1"/>
                </a:solidFill>
                <a:latin typeface="Impact" panose="020B0806030902050204" pitchFamily="34" charset="0"/>
                <a:cs typeface="Arial" panose="020B0604020202020204" pitchFamily="34" charset="0"/>
              </a:rPr>
              <a:t> dan </a:t>
            </a:r>
            <a:r>
              <a:rPr lang="en-US" sz="2400" dirty="0" err="1">
                <a:solidFill>
                  <a:schemeClr val="tx1"/>
                </a:solidFill>
                <a:latin typeface="Impact" panose="020B0806030902050204" pitchFamily="34" charset="0"/>
                <a:cs typeface="Arial" panose="020B0604020202020204" pitchFamily="34" charset="0"/>
              </a:rPr>
              <a:t>Pengendalian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Operasional</a:t>
            </a:r>
            <a:r>
              <a:rPr lang="en-US" sz="2400" dirty="0">
                <a:solidFill>
                  <a:schemeClr val="tx1"/>
                </a:solidFill>
                <a:latin typeface="Impact" panose="020B0806030902050204" pitchFamily="34" charset="0"/>
                <a:cs typeface="Arial" panose="020B0604020202020204" pitchFamily="34" charset="0"/>
              </a:rPr>
              <a:t>  ( </a:t>
            </a:r>
            <a:r>
              <a:rPr lang="en-US" i="1" dirty="0">
                <a:solidFill>
                  <a:srgbClr val="FF0000"/>
                </a:solidFill>
                <a:latin typeface="Impact" panose="020B0806030902050204" pitchFamily="34" charset="0"/>
                <a:cs typeface="Arial" panose="020B0604020202020204" pitchFamily="34" charset="0"/>
              </a:rPr>
              <a:t>SM </a:t>
            </a:r>
            <a:r>
              <a:rPr lang="en-US" dirty="0">
                <a:solidFill>
                  <a:srgbClr val="00B050"/>
                </a:solidFill>
                <a:latin typeface="Impact" panose="020B0806030902050204" pitchFamily="34" charset="0"/>
                <a:cs typeface="Arial" panose="020B0604020202020204" pitchFamily="34" charset="0"/>
              </a:rPr>
              <a:t>L</a:t>
            </a:r>
            <a:r>
              <a:rPr lang="en-US" sz="2400" dirty="0">
                <a:solidFill>
                  <a:schemeClr val="tx1"/>
                </a:solidFill>
                <a:latin typeface="Impact" panose="020B0806030902050204" pitchFamily="34" charset="0"/>
                <a:cs typeface="Arial" panose="020B0604020202020204" pitchFamily="34" charset="0"/>
              </a:rPr>
              <a:t>  8.1  )</a:t>
            </a:r>
          </a:p>
        </p:txBody>
      </p:sp>
      <p:sp>
        <p:nvSpPr>
          <p:cNvPr id="3" name="Slide Number Placeholder 2">
            <a:extLst>
              <a:ext uri="{FF2B5EF4-FFF2-40B4-BE49-F238E27FC236}">
                <a16:creationId xmlns:a16="http://schemas.microsoft.com/office/drawing/2014/main" id="{7DA27365-195F-4076-A3EA-73B1E81D7D48}"/>
              </a:ext>
            </a:extLst>
          </p:cNvPr>
          <p:cNvSpPr>
            <a:spLocks noGrp="1"/>
          </p:cNvSpPr>
          <p:nvPr>
            <p:ph type="sldNum" sz="quarter" idx="12"/>
          </p:nvPr>
        </p:nvSpPr>
        <p:spPr/>
        <p:txBody>
          <a:bodyPr/>
          <a:lstStyle/>
          <a:p>
            <a:pPr>
              <a:defRPr/>
            </a:pPr>
            <a:fld id="{2E3D3CF9-A8F0-446F-8AA4-23D2A19D86A0}" type="slidenum">
              <a:rPr lang="en-US" smtClean="0"/>
              <a:pPr>
                <a:defRPr/>
              </a:pPr>
              <a:t>83</a:t>
            </a:fld>
            <a:endParaRPr lang="en-US"/>
          </a:p>
        </p:txBody>
      </p:sp>
      <p:sp>
        <p:nvSpPr>
          <p:cNvPr id="2" name="Footer Placeholder 1">
            <a:extLst>
              <a:ext uri="{FF2B5EF4-FFF2-40B4-BE49-F238E27FC236}">
                <a16:creationId xmlns:a16="http://schemas.microsoft.com/office/drawing/2014/main" id="{4EA7A80C-B19C-475C-8081-E7F93DF0B489}"/>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963786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397" y="136197"/>
            <a:ext cx="8903603"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Manajemen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Perubahan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a:t>
            </a:r>
            <a:r>
              <a:rPr lang="en-US" dirty="0">
                <a:solidFill>
                  <a:srgbClr val="92D050"/>
                </a:solidFill>
                <a:latin typeface="Impact" panose="020B0806030902050204" pitchFamily="34" charset="0"/>
                <a:cs typeface="Arial" panose="020B0604020202020204" pitchFamily="34" charset="0"/>
              </a:rPr>
              <a:t>L</a:t>
            </a:r>
            <a:r>
              <a:rPr lang="en-US" sz="2800" dirty="0">
                <a:solidFill>
                  <a:schemeClr val="tx1"/>
                </a:solidFill>
                <a:latin typeface="Impact" panose="020B0806030902050204" pitchFamily="34" charset="0"/>
                <a:cs typeface="Arial" panose="020B0604020202020204" pitchFamily="34" charset="0"/>
              </a:rPr>
              <a:t> 8.1.3 )</a:t>
            </a:r>
          </a:p>
        </p:txBody>
      </p:sp>
      <p:sp>
        <p:nvSpPr>
          <p:cNvPr id="4" name="Rectangle 3"/>
          <p:cNvSpPr/>
          <p:nvPr/>
        </p:nvSpPr>
        <p:spPr>
          <a:xfrm>
            <a:off x="240397" y="984394"/>
            <a:ext cx="4164115" cy="4952061"/>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proses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sementara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permanen</a:t>
            </a:r>
            <a:r>
              <a:rPr lang="en-US" sz="1662" dirty="0">
                <a:latin typeface="Arial Narrow" pitchFamily="34" charset="0"/>
              </a:rPr>
              <a:t> yang </a:t>
            </a:r>
            <a:r>
              <a:rPr lang="en-US" sz="1662" dirty="0" err="1">
                <a:latin typeface="Arial Narrow" pitchFamily="34" charset="0"/>
              </a:rPr>
              <a:t>berdampak</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Kinerja</a:t>
            </a:r>
            <a:r>
              <a:rPr lang="en-US" sz="1662" dirty="0">
                <a:latin typeface="Arial Narrow" pitchFamily="34" charset="0"/>
              </a:rPr>
              <a:t> K3L, </a:t>
            </a:r>
            <a:r>
              <a:rPr lang="en-US" sz="1662" dirty="0" err="1">
                <a:latin typeface="Arial Narrow" pitchFamily="34" charset="0"/>
              </a:rPr>
              <a:t>termasuk</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Produk</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proses </a:t>
            </a:r>
            <a:r>
              <a:rPr lang="en-US" sz="1662" dirty="0" err="1">
                <a:latin typeface="Arial Narrow" pitchFamily="34" charset="0"/>
              </a:rPr>
              <a:t>baru</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perubahannya</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p>
          <a:p>
            <a:pPr marL="568325" indent="-285750">
              <a:buFont typeface="Wingdings" panose="05000000000000000000" pitchFamily="2" charset="2"/>
              <a:buChar char="ü"/>
            </a:pPr>
            <a:r>
              <a:rPr lang="en-US" sz="1662" dirty="0" err="1">
                <a:latin typeface="Arial Narrow" pitchFamily="34" charset="0"/>
              </a:rPr>
              <a:t>Lingkungan</a:t>
            </a:r>
            <a:r>
              <a:rPr lang="en-US" sz="1662" dirty="0">
                <a:latin typeface="Arial Narrow" pitchFamily="34" charset="0"/>
              </a:rPr>
              <a:t> </a:t>
            </a:r>
            <a:r>
              <a:rPr lang="en-US" sz="1662" dirty="0" err="1">
                <a:latin typeface="Arial Narrow" pitchFamily="34" charset="0"/>
              </a:rPr>
              <a:t>kerja</a:t>
            </a:r>
            <a:r>
              <a:rPr lang="en-US" sz="1662" dirty="0">
                <a:latin typeface="Arial Narrow" pitchFamily="34" charset="0"/>
              </a:rPr>
              <a:t>,</a:t>
            </a:r>
          </a:p>
          <a:p>
            <a:pPr marL="568325" indent="-285750">
              <a:buFont typeface="Wingdings" panose="05000000000000000000" pitchFamily="2" charset="2"/>
              <a:buChar char="ü"/>
            </a:pPr>
            <a:r>
              <a:rPr lang="en-US" sz="1662" dirty="0" err="1">
                <a:latin typeface="Arial Narrow" pitchFamily="34" charset="0"/>
              </a:rPr>
              <a:t>Organisasi</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Peralatan</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Pengetahuan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bahaya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Pengembangan</a:t>
            </a:r>
            <a:r>
              <a:rPr lang="en-US" sz="1662" dirty="0">
                <a:latin typeface="Arial Narrow" pitchFamily="34" charset="0"/>
              </a:rPr>
              <a:t> </a:t>
            </a:r>
            <a:r>
              <a:rPr lang="en-US" sz="1662" dirty="0" err="1">
                <a:latin typeface="Arial Narrow" pitchFamily="34" charset="0"/>
              </a:rPr>
              <a:t>teknologi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pengetahuan</a:t>
            </a:r>
            <a:endParaRPr lang="en-US" sz="1662" dirty="0">
              <a:latin typeface="Arial Narrow" pitchFamily="34" charset="0"/>
            </a:endParaRPr>
          </a:p>
          <a:p>
            <a:pPr marL="285750" indent="-285750">
              <a:buFont typeface="Arial" panose="020B0604020202020204" pitchFamily="34" charset="0"/>
              <a:buChar char="•"/>
            </a:pPr>
            <a:endParaRPr lang="en-US" sz="1662" dirty="0">
              <a:latin typeface="Arial Narrow" pitchFamily="34" charset="0"/>
            </a:endParaRPr>
          </a:p>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yang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mengambil</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menangani</a:t>
            </a:r>
            <a:r>
              <a:rPr lang="en-US" sz="1662" dirty="0">
                <a:latin typeface="Arial Narrow" pitchFamily="34" charset="0"/>
              </a:rPr>
              <a:t> </a:t>
            </a:r>
            <a:r>
              <a:rPr lang="en-US" sz="1662" dirty="0" err="1">
                <a:latin typeface="Arial Narrow" pitchFamily="34" charset="0"/>
              </a:rPr>
              <a:t>dampaknya</a:t>
            </a:r>
            <a:endParaRPr lang="en-US" sz="1662" dirty="0">
              <a:latin typeface="Arial Narrow" pitchFamily="34" charset="0"/>
            </a:endParaRPr>
          </a:p>
        </p:txBody>
      </p:sp>
      <p:sp>
        <p:nvSpPr>
          <p:cNvPr id="5" name="Rectangle 4"/>
          <p:cNvSpPr/>
          <p:nvPr/>
        </p:nvSpPr>
        <p:spPr>
          <a:xfrm>
            <a:off x="4644753" y="760832"/>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Identifikasi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6" name="Rectangle 5"/>
          <p:cNvSpPr/>
          <p:nvPr/>
        </p:nvSpPr>
        <p:spPr>
          <a:xfrm>
            <a:off x="4644753" y="1527314"/>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Dampak</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7" name="Rectangle 6"/>
          <p:cNvSpPr/>
          <p:nvPr/>
        </p:nvSpPr>
        <p:spPr>
          <a:xfrm>
            <a:off x="4644752" y="2293795"/>
            <a:ext cx="1688123" cy="77213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Penetapan</a:t>
            </a:r>
            <a:r>
              <a:rPr lang="en-US" sz="1477" dirty="0">
                <a:solidFill>
                  <a:schemeClr val="bg1"/>
                </a:solidFill>
                <a:latin typeface="Arial Narrow" pitchFamily="34" charset="0"/>
              </a:rPr>
              <a:t> </a:t>
            </a:r>
            <a:r>
              <a:rPr lang="en-US" sz="1477" dirty="0" err="1">
                <a:solidFill>
                  <a:schemeClr val="bg1"/>
                </a:solidFill>
                <a:latin typeface="Arial Narrow" pitchFamily="34" charset="0"/>
              </a:rPr>
              <a:t>rencana</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8" name="Rectangle 7"/>
          <p:cNvSpPr/>
          <p:nvPr/>
        </p:nvSpPr>
        <p:spPr>
          <a:xfrm>
            <a:off x="4644751"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9" name="Rectangle 8"/>
          <p:cNvSpPr/>
          <p:nvPr/>
        </p:nvSpPr>
        <p:spPr>
          <a:xfrm>
            <a:off x="4644751" y="3393189"/>
            <a:ext cx="1688123" cy="58714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Persetujuan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cxnSp>
        <p:nvCxnSpPr>
          <p:cNvPr id="10" name="Straight Arrow Connector 9"/>
          <p:cNvCxnSpPr>
            <a:stCxn id="5" idx="2"/>
            <a:endCxn id="6" idx="0"/>
          </p:cNvCxnSpPr>
          <p:nvPr/>
        </p:nvCxnSpPr>
        <p:spPr>
          <a:xfrm>
            <a:off x="5488815" y="1207956"/>
            <a:ext cx="0" cy="31935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flipH="1">
            <a:off x="5488814" y="1974438"/>
            <a:ext cx="1" cy="3193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9" idx="0"/>
          </p:cNvCxnSpPr>
          <p:nvPr/>
        </p:nvCxnSpPr>
        <p:spPr>
          <a:xfrm flipH="1">
            <a:off x="5488813" y="3065928"/>
            <a:ext cx="1" cy="3272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45" idx="0"/>
          </p:cNvCxnSpPr>
          <p:nvPr/>
        </p:nvCxnSpPr>
        <p:spPr>
          <a:xfrm>
            <a:off x="5488813" y="3980330"/>
            <a:ext cx="0" cy="41851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823175" y="335341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Efektif</a:t>
            </a:r>
            <a:r>
              <a:rPr lang="en-US" sz="1477" dirty="0">
                <a:solidFill>
                  <a:schemeClr val="bg1"/>
                </a:solidFill>
                <a:latin typeface="Arial Narrow" pitchFamily="34" charset="0"/>
              </a:rPr>
              <a:t> ?</a:t>
            </a:r>
          </a:p>
        </p:txBody>
      </p:sp>
      <p:cxnSp>
        <p:nvCxnSpPr>
          <p:cNvPr id="24" name="Straight Arrow Connector 23"/>
          <p:cNvCxnSpPr>
            <a:stCxn id="23" idx="2"/>
            <a:endCxn id="30" idx="0"/>
          </p:cNvCxnSpPr>
          <p:nvPr/>
        </p:nvCxnSpPr>
        <p:spPr>
          <a:xfrm>
            <a:off x="7667237" y="4119901"/>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23175" y="4397838"/>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Tetapkan</a:t>
            </a:r>
            <a:r>
              <a:rPr lang="en-US" sz="1477" dirty="0">
                <a:solidFill>
                  <a:schemeClr val="bg1"/>
                </a:solidFill>
                <a:latin typeface="Arial Narrow" pitchFamily="34" charset="0"/>
              </a:rPr>
              <a:t> </a:t>
            </a:r>
            <a:r>
              <a:rPr lang="en-US" sz="1477" dirty="0" err="1">
                <a:solidFill>
                  <a:schemeClr val="bg1"/>
                </a:solidFill>
                <a:latin typeface="Arial Narrow" pitchFamily="34" charset="0"/>
              </a:rPr>
              <a:t>sebagai</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operasional</a:t>
            </a:r>
            <a:endParaRPr lang="en-US" sz="1477" dirty="0">
              <a:solidFill>
                <a:schemeClr val="bg1"/>
              </a:solidFill>
              <a:latin typeface="Arial Narrow" pitchFamily="34" charset="0"/>
            </a:endParaRPr>
          </a:p>
        </p:txBody>
      </p:sp>
      <p:sp>
        <p:nvSpPr>
          <p:cNvPr id="31" name="Rectangle 30"/>
          <p:cNvSpPr/>
          <p:nvPr/>
        </p:nvSpPr>
        <p:spPr>
          <a:xfrm>
            <a:off x="6823175"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Laporkan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kepada</a:t>
            </a:r>
            <a:r>
              <a:rPr lang="en-US" sz="1477" dirty="0">
                <a:solidFill>
                  <a:schemeClr val="bg1"/>
                </a:solidFill>
                <a:latin typeface="Arial Narrow" pitchFamily="34" charset="0"/>
              </a:rPr>
              <a:t> Top Management</a:t>
            </a:r>
          </a:p>
        </p:txBody>
      </p:sp>
      <p:cxnSp>
        <p:nvCxnSpPr>
          <p:cNvPr id="32" name="Straight Arrow Connector 31"/>
          <p:cNvCxnSpPr>
            <a:stCxn id="30" idx="2"/>
            <a:endCxn id="31" idx="0"/>
          </p:cNvCxnSpPr>
          <p:nvPr/>
        </p:nvCxnSpPr>
        <p:spPr>
          <a:xfrm>
            <a:off x="7667237" y="5164320"/>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2"/>
            <a:endCxn id="23" idx="0"/>
          </p:cNvCxnSpPr>
          <p:nvPr/>
        </p:nvCxnSpPr>
        <p:spPr>
          <a:xfrm rot="5400000" flipH="1" flipV="1">
            <a:off x="5150365" y="3691867"/>
            <a:ext cx="2855320" cy="2178424"/>
          </a:xfrm>
          <a:prstGeom prst="bentConnector5">
            <a:avLst>
              <a:gd name="adj1" fmla="val -8006"/>
              <a:gd name="adj2" fmla="val 50000"/>
              <a:gd name="adj3" fmla="val 10800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5" idx="2"/>
            <a:endCxn id="8" idx="0"/>
          </p:cNvCxnSpPr>
          <p:nvPr/>
        </p:nvCxnSpPr>
        <p:spPr>
          <a:xfrm>
            <a:off x="5488813" y="5033177"/>
            <a:ext cx="0" cy="409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44751" y="4398843"/>
            <a:ext cx="1688123" cy="63433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57" name="TextBox 56"/>
          <p:cNvSpPr txBox="1"/>
          <p:nvPr/>
        </p:nvSpPr>
        <p:spPr>
          <a:xfrm>
            <a:off x="7786230" y="4060183"/>
            <a:ext cx="392352" cy="369332"/>
          </a:xfrm>
          <a:prstGeom prst="rect">
            <a:avLst/>
          </a:prstGeom>
          <a:noFill/>
        </p:spPr>
        <p:txBody>
          <a:bodyPr wrap="none" rtlCol="0">
            <a:spAutoFit/>
          </a:bodyPr>
          <a:lstStyle/>
          <a:p>
            <a:r>
              <a:rPr lang="en-US" dirty="0" err="1"/>
              <a:t>Ya</a:t>
            </a:r>
            <a:endParaRPr lang="en-US" dirty="0"/>
          </a:p>
        </p:txBody>
      </p:sp>
      <p:sp>
        <p:nvSpPr>
          <p:cNvPr id="58" name="TextBox 57"/>
          <p:cNvSpPr txBox="1"/>
          <p:nvPr/>
        </p:nvSpPr>
        <p:spPr>
          <a:xfrm>
            <a:off x="8457594" y="3736660"/>
            <a:ext cx="686406" cy="369332"/>
          </a:xfrm>
          <a:prstGeom prst="rect">
            <a:avLst/>
          </a:prstGeom>
          <a:noFill/>
        </p:spPr>
        <p:txBody>
          <a:bodyPr wrap="none" rtlCol="0">
            <a:spAutoFit/>
          </a:bodyPr>
          <a:lstStyle/>
          <a:p>
            <a:r>
              <a:rPr lang="en-US" dirty="0" err="1"/>
              <a:t>Tidak</a:t>
            </a:r>
            <a:endParaRPr lang="en-US" dirty="0"/>
          </a:p>
        </p:txBody>
      </p:sp>
      <p:cxnSp>
        <p:nvCxnSpPr>
          <p:cNvPr id="61" name="Straight Arrow Connector 35"/>
          <p:cNvCxnSpPr>
            <a:stCxn id="23" idx="3"/>
            <a:endCxn id="65" idx="3"/>
          </p:cNvCxnSpPr>
          <p:nvPr/>
        </p:nvCxnSpPr>
        <p:spPr>
          <a:xfrm flipV="1">
            <a:off x="8511298" y="2142273"/>
            <a:ext cx="53787" cy="1594387"/>
          </a:xfrm>
          <a:prstGeom prst="bentConnector3">
            <a:avLst>
              <a:gd name="adj1" fmla="val 52501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876962" y="1825106"/>
            <a:ext cx="1688123" cy="63433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endParaRPr lang="en-US" sz="1477" dirty="0">
              <a:solidFill>
                <a:schemeClr val="bg1"/>
              </a:solidFill>
              <a:latin typeface="Arial Narrow" pitchFamily="34" charset="0"/>
            </a:endParaRPr>
          </a:p>
        </p:txBody>
      </p:sp>
      <p:cxnSp>
        <p:nvCxnSpPr>
          <p:cNvPr id="67" name="Straight Arrow Connector 35"/>
          <p:cNvCxnSpPr>
            <a:stCxn id="65" idx="1"/>
            <a:endCxn id="7" idx="3"/>
          </p:cNvCxnSpPr>
          <p:nvPr/>
        </p:nvCxnSpPr>
        <p:spPr>
          <a:xfrm rot="10800000" flipV="1">
            <a:off x="6332876" y="2142272"/>
            <a:ext cx="544087" cy="53758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044FDEAA-DAD0-428A-8878-D2A35ADAEBCA}"/>
              </a:ext>
            </a:extLst>
          </p:cNvPr>
          <p:cNvSpPr>
            <a:spLocks noGrp="1"/>
          </p:cNvSpPr>
          <p:nvPr>
            <p:ph type="sldNum" sz="quarter" idx="12"/>
          </p:nvPr>
        </p:nvSpPr>
        <p:spPr/>
        <p:txBody>
          <a:bodyPr/>
          <a:lstStyle/>
          <a:p>
            <a:pPr>
              <a:defRPr/>
            </a:pPr>
            <a:fld id="{2E3D3CF9-A8F0-446F-8AA4-23D2A19D86A0}" type="slidenum">
              <a:rPr lang="en-US" smtClean="0"/>
              <a:pPr>
                <a:defRPr/>
              </a:pPr>
              <a:t>84</a:t>
            </a:fld>
            <a:endParaRPr lang="en-US"/>
          </a:p>
        </p:txBody>
      </p:sp>
      <p:sp>
        <p:nvSpPr>
          <p:cNvPr id="2" name="Footer Placeholder 1">
            <a:extLst>
              <a:ext uri="{FF2B5EF4-FFF2-40B4-BE49-F238E27FC236}">
                <a16:creationId xmlns:a16="http://schemas.microsoft.com/office/drawing/2014/main" id="{D87A7A72-79FE-4A77-9142-E47797454B97}"/>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246453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332" y="12308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SML</a:t>
            </a:r>
            <a:r>
              <a:rPr lang="en-US" sz="2800" dirty="0">
                <a:solidFill>
                  <a:schemeClr val="tx1"/>
                </a:solidFill>
                <a:latin typeface="Impact" panose="020B0806030902050204" pitchFamily="34" charset="0"/>
                <a:cs typeface="Arial" panose="020B0604020202020204" pitchFamily="34" charset="0"/>
              </a:rPr>
              <a:t>  8.1.4 ) </a:t>
            </a:r>
          </a:p>
        </p:txBody>
      </p:sp>
      <p:sp>
        <p:nvSpPr>
          <p:cNvPr id="4" name="Rectangle 3"/>
          <p:cNvSpPr/>
          <p:nvPr/>
        </p:nvSpPr>
        <p:spPr>
          <a:xfrm>
            <a:off x="832069" y="675112"/>
            <a:ext cx="8311932" cy="603883"/>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melaksanakan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Sistem </a:t>
            </a:r>
            <a:r>
              <a:rPr lang="en-US" sz="1662" dirty="0" err="1">
                <a:latin typeface="Arial Narrow" pitchFamily="34" charset="0"/>
              </a:rPr>
              <a:t>Manajemen</a:t>
            </a:r>
            <a:r>
              <a:rPr lang="en-US" sz="1662" dirty="0">
                <a:latin typeface="Arial Narrow" pitchFamily="34" charset="0"/>
              </a:rPr>
              <a:t> K3L</a:t>
            </a:r>
          </a:p>
        </p:txBody>
      </p:sp>
      <p:sp>
        <p:nvSpPr>
          <p:cNvPr id="26" name="Rectangle 25"/>
          <p:cNvSpPr/>
          <p:nvPr/>
        </p:nvSpPr>
        <p:spPr>
          <a:xfrm>
            <a:off x="832069" y="155072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Permintaan</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7" name="Rectangle 26"/>
          <p:cNvSpPr/>
          <p:nvPr/>
        </p:nvSpPr>
        <p:spPr>
          <a:xfrm>
            <a:off x="832071" y="239069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Cek</a:t>
            </a:r>
            <a:r>
              <a:rPr lang="en-US" sz="1477" dirty="0">
                <a:solidFill>
                  <a:schemeClr val="bg1"/>
                </a:solidFill>
                <a:latin typeface="Arial Narrow" pitchFamily="34" charset="0"/>
              </a:rPr>
              <a:t> </a:t>
            </a:r>
            <a:r>
              <a:rPr lang="en-US" sz="1477" dirty="0" err="1">
                <a:solidFill>
                  <a:schemeClr val="bg1"/>
                </a:solidFill>
                <a:latin typeface="Arial Narrow" pitchFamily="34" charset="0"/>
              </a:rPr>
              <a:t>Kelengkapan</a:t>
            </a:r>
            <a:r>
              <a:rPr lang="en-US" sz="1477" dirty="0">
                <a:solidFill>
                  <a:schemeClr val="bg1"/>
                </a:solidFill>
                <a:latin typeface="Arial Narrow" pitchFamily="34" charset="0"/>
              </a:rPr>
              <a:t> Data</a:t>
            </a:r>
          </a:p>
        </p:txBody>
      </p:sp>
      <p:sp>
        <p:nvSpPr>
          <p:cNvPr id="28" name="Flowchart: Decision 27"/>
          <p:cNvSpPr/>
          <p:nvPr/>
        </p:nvSpPr>
        <p:spPr>
          <a:xfrm>
            <a:off x="83207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Lengkap</a:t>
            </a:r>
            <a:r>
              <a:rPr lang="en-US" sz="1477" dirty="0">
                <a:solidFill>
                  <a:schemeClr val="bg1"/>
                </a:solidFill>
                <a:latin typeface="Arial Narrow" pitchFamily="34" charset="0"/>
              </a:rPr>
              <a:t> ?</a:t>
            </a:r>
          </a:p>
        </p:txBody>
      </p:sp>
      <p:sp>
        <p:nvSpPr>
          <p:cNvPr id="29" name="Rectangle 28"/>
          <p:cNvSpPr/>
          <p:nvPr/>
        </p:nvSpPr>
        <p:spPr>
          <a:xfrm>
            <a:off x="3307973" y="1405035"/>
            <a:ext cx="5620871" cy="1626984"/>
          </a:xfrm>
          <a:prstGeom prst="rect">
            <a:avLst/>
          </a:prstGeom>
          <a:ln w="19050">
            <a:solidFill>
              <a:srgbClr val="FF0000"/>
            </a:solidFill>
            <a:prstDash val="dash"/>
          </a:ln>
        </p:spPr>
        <p:txBody>
          <a:bodyPr wrap="square">
            <a:spAutoFit/>
          </a:bodyPr>
          <a:lstStyle/>
          <a:p>
            <a:r>
              <a:rPr lang="en-US" sz="1662" dirty="0">
                <a:latin typeface="Arial Narrow" pitchFamily="34" charset="0"/>
              </a:rPr>
              <a:t>User </a:t>
            </a:r>
            <a:r>
              <a:rPr lang="en-US" sz="1662" dirty="0" err="1">
                <a:latin typeface="Arial Narrow" pitchFamily="34" charset="0"/>
              </a:rPr>
              <a:t>mengajukan</a:t>
            </a:r>
            <a:r>
              <a:rPr lang="en-US" sz="1662" dirty="0">
                <a:latin typeface="Arial Narrow" pitchFamily="34" charset="0"/>
              </a:rPr>
              <a:t>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jelas</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 </a:t>
            </a:r>
            <a:r>
              <a:rPr lang="en-US" sz="1662" dirty="0" err="1">
                <a:latin typeface="Arial Narrow" pitchFamily="34" charset="0"/>
              </a:rPr>
              <a:t>lisensi</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APD yang </a:t>
            </a:r>
            <a:r>
              <a:rPr lang="en-US" sz="1662" dirty="0" err="1">
                <a:latin typeface="Arial Narrow" pitchFamily="34" charset="0"/>
              </a:rPr>
              <a:t>digunakan</a:t>
            </a:r>
            <a:endParaRPr lang="en-US" sz="1662" dirty="0">
              <a:latin typeface="Arial Narrow" pitchFamily="34" charset="0"/>
            </a:endParaRPr>
          </a:p>
        </p:txBody>
      </p:sp>
      <p:sp>
        <p:nvSpPr>
          <p:cNvPr id="33" name="Rectangle 32"/>
          <p:cNvSpPr/>
          <p:nvPr/>
        </p:nvSpPr>
        <p:spPr>
          <a:xfrm>
            <a:off x="3307973" y="3248313"/>
            <a:ext cx="5620871" cy="1115434"/>
          </a:xfrm>
          <a:prstGeom prst="rect">
            <a:avLst/>
          </a:prstGeom>
          <a:ln w="19050">
            <a:solidFill>
              <a:srgbClr val="FF0000"/>
            </a:solidFill>
            <a:prstDash val="dash"/>
          </a:ln>
        </p:spPr>
        <p:txBody>
          <a:bodyPr wrap="square">
            <a:spAutoFit/>
          </a:bodyPr>
          <a:lstStyle/>
          <a:p>
            <a:r>
              <a:rPr lang="en-US" sz="1662" dirty="0" err="1">
                <a:latin typeface="Arial Narrow" pitchFamily="34" charset="0"/>
              </a:rPr>
              <a:t>Fungsi</a:t>
            </a:r>
            <a:r>
              <a:rPr lang="en-US" sz="1662" dirty="0">
                <a:latin typeface="Arial Narrow" pitchFamily="34" charset="0"/>
              </a:rPr>
              <a:t> yang </a:t>
            </a:r>
            <a:r>
              <a:rPr lang="en-US" sz="1662" dirty="0" err="1">
                <a:latin typeface="Arial Narrow" pitchFamily="34" charset="0"/>
              </a:rPr>
              <a:t>bertanggungjawab</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memeriksa</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lengkap</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dikembalikan</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User. </a:t>
            </a:r>
            <a:r>
              <a:rPr lang="en-US" sz="1662" dirty="0" err="1">
                <a:latin typeface="Arial Narrow" pitchFamily="34" charset="0"/>
              </a:rPr>
              <a:t>Bila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konsultasikan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Petugas</a:t>
            </a:r>
            <a:r>
              <a:rPr lang="en-US" sz="1662" dirty="0">
                <a:latin typeface="Arial Narrow" pitchFamily="34" charset="0"/>
              </a:rPr>
              <a:t> yang </a:t>
            </a:r>
            <a:r>
              <a:rPr lang="en-US" sz="1662" dirty="0" err="1">
                <a:latin typeface="Arial Narrow" pitchFamily="34" charset="0"/>
              </a:rPr>
              <a:t>berkompeten</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Syarat</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 </a:t>
            </a:r>
            <a:r>
              <a:rPr lang="en-US" sz="1662" dirty="0" err="1">
                <a:latin typeface="Arial Narrow" pitchFamily="34" charset="0"/>
              </a:rPr>
              <a:t>Ahli</a:t>
            </a:r>
            <a:r>
              <a:rPr lang="en-US" sz="1662" dirty="0">
                <a:latin typeface="Arial Narrow" pitchFamily="34" charset="0"/>
              </a:rPr>
              <a:t> K3)</a:t>
            </a:r>
          </a:p>
        </p:txBody>
      </p:sp>
      <p:sp>
        <p:nvSpPr>
          <p:cNvPr id="34" name="Rectangle 33"/>
          <p:cNvSpPr/>
          <p:nvPr/>
        </p:nvSpPr>
        <p:spPr>
          <a:xfrm>
            <a:off x="83207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Mencari</a:t>
            </a:r>
            <a:r>
              <a:rPr lang="en-US" sz="1477" dirty="0">
                <a:solidFill>
                  <a:schemeClr val="bg1"/>
                </a:solidFill>
                <a:latin typeface="Arial Narrow" pitchFamily="34" charset="0"/>
              </a:rPr>
              <a:t> </a:t>
            </a:r>
            <a:r>
              <a:rPr lang="en-US" sz="1477" dirty="0" err="1">
                <a:solidFill>
                  <a:schemeClr val="bg1"/>
                </a:solidFill>
                <a:latin typeface="Arial Narrow" pitchFamily="34" charset="0"/>
              </a:rPr>
              <a:t>kandidat</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5" name="Rectangle 34"/>
          <p:cNvSpPr/>
          <p:nvPr/>
        </p:nvSpPr>
        <p:spPr>
          <a:xfrm>
            <a:off x="832069" y="5256087"/>
            <a:ext cx="1688123" cy="60714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Seleksi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307973" y="4580041"/>
            <a:ext cx="5620871" cy="1882760"/>
          </a:xfrm>
          <a:prstGeom prst="rect">
            <a:avLst/>
          </a:prstGeom>
          <a:ln w="19050">
            <a:solidFill>
              <a:srgbClr val="FF0000"/>
            </a:solidFill>
            <a:prstDash val="dash"/>
          </a:ln>
        </p:spPr>
        <p:txBody>
          <a:bodyPr wrap="square">
            <a:spAutoFit/>
          </a:bodyPr>
          <a:lstStyle/>
          <a:p>
            <a:r>
              <a:rPr lang="en-US" sz="1662" dirty="0" err="1">
                <a:latin typeface="Arial Narrow" pitchFamily="34" charset="0"/>
              </a:rPr>
              <a:t>Mencari</a:t>
            </a:r>
            <a:r>
              <a:rPr lang="en-US" sz="1662" dirty="0">
                <a:latin typeface="Arial Narrow" pitchFamily="34" charset="0"/>
              </a:rPr>
              <a:t> </a:t>
            </a:r>
            <a:r>
              <a:rPr lang="en-US" sz="1662" dirty="0" err="1">
                <a:latin typeface="Arial Narrow" pitchFamily="34" charset="0"/>
              </a:rPr>
              <a:t>kandidat</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juga</a:t>
            </a:r>
            <a:r>
              <a:rPr lang="en-US" sz="1662" dirty="0">
                <a:latin typeface="Arial Narrow" pitchFamily="34" charset="0"/>
              </a:rPr>
              <a:t> </a:t>
            </a:r>
            <a:r>
              <a:rPr lang="en-US" sz="1662" dirty="0" err="1">
                <a:latin typeface="Arial Narrow" pitchFamily="34" charset="0"/>
              </a:rPr>
              <a:t>melakukan</a:t>
            </a:r>
            <a:r>
              <a:rPr lang="en-US" sz="1662" dirty="0">
                <a:latin typeface="Arial Narrow" pitchFamily="34" charset="0"/>
              </a:rPr>
              <a:t> </a:t>
            </a:r>
            <a:r>
              <a:rPr lang="en-US" sz="1662" dirty="0" err="1">
                <a:latin typeface="Arial Narrow" pitchFamily="34" charset="0"/>
              </a:rPr>
              <a:t>seleksinya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 ,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 (based on GHS)</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lisensi</a:t>
            </a:r>
            <a:r>
              <a:rPr lang="en-US" sz="1662" dirty="0">
                <a:latin typeface="Arial Narrow" pitchFamily="34" charset="0"/>
              </a:rPr>
              <a:t> K3L (SIO, SIA, IUJP, PJK3,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Sistem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Internasional</a:t>
            </a:r>
            <a:r>
              <a:rPr lang="en-US" sz="1662" dirty="0">
                <a:latin typeface="Arial Narrow" pitchFamily="34" charset="0"/>
              </a:rPr>
              <a:t> / </a:t>
            </a:r>
            <a:r>
              <a:rPr lang="en-US" sz="1662" dirty="0" err="1">
                <a:latin typeface="Arial Narrow" pitchFamily="34" charset="0"/>
              </a:rPr>
              <a:t>Nasional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CHSE-MS</a:t>
            </a:r>
          </a:p>
          <a:p>
            <a:pPr marL="285750" indent="-285750">
              <a:buFont typeface="Arial" panose="020B0604020202020204" pitchFamily="34" charset="0"/>
              <a:buChar char="•"/>
            </a:pPr>
            <a:r>
              <a:rPr lang="en-US" sz="1662" dirty="0" err="1">
                <a:latin typeface="Arial Narrow" pitchFamily="34" charset="0"/>
              </a:rPr>
              <a:t>dll</a:t>
            </a:r>
            <a:endParaRPr lang="en-US" sz="1662" dirty="0">
              <a:latin typeface="Arial Narrow" pitchFamily="34" charset="0"/>
            </a:endParaRPr>
          </a:p>
        </p:txBody>
      </p:sp>
      <p:cxnSp>
        <p:nvCxnSpPr>
          <p:cNvPr id="38" name="Straight Arrow Connector 37"/>
          <p:cNvCxnSpPr>
            <a:stCxn id="26" idx="2"/>
            <a:endCxn id="27" idx="0"/>
          </p:cNvCxnSpPr>
          <p:nvPr/>
        </p:nvCxnSpPr>
        <p:spPr>
          <a:xfrm>
            <a:off x="1676131" y="1997849"/>
            <a:ext cx="2" cy="3928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1676132" y="2837820"/>
            <a:ext cx="1" cy="279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167613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5" idx="0"/>
          </p:cNvCxnSpPr>
          <p:nvPr/>
        </p:nvCxnSpPr>
        <p:spPr>
          <a:xfrm flipH="1">
            <a:off x="1676131" y="4906607"/>
            <a:ext cx="1" cy="3494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2"/>
          </p:cNvCxnSpPr>
          <p:nvPr/>
        </p:nvCxnSpPr>
        <p:spPr>
          <a:xfrm flipH="1">
            <a:off x="1676130" y="5863236"/>
            <a:ext cx="1" cy="3437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431287" y="620702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sp>
        <p:nvSpPr>
          <p:cNvPr id="18" name="Line 25"/>
          <p:cNvSpPr>
            <a:spLocks noChangeShapeType="1"/>
          </p:cNvSpPr>
          <p:nvPr/>
        </p:nvSpPr>
        <p:spPr bwMode="auto">
          <a:xfrm>
            <a:off x="2590232" y="1741333"/>
            <a:ext cx="647700" cy="263525"/>
          </a:xfrm>
          <a:prstGeom prst="line">
            <a:avLst/>
          </a:prstGeom>
          <a:noFill/>
          <a:ln w="76200" cmpd="tri">
            <a:solidFill>
              <a:schemeClr val="tx1"/>
            </a:solidFill>
            <a:round/>
            <a:headEnd/>
            <a:tailEnd type="triangle" w="med" len="med"/>
          </a:ln>
        </p:spPr>
        <p:txBody>
          <a:bodyPr/>
          <a:lstStyle/>
          <a:p>
            <a:endParaRPr lang="en-US"/>
          </a:p>
        </p:txBody>
      </p:sp>
      <p:sp>
        <p:nvSpPr>
          <p:cNvPr id="19" name="Line 25"/>
          <p:cNvSpPr>
            <a:spLocks noChangeShapeType="1"/>
          </p:cNvSpPr>
          <p:nvPr/>
        </p:nvSpPr>
        <p:spPr bwMode="auto">
          <a:xfrm>
            <a:off x="2590232" y="2653337"/>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0" name="Line 25"/>
          <p:cNvSpPr>
            <a:spLocks noChangeShapeType="1"/>
          </p:cNvSpPr>
          <p:nvPr/>
        </p:nvSpPr>
        <p:spPr bwMode="auto">
          <a:xfrm>
            <a:off x="2590232" y="4520020"/>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1" name="Line 25"/>
          <p:cNvSpPr>
            <a:spLocks noChangeShapeType="1"/>
          </p:cNvSpPr>
          <p:nvPr/>
        </p:nvSpPr>
        <p:spPr bwMode="auto">
          <a:xfrm>
            <a:off x="2590232" y="5660746"/>
            <a:ext cx="596596" cy="466"/>
          </a:xfrm>
          <a:prstGeom prst="line">
            <a:avLst/>
          </a:prstGeom>
          <a:noFill/>
          <a:ln w="76200" cmpd="tri">
            <a:solidFill>
              <a:schemeClr val="tx1"/>
            </a:solidFill>
            <a:round/>
            <a:headEnd/>
            <a:tailEnd type="triangle" w="med" len="med"/>
          </a:ln>
        </p:spPr>
        <p:txBody>
          <a:bodyPr/>
          <a:lstStyle/>
          <a:p>
            <a:endParaRPr lang="en-US"/>
          </a:p>
        </p:txBody>
      </p:sp>
      <p:sp>
        <p:nvSpPr>
          <p:cNvPr id="5" name="Slide Number Placeholder 4">
            <a:extLst>
              <a:ext uri="{FF2B5EF4-FFF2-40B4-BE49-F238E27FC236}">
                <a16:creationId xmlns:a16="http://schemas.microsoft.com/office/drawing/2014/main" id="{7FD71266-4839-4BA2-8D80-6C94D5C2ECA7}"/>
              </a:ext>
            </a:extLst>
          </p:cNvPr>
          <p:cNvSpPr>
            <a:spLocks noGrp="1"/>
          </p:cNvSpPr>
          <p:nvPr>
            <p:ph type="sldNum" sz="quarter" idx="12"/>
          </p:nvPr>
        </p:nvSpPr>
        <p:spPr/>
        <p:txBody>
          <a:bodyPr/>
          <a:lstStyle/>
          <a:p>
            <a:pPr>
              <a:defRPr/>
            </a:pPr>
            <a:fld id="{2E3D3CF9-A8F0-446F-8AA4-23D2A19D86A0}" type="slidenum">
              <a:rPr lang="en-US" smtClean="0"/>
              <a:pPr>
                <a:defRPr/>
              </a:pPr>
              <a:t>85</a:t>
            </a:fld>
            <a:endParaRPr lang="en-US"/>
          </a:p>
        </p:txBody>
      </p:sp>
      <p:cxnSp>
        <p:nvCxnSpPr>
          <p:cNvPr id="24" name="Straight Arrow Connector 35"/>
          <p:cNvCxnSpPr>
            <a:stCxn id="28" idx="1"/>
            <a:endCxn id="27" idx="1"/>
          </p:cNvCxnSpPr>
          <p:nvPr/>
        </p:nvCxnSpPr>
        <p:spPr>
          <a:xfrm rot="10800000" flipH="1">
            <a:off x="832069" y="2614259"/>
            <a:ext cx="1" cy="886453"/>
          </a:xfrm>
          <a:prstGeom prst="bentConnector3">
            <a:avLst>
              <a:gd name="adj1" fmla="val -2286000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216536" y="3833270"/>
            <a:ext cx="293275" cy="292495"/>
          </a:xfrm>
          <a:prstGeom prst="rect">
            <a:avLst/>
          </a:prstGeom>
        </p:spPr>
      </p:pic>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289330" y="3248313"/>
            <a:ext cx="297698" cy="297016"/>
          </a:xfrm>
          <a:prstGeom prst="rect">
            <a:avLst/>
          </a:prstGeom>
        </p:spPr>
      </p:pic>
      <p:sp>
        <p:nvSpPr>
          <p:cNvPr id="2" name="Footer Placeholder 1">
            <a:extLst>
              <a:ext uri="{FF2B5EF4-FFF2-40B4-BE49-F238E27FC236}">
                <a16:creationId xmlns:a16="http://schemas.microsoft.com/office/drawing/2014/main" id="{0097E50C-EF86-4CB3-8BF7-176AA1966ED0}"/>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5114648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383399" y="1311781"/>
            <a:ext cx="1688123" cy="4717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Pengadaan</a:t>
            </a:r>
            <a:endParaRPr lang="en-US" sz="1477" dirty="0">
              <a:solidFill>
                <a:schemeClr val="bg1"/>
              </a:solidFill>
              <a:latin typeface="Arial Narrow" pitchFamily="34" charset="0"/>
            </a:endParaRPr>
          </a:p>
        </p:txBody>
      </p:sp>
      <p:sp>
        <p:nvSpPr>
          <p:cNvPr id="27" name="Rectangle 26"/>
          <p:cNvSpPr/>
          <p:nvPr/>
        </p:nvSpPr>
        <p:spPr>
          <a:xfrm>
            <a:off x="1383401" y="222694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 </a:t>
            </a:r>
            <a:r>
              <a:rPr lang="en-US" sz="1477" dirty="0" err="1">
                <a:solidFill>
                  <a:schemeClr val="bg1"/>
                </a:solidFill>
                <a:latin typeface="Arial Narrow" pitchFamily="34" charset="0"/>
              </a:rPr>
              <a:t>Serah</a:t>
            </a:r>
            <a:r>
              <a:rPr lang="en-US" sz="1477" dirty="0">
                <a:solidFill>
                  <a:schemeClr val="bg1"/>
                </a:solidFill>
                <a:latin typeface="Arial Narrow" pitchFamily="34" charset="0"/>
              </a:rPr>
              <a:t> </a:t>
            </a: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8" name="Flowchart: Decision 27"/>
          <p:cNvSpPr/>
          <p:nvPr/>
        </p:nvSpPr>
        <p:spPr>
          <a:xfrm>
            <a:off x="138340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Verifikasi</a:t>
            </a:r>
            <a:r>
              <a:rPr lang="en-US" sz="1477" dirty="0">
                <a:solidFill>
                  <a:schemeClr val="bg1"/>
                </a:solidFill>
                <a:latin typeface="Arial Narrow" pitchFamily="34" charset="0"/>
              </a:rPr>
              <a:t> ?</a:t>
            </a:r>
          </a:p>
        </p:txBody>
      </p:sp>
      <p:sp>
        <p:nvSpPr>
          <p:cNvPr id="29" name="Rectangle 28"/>
          <p:cNvSpPr/>
          <p:nvPr/>
        </p:nvSpPr>
        <p:spPr>
          <a:xfrm>
            <a:off x="3818965" y="1268786"/>
            <a:ext cx="5109879" cy="2394310"/>
          </a:xfrm>
          <a:prstGeom prst="rect">
            <a:avLst/>
          </a:prstGeom>
          <a:ln w="19050">
            <a:solidFill>
              <a:srgbClr val="FF0000"/>
            </a:solidFill>
            <a:prstDash val="dash"/>
          </a:ln>
        </p:spPr>
        <p:txBody>
          <a:bodyPr wrap="square">
            <a:spAutoFit/>
          </a:bodyPr>
          <a:lstStyle/>
          <a:p>
            <a:r>
              <a:rPr lang="en-US" sz="1662" dirty="0" err="1">
                <a:latin typeface="Arial Narrow" pitchFamily="34" charset="0"/>
              </a:rPr>
              <a:t>Pemasok</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mengirimkan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periksa</a:t>
            </a:r>
            <a:r>
              <a:rPr lang="en-US" sz="1662" dirty="0">
                <a:latin typeface="Arial Narrow" pitchFamily="34" charset="0"/>
              </a:rPr>
              <a:t> </a:t>
            </a:r>
            <a:r>
              <a:rPr lang="en-US" sz="1662" dirty="0" err="1">
                <a:latin typeface="Arial Narrow" pitchFamily="34" charset="0"/>
              </a:rPr>
              <a:t>keseuaian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disyaratkan</a:t>
            </a:r>
            <a:r>
              <a:rPr lang="en-US" sz="1662" dirty="0">
                <a:latin typeface="Arial Narrow" pitchFamily="34" charset="0"/>
              </a:rPr>
              <a:t> di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mengacu</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K3L </a:t>
            </a:r>
            <a:r>
              <a:rPr lang="en-US" sz="1662" dirty="0" err="1">
                <a:latin typeface="Arial Narrow" pitchFamily="34" charset="0"/>
              </a:rPr>
              <a:t>pengangkutan</a:t>
            </a:r>
            <a:r>
              <a:rPr lang="en-US" sz="1662" dirty="0">
                <a:latin typeface="Arial Narrow" pitchFamily="34" charset="0"/>
              </a:rPr>
              <a:t>,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kemasan</a:t>
            </a:r>
            <a:r>
              <a:rPr lang="en-US" sz="1662" dirty="0">
                <a:latin typeface="Arial Narrow" pitchFamily="34" charset="0"/>
              </a:rPr>
              <a:t>, COA, MSDS,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pekerjaan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melihat</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K3,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berbahaya</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a:p>
            <a:endParaRPr lang="en-US" sz="1662" dirty="0">
              <a:latin typeface="Arial Narrow" pitchFamily="34" charset="0"/>
            </a:endParaRPr>
          </a:p>
        </p:txBody>
      </p:sp>
      <p:sp>
        <p:nvSpPr>
          <p:cNvPr id="34" name="Rectangle 33"/>
          <p:cNvSpPr/>
          <p:nvPr/>
        </p:nvSpPr>
        <p:spPr>
          <a:xfrm>
            <a:off x="138340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818965" y="4366010"/>
            <a:ext cx="5109879"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secara</a:t>
            </a:r>
            <a:r>
              <a:rPr lang="en-US" sz="1662" dirty="0">
                <a:latin typeface="Arial Narrow" pitchFamily="34" charset="0"/>
              </a:rPr>
              <a:t> </a:t>
            </a:r>
            <a:r>
              <a:rPr lang="en-US" sz="1662" dirty="0" err="1">
                <a:latin typeface="Arial Narrow" pitchFamily="34" charset="0"/>
              </a:rPr>
              <a:t>berkala</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selesainya</a:t>
            </a:r>
            <a:r>
              <a:rPr lang="en-US" sz="1662" dirty="0">
                <a:latin typeface="Arial Narrow" pitchFamily="34" charset="0"/>
              </a:rPr>
              <a:t> </a:t>
            </a:r>
            <a:r>
              <a:rPr lang="en-US" sz="1662" dirty="0" err="1">
                <a:latin typeface="Arial Narrow" pitchFamily="34" charset="0"/>
              </a:rPr>
              <a:t>akhir</a:t>
            </a:r>
            <a:r>
              <a:rPr lang="en-US" sz="1662" dirty="0">
                <a:latin typeface="Arial Narrow" pitchFamily="34" charset="0"/>
              </a:rPr>
              <a:t> </a:t>
            </a:r>
            <a:r>
              <a:rPr lang="en-US" sz="1662" dirty="0" err="1">
                <a:latin typeface="Arial Narrow" pitchFamily="34" charset="0"/>
              </a:rPr>
              <a:t>kontrak</a:t>
            </a:r>
            <a:r>
              <a:rPr lang="en-US" sz="1662" dirty="0">
                <a:latin typeface="Arial Narrow" pitchFamily="34" charset="0"/>
              </a:rPr>
              <a:t> </a:t>
            </a:r>
            <a:r>
              <a:rPr lang="en-US" sz="1662" dirty="0" err="1">
                <a:latin typeface="Arial Narrow" pitchFamily="34" charset="0"/>
              </a:rPr>
              <a:t>kerjasama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mempertimbangkan</a:t>
            </a:r>
            <a:r>
              <a:rPr lang="en-US" sz="1662" dirty="0">
                <a:latin typeface="Arial Narrow" pitchFamily="34" charset="0"/>
              </a:rPr>
              <a:t> </a:t>
            </a:r>
            <a:r>
              <a:rPr lang="en-US" sz="1662" dirty="0" err="1">
                <a:latin typeface="Arial Narrow" pitchFamily="34" charset="0"/>
              </a:rPr>
              <a:t>aspek</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perusahaan</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&amp;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kecelakaan</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temuan</a:t>
            </a:r>
            <a:r>
              <a:rPr lang="en-US" sz="1662" dirty="0">
                <a:latin typeface="Arial Narrow" pitchFamily="34" charset="0"/>
              </a:rPr>
              <a:t> </a:t>
            </a:r>
            <a:r>
              <a:rPr lang="en-US" sz="1662" dirty="0" err="1">
                <a:latin typeface="Arial Narrow" pitchFamily="34" charset="0"/>
              </a:rPr>
              <a:t>inspeksi</a:t>
            </a:r>
            <a:r>
              <a:rPr lang="en-US" sz="1662" dirty="0">
                <a:latin typeface="Arial Narrow" pitchFamily="34" charset="0"/>
              </a:rPr>
              <a:t> K3L / audit K3L</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i="1" dirty="0">
                <a:latin typeface="Arial Narrow" pitchFamily="34" charset="0"/>
              </a:rPr>
              <a:t>service level agreement </a:t>
            </a:r>
            <a:r>
              <a:rPr lang="en-US" sz="1662" dirty="0" err="1">
                <a:latin typeface="Arial Narrow" pitchFamily="34" charset="0"/>
              </a:rPr>
              <a:t>atau</a:t>
            </a:r>
            <a:r>
              <a:rPr lang="en-US" sz="1662" dirty="0">
                <a:latin typeface="Arial Narrow" pitchFamily="34" charset="0"/>
              </a:rPr>
              <a:t> LOI</a:t>
            </a:r>
          </a:p>
        </p:txBody>
      </p:sp>
      <p:cxnSp>
        <p:nvCxnSpPr>
          <p:cNvPr id="38" name="Straight Arrow Connector 37"/>
          <p:cNvCxnSpPr>
            <a:stCxn id="26" idx="2"/>
            <a:endCxn id="27" idx="0"/>
          </p:cNvCxnSpPr>
          <p:nvPr/>
        </p:nvCxnSpPr>
        <p:spPr>
          <a:xfrm>
            <a:off x="2227461" y="1783546"/>
            <a:ext cx="2"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2227462" y="2674070"/>
            <a:ext cx="1"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222746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0" idx="0"/>
          </p:cNvCxnSpPr>
          <p:nvPr/>
        </p:nvCxnSpPr>
        <p:spPr>
          <a:xfrm>
            <a:off x="2227462" y="4906607"/>
            <a:ext cx="0" cy="2554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82617" y="61517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cxnSp>
        <p:nvCxnSpPr>
          <p:cNvPr id="16" name="Straight Arrow Connector 15"/>
          <p:cNvCxnSpPr>
            <a:stCxn id="51" idx="2"/>
            <a:endCxn id="26" idx="0"/>
          </p:cNvCxnSpPr>
          <p:nvPr/>
        </p:nvCxnSpPr>
        <p:spPr>
          <a:xfrm>
            <a:off x="2227460" y="1062299"/>
            <a:ext cx="1"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Flowchart: Decision 29"/>
          <p:cNvSpPr/>
          <p:nvPr/>
        </p:nvSpPr>
        <p:spPr>
          <a:xfrm>
            <a:off x="1383400" y="516206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Sesuai</a:t>
            </a:r>
            <a:r>
              <a:rPr lang="en-US" sz="1477" dirty="0">
                <a:solidFill>
                  <a:schemeClr val="bg1"/>
                </a:solidFill>
                <a:latin typeface="Arial Narrow" pitchFamily="34" charset="0"/>
              </a:rPr>
              <a:t> ?</a:t>
            </a:r>
          </a:p>
        </p:txBody>
      </p:sp>
      <p:sp>
        <p:nvSpPr>
          <p:cNvPr id="32" name="Rectangle 31"/>
          <p:cNvSpPr/>
          <p:nvPr/>
        </p:nvSpPr>
        <p:spPr>
          <a:xfrm>
            <a:off x="1383401" y="614707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Continual Improvement</a:t>
            </a:r>
          </a:p>
        </p:txBody>
      </p:sp>
      <p:sp>
        <p:nvSpPr>
          <p:cNvPr id="36" name="Rectangle 35"/>
          <p:cNvSpPr/>
          <p:nvPr/>
        </p:nvSpPr>
        <p:spPr>
          <a:xfrm>
            <a:off x="240397" y="3717908"/>
            <a:ext cx="964239" cy="58156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Corrective Action</a:t>
            </a:r>
          </a:p>
        </p:txBody>
      </p:sp>
      <p:cxnSp>
        <p:nvCxnSpPr>
          <p:cNvPr id="41" name="Straight Arrow Connector 40"/>
          <p:cNvCxnSpPr>
            <a:stCxn id="30" idx="2"/>
            <a:endCxn id="32" idx="0"/>
          </p:cNvCxnSpPr>
          <p:nvPr/>
        </p:nvCxnSpPr>
        <p:spPr>
          <a:xfrm>
            <a:off x="2227462" y="5928551"/>
            <a:ext cx="1" cy="2185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8" idx="1"/>
            <a:endCxn id="36" idx="0"/>
          </p:cNvCxnSpPr>
          <p:nvPr/>
        </p:nvCxnSpPr>
        <p:spPr>
          <a:xfrm rot="10800000" flipV="1">
            <a:off x="722518" y="3500710"/>
            <a:ext cx="660883" cy="217197"/>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a:stCxn id="30" idx="1"/>
            <a:endCxn id="36" idx="2"/>
          </p:cNvCxnSpPr>
          <p:nvPr/>
        </p:nvCxnSpPr>
        <p:spPr>
          <a:xfrm rot="10800000">
            <a:off x="722518" y="4299478"/>
            <a:ext cx="660883" cy="1245833"/>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Line 25"/>
          <p:cNvSpPr>
            <a:spLocks noChangeShapeType="1"/>
          </p:cNvSpPr>
          <p:nvPr/>
        </p:nvSpPr>
        <p:spPr bwMode="auto">
          <a:xfrm>
            <a:off x="3117456" y="1584029"/>
            <a:ext cx="647700" cy="263525"/>
          </a:xfrm>
          <a:prstGeom prst="line">
            <a:avLst/>
          </a:prstGeom>
          <a:noFill/>
          <a:ln w="76200" cmpd="tri">
            <a:solidFill>
              <a:schemeClr val="tx1"/>
            </a:solidFill>
            <a:round/>
            <a:headEnd/>
            <a:tailEnd type="triangle" w="med" len="med"/>
          </a:ln>
        </p:spPr>
        <p:txBody>
          <a:bodyPr/>
          <a:lstStyle/>
          <a:p>
            <a:endParaRPr lang="en-US"/>
          </a:p>
        </p:txBody>
      </p:sp>
      <p:sp>
        <p:nvSpPr>
          <p:cNvPr id="48" name="Line 25"/>
          <p:cNvSpPr>
            <a:spLocks noChangeShapeType="1"/>
          </p:cNvSpPr>
          <p:nvPr/>
        </p:nvSpPr>
        <p:spPr bwMode="auto">
          <a:xfrm>
            <a:off x="3117456" y="2512257"/>
            <a:ext cx="647700" cy="2344"/>
          </a:xfrm>
          <a:prstGeom prst="line">
            <a:avLst/>
          </a:prstGeom>
          <a:noFill/>
          <a:ln w="76200" cmpd="tri">
            <a:solidFill>
              <a:schemeClr val="tx1"/>
            </a:solidFill>
            <a:round/>
            <a:headEnd/>
            <a:tailEnd type="triangle" w="med" len="med"/>
          </a:ln>
        </p:spPr>
        <p:txBody>
          <a:bodyPr/>
          <a:lstStyle/>
          <a:p>
            <a:endParaRPr lang="en-US"/>
          </a:p>
        </p:txBody>
      </p:sp>
      <p:sp>
        <p:nvSpPr>
          <p:cNvPr id="49" name="Line 25"/>
          <p:cNvSpPr>
            <a:spLocks noChangeShapeType="1"/>
          </p:cNvSpPr>
          <p:nvPr/>
        </p:nvSpPr>
        <p:spPr bwMode="auto">
          <a:xfrm>
            <a:off x="3171265" y="4517676"/>
            <a:ext cx="647700" cy="2344"/>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558B58C5-978F-47E9-9399-D866B7BBF0BC}"/>
              </a:ext>
            </a:extLst>
          </p:cNvPr>
          <p:cNvSpPr>
            <a:spLocks noGrp="1"/>
          </p:cNvSpPr>
          <p:nvPr>
            <p:ph type="sldNum" sz="quarter" idx="12"/>
          </p:nvPr>
        </p:nvSpPr>
        <p:spPr/>
        <p:txBody>
          <a:bodyPr/>
          <a:lstStyle/>
          <a:p>
            <a:pPr>
              <a:defRPr/>
            </a:pPr>
            <a:fld id="{2E3D3CF9-A8F0-446F-8AA4-23D2A19D86A0}" type="slidenum">
              <a:rPr lang="en-US" smtClean="0"/>
              <a:pPr>
                <a:defRPr/>
              </a:pPr>
              <a:t>86</a:t>
            </a:fld>
            <a:endParaRPr lang="en-US"/>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2472303" y="5879840"/>
            <a:ext cx="293275" cy="292495"/>
          </a:xfrm>
          <a:prstGeom prst="rect">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85701" y="5209049"/>
            <a:ext cx="297698" cy="297016"/>
          </a:xfrm>
          <a:prstGeom prst="rect">
            <a:avLst/>
          </a:prstGeom>
        </p:spPr>
      </p:pic>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689342" y="3823512"/>
            <a:ext cx="293275" cy="292495"/>
          </a:xfrm>
          <a:prstGeom prst="rect">
            <a:avLst/>
          </a:prstGeom>
        </p:spPr>
      </p:pic>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42780" y="3180204"/>
            <a:ext cx="297698" cy="297016"/>
          </a:xfrm>
          <a:prstGeom prst="rect">
            <a:avLst/>
          </a:prstGeom>
        </p:spPr>
      </p:pic>
      <p:sp>
        <p:nvSpPr>
          <p:cNvPr id="2" name="Footer Placeholder 1">
            <a:extLst>
              <a:ext uri="{FF2B5EF4-FFF2-40B4-BE49-F238E27FC236}">
                <a16:creationId xmlns:a16="http://schemas.microsoft.com/office/drawing/2014/main" id="{9CB4D858-987D-42FA-8A4E-E8CFE87E4A1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54" name="Rectangle 53">
            <a:extLst>
              <a:ext uri="{FF2B5EF4-FFF2-40B4-BE49-F238E27FC236}">
                <a16:creationId xmlns:a16="http://schemas.microsoft.com/office/drawing/2014/main" id="{2FE375AA-93E1-4A39-B65B-E5F3289E9C47}"/>
              </a:ext>
            </a:extLst>
          </p:cNvPr>
          <p:cNvSpPr/>
          <p:nvPr/>
        </p:nvSpPr>
        <p:spPr>
          <a:xfrm>
            <a:off x="348332" y="12308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SML</a:t>
            </a:r>
            <a:r>
              <a:rPr lang="en-US" sz="2800" dirty="0">
                <a:solidFill>
                  <a:schemeClr val="tx1"/>
                </a:solidFill>
                <a:latin typeface="Impact" panose="020B0806030902050204" pitchFamily="34" charset="0"/>
                <a:cs typeface="Arial" panose="020B0604020202020204" pitchFamily="34" charset="0"/>
              </a:rPr>
              <a:t>  8.1.4 ) </a:t>
            </a:r>
          </a:p>
        </p:txBody>
      </p:sp>
    </p:spTree>
    <p:extLst>
      <p:ext uri="{BB962C8B-B14F-4D97-AF65-F5344CB8AC3E}">
        <p14:creationId xmlns:p14="http://schemas.microsoft.com/office/powerpoint/2010/main" val="2746900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0397" y="704430"/>
            <a:ext cx="8689648"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siaga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tanggap</a:t>
            </a:r>
            <a:r>
              <a:rPr lang="en-US" sz="1846" dirty="0">
                <a:latin typeface="Arial Narrow" pitchFamily="34" charset="0"/>
              </a:rPr>
              <a:t> </a:t>
            </a:r>
            <a:r>
              <a:rPr lang="en-US" sz="1846" dirty="0" err="1">
                <a:latin typeface="Arial Narrow" pitchFamily="34" charset="0"/>
              </a:rPr>
              <a:t>terhadap</a:t>
            </a:r>
            <a:r>
              <a:rPr lang="en-US" sz="1846" dirty="0">
                <a:latin typeface="Arial Narrow" pitchFamily="34" charset="0"/>
              </a:rPr>
              <a:t> </a:t>
            </a:r>
            <a:r>
              <a:rPr lang="en-US" sz="1846" dirty="0" err="1">
                <a:latin typeface="Arial Narrow" pitchFamily="34" charset="0"/>
              </a:rPr>
              <a:t>potensi</a:t>
            </a:r>
            <a:r>
              <a:rPr lang="en-US" sz="1846" dirty="0">
                <a:latin typeface="Arial Narrow" pitchFamily="34" charset="0"/>
              </a:rPr>
              <a:t> </a:t>
            </a:r>
            <a:r>
              <a:rPr lang="en-US" sz="1846" dirty="0" err="1">
                <a:latin typeface="Arial Narrow" pitchFamily="34" charset="0"/>
              </a:rPr>
              <a:t>situasi</a:t>
            </a:r>
            <a:r>
              <a:rPr lang="en-US" sz="1846" dirty="0">
                <a:latin typeface="Arial Narrow" pitchFamily="34" charset="0"/>
              </a:rPr>
              <a:t> </a:t>
            </a:r>
            <a:r>
              <a:rPr lang="en-US" sz="1846" dirty="0" err="1">
                <a:latin typeface="Arial Narrow" pitchFamily="34" charset="0"/>
              </a:rPr>
              <a:t>darurat</a:t>
            </a:r>
            <a:r>
              <a:rPr lang="en-US" sz="1846" dirty="0">
                <a:latin typeface="Arial Narrow" pitchFamily="34" charset="0"/>
              </a:rPr>
              <a:t> yang </a:t>
            </a:r>
            <a:r>
              <a:rPr lang="en-US" sz="1846" dirty="0" err="1">
                <a:latin typeface="Arial Narrow" pitchFamily="34" charset="0"/>
              </a:rPr>
              <a:t>teridentifikasi</a:t>
            </a:r>
            <a:r>
              <a:rPr lang="en-US" sz="1846" dirty="0">
                <a:latin typeface="Arial Narrow" pitchFamily="34" charset="0"/>
              </a:rPr>
              <a:t>.</a:t>
            </a:r>
          </a:p>
        </p:txBody>
      </p:sp>
      <p:graphicFrame>
        <p:nvGraphicFramePr>
          <p:cNvPr id="5" name="Diagram 4"/>
          <p:cNvGraphicFramePr/>
          <p:nvPr>
            <p:extLst>
              <p:ext uri="{D42A27DB-BD31-4B8C-83A1-F6EECF244321}">
                <p14:modId xmlns:p14="http://schemas.microsoft.com/office/powerpoint/2010/main" val="2703150262"/>
              </p:ext>
            </p:extLst>
          </p:nvPr>
        </p:nvGraphicFramePr>
        <p:xfrm>
          <a:off x="123647" y="1491659"/>
          <a:ext cx="8804140" cy="507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Kesiagaan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Tanggap</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Darurat</a:t>
            </a:r>
            <a:r>
              <a:rPr lang="en-US" sz="2800" dirty="0">
                <a:solidFill>
                  <a:schemeClr val="tx1"/>
                </a:solidFill>
                <a:latin typeface="Impact" panose="020B0806030902050204" pitchFamily="34" charset="0"/>
                <a:cs typeface="Arial" panose="020B0604020202020204" pitchFamily="34" charset="0"/>
              </a:rPr>
              <a:t>  (  </a:t>
            </a:r>
            <a:r>
              <a:rPr lang="en-US" i="1" u="sng" dirty="0">
                <a:solidFill>
                  <a:srgbClr val="FF0000"/>
                </a:solidFill>
                <a:latin typeface="Impact" panose="020B0806030902050204" pitchFamily="34" charset="0"/>
                <a:cs typeface="Arial" panose="020B0604020202020204" pitchFamily="34" charset="0"/>
              </a:rPr>
              <a:t>SM </a:t>
            </a:r>
            <a:r>
              <a:rPr lang="en-US" u="sng" dirty="0">
                <a:solidFill>
                  <a:srgbClr val="00B050"/>
                </a:solidFill>
                <a:latin typeface="Impact" panose="020B0806030902050204" pitchFamily="34" charset="0"/>
                <a:cs typeface="Arial" panose="020B0604020202020204" pitchFamily="34" charset="0"/>
              </a:rPr>
              <a:t>L</a:t>
            </a:r>
            <a:r>
              <a:rPr lang="en-US" sz="2800" dirty="0">
                <a:solidFill>
                  <a:srgbClr val="00B050"/>
                </a:solidFill>
                <a:latin typeface="Impact" panose="020B0806030902050204" pitchFamily="34" charset="0"/>
                <a:cs typeface="Arial" panose="020B0604020202020204" pitchFamily="34" charset="0"/>
              </a:rPr>
              <a:t> </a:t>
            </a:r>
            <a:r>
              <a:rPr lang="en-US" sz="2800" dirty="0">
                <a:solidFill>
                  <a:schemeClr val="tx1"/>
                </a:solidFill>
                <a:latin typeface="Impact" panose="020B0806030902050204" pitchFamily="34" charset="0"/>
                <a:cs typeface="Arial" panose="020B0604020202020204" pitchFamily="34" charset="0"/>
              </a:rPr>
              <a:t> 8.2 ) </a:t>
            </a:r>
          </a:p>
        </p:txBody>
      </p:sp>
      <p:sp>
        <p:nvSpPr>
          <p:cNvPr id="3" name="Slide Number Placeholder 2">
            <a:extLst>
              <a:ext uri="{FF2B5EF4-FFF2-40B4-BE49-F238E27FC236}">
                <a16:creationId xmlns:a16="http://schemas.microsoft.com/office/drawing/2014/main" id="{087EECDC-10E7-42E5-9473-5C0B836D2AFB}"/>
              </a:ext>
            </a:extLst>
          </p:cNvPr>
          <p:cNvSpPr>
            <a:spLocks noGrp="1"/>
          </p:cNvSpPr>
          <p:nvPr>
            <p:ph type="sldNum" sz="quarter" idx="12"/>
          </p:nvPr>
        </p:nvSpPr>
        <p:spPr/>
        <p:txBody>
          <a:bodyPr/>
          <a:lstStyle/>
          <a:p>
            <a:pPr>
              <a:defRPr/>
            </a:pPr>
            <a:fld id="{2E3D3CF9-A8F0-446F-8AA4-23D2A19D86A0}" type="slidenum">
              <a:rPr lang="en-US" smtClean="0"/>
              <a:pPr>
                <a:defRPr/>
              </a:pPr>
              <a:t>87</a:t>
            </a:fld>
            <a:endParaRPr lang="en-US"/>
          </a:p>
        </p:txBody>
      </p:sp>
      <p:sp>
        <p:nvSpPr>
          <p:cNvPr id="2" name="Footer Placeholder 1">
            <a:extLst>
              <a:ext uri="{FF2B5EF4-FFF2-40B4-BE49-F238E27FC236}">
                <a16:creationId xmlns:a16="http://schemas.microsoft.com/office/drawing/2014/main" id="{B0DED6BB-6DEF-491F-98C7-2CEFD70A939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3360835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nvPr>
        </p:nvGraphicFramePr>
        <p:xfrm>
          <a:off x="0" y="867195"/>
          <a:ext cx="9144000" cy="5525589"/>
        </p:xfrm>
        <a:graphic>
          <a:graphicData uri="http://schemas.openxmlformats.org/presentationml/2006/ole">
            <mc:AlternateContent xmlns:mc="http://schemas.openxmlformats.org/markup-compatibility/2006">
              <mc:Choice xmlns:v="urn:schemas-microsoft-com:vml" Requires="v">
                <p:oleObj spid="_x0000_s10270" name="Clip" r:id="rId3" imgW="6503760" imgH="4368600" progId="">
                  <p:embed/>
                </p:oleObj>
              </mc:Choice>
              <mc:Fallback>
                <p:oleObj name="Clip" r:id="rId3" imgW="6503760" imgH="4368600" progId="">
                  <p:embed/>
                  <p:pic>
                    <p:nvPicPr>
                      <p:cNvPr id="205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67195"/>
                        <a:ext cx="9144000" cy="5525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3"/>
          <p:cNvSpPr>
            <a:spLocks noChangeArrowheads="1"/>
          </p:cNvSpPr>
          <p:nvPr/>
        </p:nvSpPr>
        <p:spPr bwMode="auto">
          <a:xfrm>
            <a:off x="3566161" y="3537745"/>
            <a:ext cx="4663126" cy="91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992" tIns="42497" rIns="84992" bIns="42497">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5400" b="1" dirty="0" err="1"/>
              <a:t>Pasal</a:t>
            </a:r>
            <a:r>
              <a:rPr lang="en-US" altLang="en-US" sz="5400" b="1" dirty="0"/>
              <a:t> 9</a:t>
            </a:r>
          </a:p>
        </p:txBody>
      </p:sp>
      <p:sp>
        <p:nvSpPr>
          <p:cNvPr id="2" name="Footer Placeholder 1">
            <a:extLst>
              <a:ext uri="{FF2B5EF4-FFF2-40B4-BE49-F238E27FC236}">
                <a16:creationId xmlns:a16="http://schemas.microsoft.com/office/drawing/2014/main" id="{03FF1561-AC84-41D9-89C6-2D03E38AB794}"/>
              </a:ext>
            </a:extLst>
          </p:cNvPr>
          <p:cNvSpPr>
            <a:spLocks noGrp="1"/>
          </p:cNvSpPr>
          <p:nvPr>
            <p:ph type="ftr" sz="quarter" idx="11"/>
          </p:nvPr>
        </p:nvSpPr>
        <p:spPr/>
        <p:txBody>
          <a:bodyPr/>
          <a:lstStyle/>
          <a:p>
            <a:r>
              <a:rPr lang="en-US"/>
              <a:t>Integrasi ISO 9001 &amp; ISO 14001 1/rev.01 (c)Copyright, Sentral Sistem. May 2019</a:t>
            </a:r>
          </a:p>
        </p:txBody>
      </p:sp>
      <p:sp>
        <p:nvSpPr>
          <p:cNvPr id="3" name="Slide Number Placeholder 2">
            <a:extLst>
              <a:ext uri="{FF2B5EF4-FFF2-40B4-BE49-F238E27FC236}">
                <a16:creationId xmlns:a16="http://schemas.microsoft.com/office/drawing/2014/main" id="{6C25ED24-EBFE-4D1C-9893-61D1F5913A96}"/>
              </a:ext>
            </a:extLst>
          </p:cNvPr>
          <p:cNvSpPr>
            <a:spLocks noGrp="1"/>
          </p:cNvSpPr>
          <p:nvPr>
            <p:ph type="sldNum" sz="quarter" idx="12"/>
          </p:nvPr>
        </p:nvSpPr>
        <p:spPr/>
        <p:txBody>
          <a:bodyPr/>
          <a:lstStyle/>
          <a:p>
            <a:fld id="{98FF0BF6-974F-4A38-B2C3-FBDB8BA2FD87}" type="slidenum">
              <a:rPr lang="en-US" smtClean="0"/>
              <a:pPr/>
              <a:t>88</a:t>
            </a:fld>
            <a:endParaRPr lang="en-US"/>
          </a:p>
        </p:txBody>
      </p:sp>
    </p:spTree>
    <p:extLst>
      <p:ext uri="{BB962C8B-B14F-4D97-AF65-F5344CB8AC3E}">
        <p14:creationId xmlns:p14="http://schemas.microsoft.com/office/powerpoint/2010/main" val="33092808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27812913"/>
              </p:ext>
            </p:extLst>
          </p:nvPr>
        </p:nvGraphicFramePr>
        <p:xfrm>
          <a:off x="457200" y="1506904"/>
          <a:ext cx="8229600" cy="5870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0789" y="1957023"/>
            <a:ext cx="4326791" cy="852363"/>
          </a:xfrm>
          <a:prstGeom prst="rect">
            <a:avLst/>
          </a:prstGeom>
          <a:noFill/>
        </p:spPr>
        <p:txBody>
          <a:bodyPr wrap="none" lIns="84406" tIns="42203" rIns="84406" bIns="42203">
            <a:spAutoFit/>
          </a:bodyPr>
          <a:lstStyle/>
          <a:p>
            <a:pPr algn="ctr"/>
            <a:r>
              <a:rPr lang="en-US" sz="4985" b="1" dirty="0" err="1">
                <a:ln w="22225">
                  <a:solidFill>
                    <a:schemeClr val="accent1">
                      <a:lumMod val="75000"/>
                    </a:schemeClr>
                  </a:solidFill>
                  <a:prstDash val="solid"/>
                </a:ln>
                <a:solidFill>
                  <a:schemeClr val="tx2">
                    <a:lumMod val="50000"/>
                  </a:schemeClr>
                </a:solidFill>
              </a:rPr>
              <a:t>Evaluasi</a:t>
            </a:r>
            <a:r>
              <a:rPr lang="en-US" sz="4985" b="1" dirty="0">
                <a:ln w="22225">
                  <a:solidFill>
                    <a:schemeClr val="accent1">
                      <a:lumMod val="75000"/>
                    </a:schemeClr>
                  </a:solidFill>
                  <a:prstDash val="solid"/>
                </a:ln>
                <a:solidFill>
                  <a:schemeClr val="tx2">
                    <a:lumMod val="50000"/>
                  </a:schemeClr>
                </a:solidFill>
              </a:rPr>
              <a:t> </a:t>
            </a:r>
            <a:r>
              <a:rPr lang="en-US" sz="4985" b="1" dirty="0" err="1">
                <a:ln w="22225">
                  <a:solidFill>
                    <a:schemeClr val="accent1">
                      <a:lumMod val="75000"/>
                    </a:schemeClr>
                  </a:solidFill>
                  <a:prstDash val="solid"/>
                </a:ln>
                <a:solidFill>
                  <a:schemeClr val="tx2">
                    <a:lumMod val="50000"/>
                  </a:schemeClr>
                </a:solidFill>
              </a:rPr>
              <a:t>Kinerja</a:t>
            </a:r>
            <a:endParaRPr lang="en-US" sz="4985" b="1" dirty="0">
              <a:ln w="22225">
                <a:solidFill>
                  <a:schemeClr val="accent1">
                    <a:lumMod val="75000"/>
                  </a:schemeClr>
                </a:solidFill>
                <a:prstDash val="solid"/>
              </a:ln>
              <a:solidFill>
                <a:schemeClr val="tx2">
                  <a:lumMod val="50000"/>
                </a:schemeClr>
              </a:solidFill>
            </a:endParaRPr>
          </a:p>
        </p:txBody>
      </p:sp>
      <p:pic>
        <p:nvPicPr>
          <p:cNvPr id="8" name="Picture 7">
            <a:extLst>
              <a:ext uri="{FF2B5EF4-FFF2-40B4-BE49-F238E27FC236}">
                <a16:creationId xmlns:a16="http://schemas.microsoft.com/office/drawing/2014/main" id="{746E2F83-B7F5-4359-8F95-EA0502C8836A}"/>
              </a:ext>
            </a:extLst>
          </p:cNvPr>
          <p:cNvPicPr>
            <a:picLocks noChangeAspect="1"/>
          </p:cNvPicPr>
          <p:nvPr/>
        </p:nvPicPr>
        <p:blipFill>
          <a:blip r:embed="rId7"/>
          <a:stretch>
            <a:fillRect/>
          </a:stretch>
        </p:blipFill>
        <p:spPr>
          <a:xfrm>
            <a:off x="0" y="-94567"/>
            <a:ext cx="9144000" cy="2051589"/>
          </a:xfrm>
          <a:prstGeom prst="rect">
            <a:avLst/>
          </a:prstGeom>
        </p:spPr>
      </p:pic>
      <p:sp>
        <p:nvSpPr>
          <p:cNvPr id="4" name="Slide Number Placeholder 3">
            <a:extLst>
              <a:ext uri="{FF2B5EF4-FFF2-40B4-BE49-F238E27FC236}">
                <a16:creationId xmlns:a16="http://schemas.microsoft.com/office/drawing/2014/main" id="{A59ED0FF-B928-4EB7-AB6B-EE9C9F9957B6}"/>
              </a:ext>
            </a:extLst>
          </p:cNvPr>
          <p:cNvSpPr>
            <a:spLocks noGrp="1"/>
          </p:cNvSpPr>
          <p:nvPr>
            <p:ph type="sldNum" sz="quarter" idx="12"/>
          </p:nvPr>
        </p:nvSpPr>
        <p:spPr/>
        <p:txBody>
          <a:bodyPr/>
          <a:lstStyle/>
          <a:p>
            <a:pPr>
              <a:defRPr/>
            </a:pPr>
            <a:fld id="{2E3D3CF9-A8F0-446F-8AA4-23D2A19D86A0}" type="slidenum">
              <a:rPr lang="en-US" smtClean="0"/>
              <a:pPr>
                <a:defRPr/>
              </a:pPr>
              <a:t>89</a:t>
            </a:fld>
            <a:endParaRPr lang="en-US"/>
          </a:p>
        </p:txBody>
      </p:sp>
      <p:sp>
        <p:nvSpPr>
          <p:cNvPr id="2" name="Footer Placeholder 1">
            <a:extLst>
              <a:ext uri="{FF2B5EF4-FFF2-40B4-BE49-F238E27FC236}">
                <a16:creationId xmlns:a16="http://schemas.microsoft.com/office/drawing/2014/main" id="{E1DCE8F3-D39B-4582-B68A-F64BF2B75C9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404747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a:xfrm>
            <a:off x="716574" y="333375"/>
            <a:ext cx="7665426" cy="1143000"/>
          </a:xfrm>
          <a:prstGeom prst="downArrowCallout">
            <a:avLst>
              <a:gd name="adj1" fmla="val 207599"/>
              <a:gd name="adj2" fmla="val 165521"/>
              <a:gd name="adj3" fmla="val 28333"/>
              <a:gd name="adj4" fmla="val 58333"/>
            </a:avLst>
          </a:prstGeom>
          <a:noFill/>
          <a:ln>
            <a:solidFill>
              <a:schemeClr val="tx1"/>
            </a:solidFill>
            <a:miter lim="800000"/>
            <a:headEnd type="none" w="med" len="med"/>
            <a:tailEnd type="none" w="med" len="med"/>
          </a:ln>
        </p:spPr>
        <p:txBody>
          <a:bodyPr lIns="92075" tIns="46038" rIns="92075" bIns="46038"/>
          <a:lstStyle/>
          <a:p>
            <a:pPr eaLnBrk="1" hangingPunct="1"/>
            <a:r>
              <a:rPr lang="en-US" altLang="en-US" sz="2800" b="1">
                <a:latin typeface="CG Omega" pitchFamily="34" charset="0"/>
              </a:rPr>
              <a:t>Penjelasan Training</a:t>
            </a:r>
          </a:p>
        </p:txBody>
      </p:sp>
      <p:sp>
        <p:nvSpPr>
          <p:cNvPr id="31748" name="Rectangle 3"/>
          <p:cNvSpPr>
            <a:spLocks noGrp="1" noChangeArrowheads="1"/>
          </p:cNvSpPr>
          <p:nvPr>
            <p:ph type="body" idx="1"/>
          </p:nvPr>
        </p:nvSpPr>
        <p:spPr>
          <a:xfrm>
            <a:off x="716573" y="1557338"/>
            <a:ext cx="7716715" cy="1368425"/>
          </a:xfrm>
          <a:noFill/>
        </p:spPr>
        <p:txBody>
          <a:bodyPr lIns="92075" tIns="46038" rIns="92075" bIns="46038"/>
          <a:lstStyle/>
          <a:p>
            <a:pPr marL="0" indent="0" eaLnBrk="1" hangingPunct="1">
              <a:lnSpc>
                <a:spcPct val="80000"/>
              </a:lnSpc>
              <a:buNone/>
            </a:pPr>
            <a:r>
              <a:rPr lang="en-US" altLang="en-US" sz="2000" dirty="0" err="1"/>
              <a:t>Bentuk</a:t>
            </a:r>
            <a:r>
              <a:rPr lang="en-US" altLang="en-US" sz="2000" dirty="0"/>
              <a:t> </a:t>
            </a:r>
            <a:r>
              <a:rPr lang="en-US" altLang="en-US" sz="2000" dirty="0" err="1"/>
              <a:t>tulisan</a:t>
            </a:r>
            <a:r>
              <a:rPr lang="en-US" altLang="en-US" sz="2000" dirty="0"/>
              <a:t> </a:t>
            </a:r>
            <a:r>
              <a:rPr lang="en-US" altLang="en-US" sz="2000" dirty="0" err="1"/>
              <a:t>dan</a:t>
            </a:r>
            <a:r>
              <a:rPr lang="en-US" altLang="en-US" sz="2000" dirty="0"/>
              <a:t> </a:t>
            </a:r>
            <a:r>
              <a:rPr lang="en-US" altLang="en-US" sz="2000" dirty="0" err="1"/>
              <a:t>warna</a:t>
            </a:r>
            <a:r>
              <a:rPr lang="en-US" altLang="en-US" sz="2000" dirty="0"/>
              <a:t> </a:t>
            </a:r>
            <a:r>
              <a:rPr lang="en-US" altLang="en-US" sz="2000" dirty="0" err="1"/>
              <a:t>pada</a:t>
            </a:r>
            <a:r>
              <a:rPr lang="en-US" altLang="en-US" sz="2000" dirty="0"/>
              <a:t> </a:t>
            </a:r>
            <a:r>
              <a:rPr lang="en-US" altLang="en-US" sz="2000" dirty="0" err="1"/>
              <a:t>materi</a:t>
            </a:r>
            <a:r>
              <a:rPr lang="en-US" altLang="en-US" sz="2000" dirty="0"/>
              <a:t> </a:t>
            </a:r>
            <a:r>
              <a:rPr lang="en-US" altLang="en-US" sz="2000" dirty="0" err="1"/>
              <a:t>memberikan</a:t>
            </a:r>
            <a:r>
              <a:rPr lang="en-US" altLang="en-US" sz="2000" dirty="0"/>
              <a:t> </a:t>
            </a:r>
            <a:r>
              <a:rPr lang="en-US" altLang="en-US" sz="2000" dirty="0" err="1"/>
              <a:t>beberapa</a:t>
            </a:r>
            <a:r>
              <a:rPr lang="en-US" altLang="en-US" sz="2000" dirty="0"/>
              <a:t> </a:t>
            </a:r>
            <a:r>
              <a:rPr lang="en-US" altLang="en-US" sz="2000" dirty="0" err="1"/>
              <a:t>penjelasan</a:t>
            </a:r>
            <a:r>
              <a:rPr lang="en-US" altLang="en-US" sz="2000" dirty="0"/>
              <a:t> </a:t>
            </a:r>
            <a:r>
              <a:rPr lang="en-US" altLang="en-US" sz="2000" dirty="0" err="1"/>
              <a:t>yaitu</a:t>
            </a:r>
            <a:r>
              <a:rPr lang="en-US" altLang="en-US" sz="2000" dirty="0"/>
              <a:t> :</a:t>
            </a:r>
          </a:p>
        </p:txBody>
      </p:sp>
      <p:sp>
        <p:nvSpPr>
          <p:cNvPr id="31750" name="Text Box 5"/>
          <p:cNvSpPr txBox="1">
            <a:spLocks noChangeArrowheads="1"/>
          </p:cNvSpPr>
          <p:nvPr/>
        </p:nvSpPr>
        <p:spPr bwMode="auto">
          <a:xfrm>
            <a:off x="3020625" y="2444704"/>
            <a:ext cx="56236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err="1"/>
              <a:t>Persyaratan</a:t>
            </a:r>
            <a:r>
              <a:rPr lang="en-US" altLang="en-US" sz="2000" b="1" i="1" dirty="0"/>
              <a:t> ISO 9001:2015, ISO 14001 : 2015</a:t>
            </a:r>
          </a:p>
        </p:txBody>
      </p:sp>
      <p:sp>
        <p:nvSpPr>
          <p:cNvPr id="31752" name="Line 7"/>
          <p:cNvSpPr>
            <a:spLocks noChangeShapeType="1"/>
          </p:cNvSpPr>
          <p:nvPr/>
        </p:nvSpPr>
        <p:spPr bwMode="auto">
          <a:xfrm>
            <a:off x="2223456" y="2636791"/>
            <a:ext cx="731226"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3" name="Line 8"/>
          <p:cNvSpPr>
            <a:spLocks noChangeShapeType="1"/>
          </p:cNvSpPr>
          <p:nvPr/>
        </p:nvSpPr>
        <p:spPr bwMode="auto">
          <a:xfrm>
            <a:off x="2223456" y="4365579"/>
            <a:ext cx="665285"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4" name="Line 10"/>
          <p:cNvSpPr>
            <a:spLocks noChangeShapeType="1"/>
          </p:cNvSpPr>
          <p:nvPr/>
        </p:nvSpPr>
        <p:spPr bwMode="auto">
          <a:xfrm>
            <a:off x="2227890" y="3553316"/>
            <a:ext cx="665285" cy="0"/>
          </a:xfrm>
          <a:prstGeom prst="line">
            <a:avLst/>
          </a:prstGeom>
          <a:noFill/>
          <a:ln w="76200" cmpd="tri">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Text Box 6"/>
          <p:cNvSpPr txBox="1">
            <a:spLocks noChangeArrowheads="1"/>
          </p:cNvSpPr>
          <p:nvPr/>
        </p:nvSpPr>
        <p:spPr bwMode="auto">
          <a:xfrm>
            <a:off x="838200" y="2437922"/>
            <a:ext cx="14405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a:t>SM-ML</a:t>
            </a:r>
            <a:endParaRPr lang="en-US" altLang="en-US" sz="2000" b="1" i="1" u="sng" dirty="0"/>
          </a:p>
        </p:txBody>
      </p:sp>
      <p:sp>
        <p:nvSpPr>
          <p:cNvPr id="21" name="Text Box 5"/>
          <p:cNvSpPr txBox="1">
            <a:spLocks noChangeArrowheads="1"/>
          </p:cNvSpPr>
          <p:nvPr/>
        </p:nvSpPr>
        <p:spPr bwMode="auto">
          <a:xfrm>
            <a:off x="3020625" y="3353261"/>
            <a:ext cx="4445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err="1">
                <a:solidFill>
                  <a:srgbClr val="0066CC"/>
                </a:solidFill>
              </a:rPr>
              <a:t>Hanya</a:t>
            </a:r>
            <a:r>
              <a:rPr lang="en-US" altLang="en-US" sz="2000" b="1" dirty="0">
                <a:solidFill>
                  <a:srgbClr val="0066CC"/>
                </a:solidFill>
              </a:rPr>
              <a:t> </a:t>
            </a:r>
            <a:r>
              <a:rPr lang="en-US" altLang="en-US" sz="2000" b="1" dirty="0" err="1">
                <a:solidFill>
                  <a:srgbClr val="0066CC"/>
                </a:solidFill>
              </a:rPr>
              <a:t>Persyaratan</a:t>
            </a:r>
            <a:r>
              <a:rPr lang="en-US" altLang="en-US" sz="2000" b="1" dirty="0">
                <a:solidFill>
                  <a:srgbClr val="0066CC"/>
                </a:solidFill>
              </a:rPr>
              <a:t> ISO 9001:2015</a:t>
            </a:r>
          </a:p>
        </p:txBody>
      </p:sp>
      <p:sp>
        <p:nvSpPr>
          <p:cNvPr id="22" name="Text Box 6"/>
          <p:cNvSpPr txBox="1">
            <a:spLocks noChangeArrowheads="1"/>
          </p:cNvSpPr>
          <p:nvPr/>
        </p:nvSpPr>
        <p:spPr bwMode="auto">
          <a:xfrm>
            <a:off x="1052269" y="3373367"/>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solidFill>
                  <a:srgbClr val="0066CC"/>
                </a:solidFill>
              </a:rPr>
              <a:t>SMM</a:t>
            </a:r>
            <a:endParaRPr lang="en-US" altLang="en-US" sz="2000" b="1" i="1" u="sng" dirty="0">
              <a:solidFill>
                <a:srgbClr val="0066CC"/>
              </a:solidFill>
            </a:endParaRPr>
          </a:p>
        </p:txBody>
      </p:sp>
      <p:sp>
        <p:nvSpPr>
          <p:cNvPr id="23" name="Text Box 5"/>
          <p:cNvSpPr txBox="1">
            <a:spLocks noChangeArrowheads="1"/>
          </p:cNvSpPr>
          <p:nvPr/>
        </p:nvSpPr>
        <p:spPr bwMode="auto">
          <a:xfrm>
            <a:off x="3122229" y="4186390"/>
            <a:ext cx="4586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u="sng" dirty="0" err="1">
                <a:solidFill>
                  <a:srgbClr val="FF0000"/>
                </a:solidFill>
              </a:rPr>
              <a:t>Hanya</a:t>
            </a:r>
            <a:r>
              <a:rPr lang="en-US" altLang="en-US" sz="2000" b="1" u="sng" dirty="0">
                <a:solidFill>
                  <a:srgbClr val="FF0000"/>
                </a:solidFill>
              </a:rPr>
              <a:t> </a:t>
            </a:r>
            <a:r>
              <a:rPr lang="en-US" altLang="en-US" sz="2000" b="1" u="sng" dirty="0" err="1">
                <a:solidFill>
                  <a:srgbClr val="FF0000"/>
                </a:solidFill>
              </a:rPr>
              <a:t>Persyaratan</a:t>
            </a:r>
            <a:r>
              <a:rPr lang="en-US" altLang="en-US" sz="2000" b="1" u="sng" dirty="0">
                <a:solidFill>
                  <a:srgbClr val="FF0000"/>
                </a:solidFill>
              </a:rPr>
              <a:t> ISO 14001 : 2015</a:t>
            </a:r>
          </a:p>
        </p:txBody>
      </p:sp>
      <p:sp>
        <p:nvSpPr>
          <p:cNvPr id="24" name="Text Box 6"/>
          <p:cNvSpPr txBox="1">
            <a:spLocks noChangeArrowheads="1"/>
          </p:cNvSpPr>
          <p:nvPr/>
        </p:nvSpPr>
        <p:spPr bwMode="auto">
          <a:xfrm>
            <a:off x="1093595" y="419537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u="sng" dirty="0">
                <a:solidFill>
                  <a:srgbClr val="FF0000"/>
                </a:solidFill>
              </a:rPr>
              <a:t>SML</a:t>
            </a:r>
          </a:p>
        </p:txBody>
      </p:sp>
      <p:sp>
        <p:nvSpPr>
          <p:cNvPr id="2" name="Footer Placeholder 1">
            <a:extLst>
              <a:ext uri="{FF2B5EF4-FFF2-40B4-BE49-F238E27FC236}">
                <a16:creationId xmlns:a16="http://schemas.microsoft.com/office/drawing/2014/main" id="{05CBA152-CBA1-4CDC-AE1D-F70692B09739}"/>
              </a:ext>
            </a:extLst>
          </p:cNvPr>
          <p:cNvSpPr>
            <a:spLocks noGrp="1"/>
          </p:cNvSpPr>
          <p:nvPr>
            <p:ph type="ftr" sz="quarter" idx="11"/>
          </p:nvPr>
        </p:nvSpPr>
        <p:spPr>
          <a:xfrm>
            <a:off x="128016" y="6403975"/>
            <a:ext cx="4538472" cy="365125"/>
          </a:xfrm>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0D03B8E8-F896-4DBE-8882-35D9BDD19BF5}"/>
              </a:ext>
            </a:extLst>
          </p:cNvPr>
          <p:cNvSpPr>
            <a:spLocks noGrp="1"/>
          </p:cNvSpPr>
          <p:nvPr>
            <p:ph type="sldNum" sz="quarter" idx="12"/>
          </p:nvPr>
        </p:nvSpPr>
        <p:spPr/>
        <p:txBody>
          <a:bodyPr/>
          <a:lstStyle/>
          <a:p>
            <a:pPr>
              <a:defRPr/>
            </a:pPr>
            <a:fld id="{76B483EA-79FC-4CFB-9D49-A6CB5216843E}" type="slidenum">
              <a:rPr lang="en-US" smtClean="0"/>
              <a:pPr>
                <a:defRPr/>
              </a:pPr>
              <a:t>9</a:t>
            </a:fld>
            <a:endParaRPr lang="en-US"/>
          </a:p>
        </p:txBody>
      </p:sp>
    </p:spTree>
    <p:extLst>
      <p:ext uri="{BB962C8B-B14F-4D97-AF65-F5344CB8AC3E}">
        <p14:creationId xmlns:p14="http://schemas.microsoft.com/office/powerpoint/2010/main" val="467453121"/>
      </p:ext>
    </p:extLst>
  </p:cSld>
  <p:clrMapOvr>
    <a:masterClrMapping/>
  </p:clrMapOvr>
  <p:transition spd="med">
    <p:blinds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471" y="479899"/>
            <a:ext cx="8142422" cy="490134"/>
          </a:xfrm>
          <a:prstGeom prst="rect">
            <a:avLst/>
          </a:prstGeom>
        </p:spPr>
        <p:txBody>
          <a:bodyPr wrap="none">
            <a:spAutoFit/>
          </a:bodyPr>
          <a:lstStyle/>
          <a:p>
            <a:r>
              <a:rPr lang="en-US" b="1" dirty="0">
                <a:solidFill>
                  <a:srgbClr val="0000FF"/>
                </a:solidFill>
              </a:rPr>
              <a:t>SMM  </a:t>
            </a:r>
            <a:r>
              <a:rPr lang="en-US" sz="2585" b="1" i="1" dirty="0"/>
              <a:t>9.1 </a:t>
            </a:r>
            <a:r>
              <a:rPr lang="en-US" sz="2585" b="1" i="1" dirty="0" err="1"/>
              <a:t>Pemantauan</a:t>
            </a:r>
            <a:r>
              <a:rPr lang="en-US" sz="2585" b="1" i="1" dirty="0"/>
              <a:t>, </a:t>
            </a:r>
            <a:r>
              <a:rPr lang="en-US" sz="2585" b="1" i="1" dirty="0" err="1"/>
              <a:t>pengukuran</a:t>
            </a:r>
            <a:r>
              <a:rPr lang="en-US" sz="2585" b="1" i="1" dirty="0"/>
              <a:t>, </a:t>
            </a:r>
            <a:r>
              <a:rPr lang="en-US" sz="2585" b="1" i="1" dirty="0" err="1"/>
              <a:t>analisis</a:t>
            </a:r>
            <a:r>
              <a:rPr lang="en-US" sz="2585" b="1" i="1" dirty="0"/>
              <a:t> dan </a:t>
            </a:r>
            <a:r>
              <a:rPr lang="en-US" sz="2585" b="1" i="1" dirty="0" err="1"/>
              <a:t>evaluasi</a:t>
            </a:r>
            <a:endParaRPr lang="en-US" sz="2585" dirty="0"/>
          </a:p>
        </p:txBody>
      </p:sp>
      <p:sp>
        <p:nvSpPr>
          <p:cNvPr id="6" name="TextBox 5"/>
          <p:cNvSpPr txBox="1"/>
          <p:nvPr/>
        </p:nvSpPr>
        <p:spPr>
          <a:xfrm>
            <a:off x="698566" y="1668858"/>
            <a:ext cx="3163882" cy="1938992"/>
          </a:xfrm>
          <a:prstGeom prst="rect">
            <a:avLst/>
          </a:prstGeom>
          <a:noFill/>
        </p:spPr>
        <p:txBody>
          <a:bodyPr wrap="square" rtlCol="0">
            <a:spAutoFit/>
          </a:bodyPr>
          <a:lstStyle/>
          <a:p>
            <a:pPr algn="ctr"/>
            <a:r>
              <a:rPr lang="en-US" dirty="0">
                <a:solidFill>
                  <a:srgbClr val="0000FF"/>
                </a:solidFill>
                <a:latin typeface="Aharoni" pitchFamily="2" charset="-79"/>
                <a:cs typeface="Aharoni" pitchFamily="2" charset="-79"/>
              </a:rPr>
              <a:t>SMM  </a:t>
            </a:r>
            <a:r>
              <a:rPr lang="en-US" sz="2000" dirty="0">
                <a:latin typeface="Aharoni" pitchFamily="2" charset="-79"/>
                <a:cs typeface="Aharoni" pitchFamily="2" charset="-79"/>
              </a:rPr>
              <a:t>9.1.1 </a:t>
            </a:r>
            <a:r>
              <a:rPr lang="id-ID" sz="2000" dirty="0">
                <a:latin typeface="Aharoni" pitchFamily="2" charset="-79"/>
                <a:cs typeface="Aharoni" pitchFamily="2" charset="-79"/>
              </a:rPr>
              <a:t>Melakukan analisa untuk meningkatkan efektifitas sistem berdasarkan data yang dimiliki</a:t>
            </a:r>
            <a:endParaRPr lang="en-US" sz="2000" dirty="0">
              <a:latin typeface="Aharoni" pitchFamily="2" charset="-79"/>
              <a:cs typeface="Aharoni" pitchFamily="2" charset="-79"/>
            </a:endParaRPr>
          </a:p>
        </p:txBody>
      </p:sp>
      <p:graphicFrame>
        <p:nvGraphicFramePr>
          <p:cNvPr id="8" name="Chart 7"/>
          <p:cNvGraphicFramePr/>
          <p:nvPr>
            <p:extLst/>
          </p:nvPr>
        </p:nvGraphicFramePr>
        <p:xfrm>
          <a:off x="285724" y="3761345"/>
          <a:ext cx="3809690" cy="2450119"/>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307038" y="4341552"/>
            <a:ext cx="314902" cy="1480092"/>
          </a:xfrm>
          <a:prstGeom prst="rect">
            <a:avLst/>
          </a:prstGeom>
          <a:solidFill>
            <a:schemeClr val="bg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lide Number Placeholder 11"/>
          <p:cNvSpPr>
            <a:spLocks noGrp="1"/>
          </p:cNvSpPr>
          <p:nvPr>
            <p:ph type="sldNum" sz="quarter" idx="12"/>
          </p:nvPr>
        </p:nvSpPr>
        <p:spPr>
          <a:xfrm>
            <a:off x="6724542" y="6180749"/>
            <a:ext cx="2133600" cy="337038"/>
          </a:xfrm>
        </p:spPr>
        <p:txBody>
          <a:bodyPr/>
          <a:lstStyle/>
          <a:p>
            <a:pPr>
              <a:defRPr/>
            </a:pPr>
            <a:fld id="{841ECF00-6640-4B42-A490-1528FA283F84}" type="slidenum">
              <a:rPr lang="en-US" smtClean="0"/>
              <a:pPr>
                <a:defRPr/>
              </a:pPr>
              <a:t>90</a:t>
            </a:fld>
            <a:endParaRPr lang="en-US" dirty="0"/>
          </a:p>
        </p:txBody>
      </p:sp>
      <p:sp>
        <p:nvSpPr>
          <p:cNvPr id="4" name="Rectangle 3"/>
          <p:cNvSpPr/>
          <p:nvPr/>
        </p:nvSpPr>
        <p:spPr>
          <a:xfrm>
            <a:off x="4259147" y="3814945"/>
            <a:ext cx="4686342" cy="2279920"/>
          </a:xfrm>
          <a:prstGeom prst="rect">
            <a:avLst/>
          </a:prstGeom>
          <a:ln w="22225">
            <a:solidFill>
              <a:srgbClr val="00B0F0"/>
            </a:solidFill>
            <a:prstDash val="dashDot"/>
          </a:ln>
        </p:spPr>
        <p:txBody>
          <a:bodyPr wrap="square">
            <a:spAutoFit/>
          </a:bodyPr>
          <a:lstStyle/>
          <a:p>
            <a:pPr marL="228598" indent="-228598" algn="just"/>
            <a:r>
              <a:rPr lang="en-US" sz="1662" b="1" dirty="0">
                <a:solidFill>
                  <a:srgbClr val="0000FF"/>
                </a:solidFill>
                <a:latin typeface="Arial Narrow" panose="020B0606020202030204" pitchFamily="34" charset="0"/>
                <a:ea typeface="Times New Roman" panose="02020603050405020304" pitchFamily="18" charset="0"/>
              </a:rPr>
              <a:t>SMM  </a:t>
            </a:r>
            <a:r>
              <a:rPr lang="en-US" sz="1662" b="1" i="1" dirty="0">
                <a:latin typeface="Arial Narrow" panose="020B0606020202030204" pitchFamily="34" charset="0"/>
                <a:ea typeface="Times New Roman" panose="02020603050405020304" pitchFamily="18" charset="0"/>
              </a:rPr>
              <a:t>9.1.3 </a:t>
            </a:r>
            <a:r>
              <a:rPr lang="en-US" sz="1662" b="1" i="1" dirty="0" err="1">
                <a:latin typeface="Arial Narrow" panose="020B0606020202030204" pitchFamily="34" charset="0"/>
                <a:ea typeface="Times New Roman" panose="02020603050405020304" pitchFamily="18" charset="0"/>
              </a:rPr>
              <a:t>Evaluasi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dari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pencapaian</a:t>
            </a:r>
            <a:r>
              <a:rPr lang="en-US" sz="1662" b="1" i="1" dirty="0">
                <a:latin typeface="Arial Narrow" panose="020B0606020202030204" pitchFamily="34" charset="0"/>
                <a:ea typeface="Times New Roman" panose="02020603050405020304" pitchFamily="18" charset="0"/>
              </a:rPr>
              <a:t> :</a:t>
            </a:r>
          </a:p>
          <a:p>
            <a:pPr marL="228598" indent="-228598" algn="just"/>
            <a:r>
              <a:rPr lang="en-US" sz="1569" b="1" i="1" u="sng" dirty="0">
                <a:latin typeface="Arial Narrow" panose="020B0606020202030204" pitchFamily="34" charset="0"/>
                <a:ea typeface="Times New Roman" panose="02020603050405020304" pitchFamily="18" charset="0"/>
              </a:rPr>
              <a:t>a) 	</a:t>
            </a:r>
            <a:r>
              <a:rPr lang="en-US" sz="1569" b="1" i="1" u="sng" dirty="0" err="1">
                <a:latin typeface="Arial Narrow" panose="020B0606020202030204" pitchFamily="34" charset="0"/>
                <a:ea typeface="Times New Roman" panose="02020603050405020304" pitchFamily="18" charset="0"/>
              </a:rPr>
              <a:t>kesesuaian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produk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jasa</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b)	</a:t>
            </a:r>
            <a:r>
              <a:rPr lang="en-US" sz="1569" b="1" i="1" u="sng" dirty="0" err="1">
                <a:latin typeface="Arial Narrow" panose="020B0606020202030204" pitchFamily="34" charset="0"/>
                <a:ea typeface="Times New Roman" panose="02020603050405020304" pitchFamily="18" charset="0"/>
              </a:rPr>
              <a:t>tingkat</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kepuasan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pelanggan</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c) 	</a:t>
            </a:r>
            <a:r>
              <a:rPr lang="en-US" sz="1569" b="1" i="1" u="sng" dirty="0" err="1">
                <a:latin typeface="Arial Narrow" panose="020B0606020202030204" pitchFamily="34" charset="0"/>
                <a:ea typeface="Times New Roman" panose="02020603050405020304" pitchFamily="18" charset="0"/>
              </a:rPr>
              <a:t>kinerja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efektivitas</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sistem</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manajemen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qualty</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d) 	</a:t>
            </a:r>
            <a:r>
              <a:rPr lang="en-US" sz="1569" b="1" i="1" u="sng" dirty="0" err="1">
                <a:latin typeface="Arial Narrow" panose="020B0606020202030204" pitchFamily="34" charset="0"/>
                <a:ea typeface="Times New Roman" panose="02020603050405020304" pitchFamily="18" charset="0"/>
              </a:rPr>
              <a:t>jika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perencanaan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telah</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dilaksanakan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secara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efektif</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e) 	</a:t>
            </a:r>
            <a:r>
              <a:rPr lang="en-US" sz="1569" b="1" i="1" u="sng" dirty="0" err="1">
                <a:latin typeface="Arial Narrow" panose="020B0606020202030204" pitchFamily="34" charset="0"/>
                <a:ea typeface="Times New Roman" panose="02020603050405020304" pitchFamily="18" charset="0"/>
              </a:rPr>
              <a:t>efektivitas</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tindakan</a:t>
            </a:r>
            <a:r>
              <a:rPr lang="en-US" sz="1569" b="1" i="1" u="sng" dirty="0">
                <a:latin typeface="Arial Narrow" panose="020B0606020202030204" pitchFamily="34" charset="0"/>
                <a:ea typeface="Times New Roman" panose="02020603050405020304" pitchFamily="18" charset="0"/>
              </a:rPr>
              <a:t> yang </a:t>
            </a:r>
            <a:r>
              <a:rPr lang="en-US" sz="1569" b="1" i="1" u="sng" dirty="0" err="1">
                <a:latin typeface="Arial Narrow" panose="020B0606020202030204" pitchFamily="34" charset="0"/>
                <a:ea typeface="Times New Roman" panose="02020603050405020304" pitchFamily="18" charset="0"/>
              </a:rPr>
              <a:t>diambil</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untuk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mengatasi</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risiko</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dan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peluang</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f ) 	</a:t>
            </a:r>
            <a:r>
              <a:rPr lang="en-US" sz="1569" b="1" i="1" u="sng" dirty="0" err="1">
                <a:latin typeface="Arial Narrow" panose="020B0606020202030204" pitchFamily="34" charset="0"/>
                <a:ea typeface="Times New Roman" panose="02020603050405020304" pitchFamily="18" charset="0"/>
              </a:rPr>
              <a:t>kinerja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penyedia</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eksternal</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a:p>
            <a:pPr marL="228598" indent="-228598" algn="just"/>
            <a:r>
              <a:rPr lang="en-US" sz="1569" b="1" i="1" u="sng" dirty="0">
                <a:latin typeface="Arial Narrow" panose="020B0606020202030204" pitchFamily="34" charset="0"/>
                <a:ea typeface="Times New Roman" panose="02020603050405020304" pitchFamily="18" charset="0"/>
              </a:rPr>
              <a:t>g) 	</a:t>
            </a:r>
            <a:r>
              <a:rPr lang="en-US" sz="1569" b="1" i="1" u="sng" dirty="0" err="1">
                <a:latin typeface="Arial Narrow" panose="020B0606020202030204" pitchFamily="34" charset="0"/>
                <a:ea typeface="Times New Roman" panose="02020603050405020304" pitchFamily="18" charset="0"/>
              </a:rPr>
              <a:t>kebutuhan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untuk</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perbaikan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sistem</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manajemen</a:t>
            </a:r>
            <a:r>
              <a:rPr lang="en-US" sz="1569" b="1" i="1" u="sng" dirty="0">
                <a:latin typeface="Arial Narrow" panose="020B0606020202030204" pitchFamily="34" charset="0"/>
                <a:ea typeface="Times New Roman" panose="02020603050405020304" pitchFamily="18" charset="0"/>
              </a:rPr>
              <a:t> </a:t>
            </a:r>
            <a:r>
              <a:rPr lang="en-US" sz="1569" b="1" i="1" u="sng" dirty="0" err="1">
                <a:latin typeface="Arial Narrow" panose="020B0606020202030204" pitchFamily="34" charset="0"/>
                <a:ea typeface="Times New Roman" panose="02020603050405020304" pitchFamily="18" charset="0"/>
              </a:rPr>
              <a:t>mutu</a:t>
            </a:r>
            <a:r>
              <a:rPr lang="en-US" sz="1569" b="1" i="1" u="sng" dirty="0">
                <a:latin typeface="Arial Narrow" panose="020B0606020202030204" pitchFamily="34" charset="0"/>
                <a:ea typeface="Times New Roman" panose="02020603050405020304" pitchFamily="18" charset="0"/>
              </a:rPr>
              <a:t> </a:t>
            </a:r>
            <a:endParaRPr lang="en-US" sz="1569" b="1" u="sng" dirty="0">
              <a:latin typeface="Times New Roman" panose="02020603050405020304" pitchFamily="18" charset="0"/>
              <a:ea typeface="Times New Roman" panose="02020603050405020304" pitchFamily="18" charset="0"/>
            </a:endParaRPr>
          </a:p>
        </p:txBody>
      </p:sp>
      <p:sp>
        <p:nvSpPr>
          <p:cNvPr id="5" name="Rectangle 4"/>
          <p:cNvSpPr/>
          <p:nvPr/>
        </p:nvSpPr>
        <p:spPr>
          <a:xfrm>
            <a:off x="5737147" y="1755904"/>
            <a:ext cx="3208342" cy="1882760"/>
          </a:xfrm>
          <a:prstGeom prst="rect">
            <a:avLst/>
          </a:prstGeom>
          <a:ln w="28575">
            <a:solidFill>
              <a:srgbClr val="00B0F0"/>
            </a:solidFill>
            <a:prstDash val="dashDot"/>
          </a:ln>
        </p:spPr>
        <p:txBody>
          <a:bodyPr wrap="square">
            <a:spAutoFit/>
          </a:bodyPr>
          <a:lstStyle/>
          <a:p>
            <a:pPr algn="just"/>
            <a:r>
              <a:rPr lang="en-US" sz="1662" b="1" dirty="0">
                <a:solidFill>
                  <a:srgbClr val="0000FF"/>
                </a:solidFill>
                <a:latin typeface="Arial Narrow" panose="020B0606020202030204" pitchFamily="34" charset="0"/>
                <a:ea typeface="Times New Roman" panose="02020603050405020304" pitchFamily="18" charset="0"/>
              </a:rPr>
              <a:t>SMM  </a:t>
            </a:r>
            <a:r>
              <a:rPr lang="en-US" sz="1662" b="1" i="1" dirty="0">
                <a:latin typeface="Arial Narrow" panose="020B0606020202030204" pitchFamily="34" charset="0"/>
                <a:ea typeface="Times New Roman" panose="02020603050405020304" pitchFamily="18" charset="0"/>
              </a:rPr>
              <a:t>9.1.2 </a:t>
            </a:r>
            <a:r>
              <a:rPr lang="en-US" sz="1662" b="1" i="1" dirty="0" err="1">
                <a:latin typeface="Arial Narrow" panose="020B0606020202030204" pitchFamily="34" charset="0"/>
                <a:ea typeface="Times New Roman" panose="02020603050405020304" pitchFamily="18" charset="0"/>
              </a:rPr>
              <a:t>Persepsi</a:t>
            </a:r>
            <a:r>
              <a:rPr lang="en-US" sz="1662" b="1" i="1" dirty="0">
                <a:latin typeface="Arial Narrow" panose="020B0606020202030204" pitchFamily="34" charset="0"/>
                <a:ea typeface="Times New Roman" panose="02020603050405020304" pitchFamily="18" charset="0"/>
              </a:rPr>
              <a:t> </a:t>
            </a:r>
            <a:r>
              <a:rPr lang="en-US" sz="1662" b="1" i="1" dirty="0" err="1">
                <a:latin typeface="Arial Narrow" panose="020B0606020202030204" pitchFamily="34" charset="0"/>
                <a:ea typeface="Times New Roman" panose="02020603050405020304" pitchFamily="18" charset="0"/>
              </a:rPr>
              <a:t>pelanggan</a:t>
            </a:r>
            <a:r>
              <a:rPr lang="en-US" sz="1662" b="1" i="1" dirty="0">
                <a:latin typeface="Arial Narrow" panose="020B0606020202030204" pitchFamily="34" charset="0"/>
                <a:ea typeface="Times New Roman" panose="02020603050405020304" pitchFamily="18" charset="0"/>
              </a:rPr>
              <a:t>, </a:t>
            </a:r>
          </a:p>
          <a:p>
            <a:pPr algn="just"/>
            <a:r>
              <a:rPr lang="en-US" sz="1662" i="1" dirty="0" err="1">
                <a:latin typeface="Arial Narrow" panose="020B0606020202030204" pitchFamily="34" charset="0"/>
                <a:ea typeface="Times New Roman" panose="02020603050405020304" pitchFamily="18" charset="0"/>
              </a:rPr>
              <a:t>dapat</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meliputi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survei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umpan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balik</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pada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produk</a:t>
            </a:r>
            <a:r>
              <a:rPr lang="en-US" sz="1662" i="1" dirty="0">
                <a:latin typeface="Arial Narrow" panose="020B0606020202030204" pitchFamily="34" charset="0"/>
                <a:ea typeface="Times New Roman" panose="02020603050405020304" pitchFamily="18" charset="0"/>
              </a:rPr>
              <a:t> yang </a:t>
            </a:r>
            <a:r>
              <a:rPr lang="en-US" sz="1662" i="1" dirty="0" err="1">
                <a:latin typeface="Arial Narrow" panose="020B0606020202030204" pitchFamily="34" charset="0"/>
                <a:ea typeface="Times New Roman" panose="02020603050405020304" pitchFamily="18" charset="0"/>
              </a:rPr>
              <a:t>dikirim</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jasa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pertemuan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dengan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pelanggan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analisis</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pangsa</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pasar</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pujian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klaim</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garansi</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dan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laporan</a:t>
            </a:r>
            <a:r>
              <a:rPr lang="en-US" sz="1662" i="1" dirty="0">
                <a:latin typeface="Arial Narrow" panose="020B0606020202030204" pitchFamily="34" charset="0"/>
                <a:ea typeface="Times New Roman" panose="02020603050405020304" pitchFamily="18" charset="0"/>
              </a:rPr>
              <a:t> </a:t>
            </a:r>
            <a:r>
              <a:rPr lang="en-US" sz="1662" i="1" dirty="0" err="1">
                <a:latin typeface="Arial Narrow" panose="020B0606020202030204" pitchFamily="34" charset="0"/>
                <a:ea typeface="Times New Roman" panose="02020603050405020304" pitchFamily="18" charset="0"/>
              </a:rPr>
              <a:t>agen</a:t>
            </a:r>
            <a:r>
              <a:rPr lang="en-US" sz="1662" i="1" dirty="0">
                <a:latin typeface="Arial Narrow" panose="020B0606020202030204" pitchFamily="34" charset="0"/>
                <a:ea typeface="Times New Roman" panose="02020603050405020304" pitchFamily="18" charset="0"/>
              </a:rPr>
              <a:t>.</a:t>
            </a:r>
            <a:endParaRPr lang="en-US" sz="1662" dirty="0">
              <a:latin typeface="Times New Roman" panose="02020603050405020304" pitchFamily="18" charset="0"/>
              <a:ea typeface="Times New Roman" panose="02020603050405020304" pitchFamily="18" charset="0"/>
            </a:endParaRPr>
          </a:p>
        </p:txBody>
      </p:sp>
      <p:sp>
        <p:nvSpPr>
          <p:cNvPr id="13" name="Left Arrow 12"/>
          <p:cNvSpPr/>
          <p:nvPr/>
        </p:nvSpPr>
        <p:spPr>
          <a:xfrm rot="10800000">
            <a:off x="4095414" y="1702648"/>
            <a:ext cx="1526915" cy="5213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3675792">
            <a:off x="4030640" y="3156185"/>
            <a:ext cx="1110756" cy="5213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63626" y="5862773"/>
            <a:ext cx="290464" cy="350032"/>
          </a:xfrm>
          <a:prstGeom prst="rect">
            <a:avLst/>
          </a:prstGeom>
        </p:spPr>
        <p:txBody>
          <a:bodyPr wrap="none">
            <a:spAutoFit/>
          </a:bodyPr>
          <a:lstStyle/>
          <a:p>
            <a:pPr>
              <a:lnSpc>
                <a:spcPct val="105000"/>
              </a:lnSpc>
            </a:pPr>
            <a:r>
              <a:rPr lang="en-US" sz="1662" b="1" dirty="0"/>
              <a:t>*</a:t>
            </a:r>
            <a:endParaRPr lang="en-US" sz="1662" i="1" dirty="0"/>
          </a:p>
        </p:txBody>
      </p:sp>
      <p:cxnSp>
        <p:nvCxnSpPr>
          <p:cNvPr id="10" name="Straight Connector 9"/>
          <p:cNvCxnSpPr/>
          <p:nvPr/>
        </p:nvCxnSpPr>
        <p:spPr>
          <a:xfrm flipH="1">
            <a:off x="0" y="1169057"/>
            <a:ext cx="5901378"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DC1ABDA-C71A-4DE7-A2A2-88A5459A001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115404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67801" y="840770"/>
            <a:ext cx="8026875"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memantau</a:t>
            </a:r>
            <a:r>
              <a:rPr lang="en-US" sz="1846" dirty="0">
                <a:latin typeface="Arial Narrow" pitchFamily="34" charset="0"/>
              </a:rPr>
              <a:t>, </a:t>
            </a:r>
            <a:r>
              <a:rPr lang="en-US" sz="1846" dirty="0" err="1">
                <a:latin typeface="Arial Narrow" pitchFamily="34" charset="0"/>
              </a:rPr>
              <a:t>mengukur</a:t>
            </a:r>
            <a:r>
              <a:rPr lang="en-US" sz="1846" dirty="0">
                <a:latin typeface="Arial Narrow" pitchFamily="34" charset="0"/>
              </a:rPr>
              <a:t>, </a:t>
            </a:r>
            <a:r>
              <a:rPr lang="en-US" sz="1846" dirty="0" err="1">
                <a:latin typeface="Arial Narrow" pitchFamily="34" charset="0"/>
              </a:rPr>
              <a:t>menganalisis</a:t>
            </a:r>
            <a:r>
              <a:rPr lang="en-US" sz="1846" dirty="0">
                <a:latin typeface="Arial Narrow" pitchFamily="34" charset="0"/>
              </a:rPr>
              <a:t> dan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MK3L </a:t>
            </a:r>
            <a:r>
              <a:rPr lang="en-US" sz="1846" dirty="0" err="1">
                <a:latin typeface="Arial Narrow" pitchFamily="34" charset="0"/>
              </a:rPr>
              <a:t>organisasi</a:t>
            </a:r>
            <a:r>
              <a:rPr lang="en-US" sz="1846" dirty="0">
                <a:latin typeface="Arial Narrow" pitchFamily="34" charset="0"/>
              </a:rPr>
              <a:t>.</a:t>
            </a:r>
          </a:p>
        </p:txBody>
      </p:sp>
      <p:sp>
        <p:nvSpPr>
          <p:cNvPr id="48" name="Flowchart: Process 47"/>
          <p:cNvSpPr/>
          <p:nvPr/>
        </p:nvSpPr>
        <p:spPr>
          <a:xfrm>
            <a:off x="167801" y="1676392"/>
            <a:ext cx="3806322" cy="611953"/>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Menentukan</a:t>
            </a:r>
            <a:r>
              <a:rPr lang="en-US" sz="1477" dirty="0">
                <a:solidFill>
                  <a:schemeClr val="tx1"/>
                </a:solidFill>
              </a:rPr>
              <a:t> </a:t>
            </a:r>
            <a:r>
              <a:rPr lang="en-US" sz="1477" dirty="0" err="1">
                <a:solidFill>
                  <a:schemeClr val="tx1"/>
                </a:solidFill>
              </a:rPr>
              <a:t>apa</a:t>
            </a:r>
            <a:r>
              <a:rPr lang="en-US" sz="1477" dirty="0">
                <a:solidFill>
                  <a:schemeClr val="tx1"/>
                </a:solidFill>
              </a:rPr>
              <a:t> yang </a:t>
            </a:r>
            <a:r>
              <a:rPr lang="en-US" sz="1477" dirty="0" err="1">
                <a:solidFill>
                  <a:schemeClr val="tx1"/>
                </a:solidFill>
              </a:rPr>
              <a:t>perlu</a:t>
            </a:r>
            <a:r>
              <a:rPr lang="en-US" sz="1477" dirty="0">
                <a:solidFill>
                  <a:schemeClr val="tx1"/>
                </a:solidFill>
              </a:rPr>
              <a:t> </a:t>
            </a:r>
            <a:r>
              <a:rPr lang="en-US" sz="1477" dirty="0" err="1">
                <a:solidFill>
                  <a:schemeClr val="tx1"/>
                </a:solidFill>
              </a:rPr>
              <a:t>dipantau</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diukur</a:t>
            </a:r>
            <a:endParaRPr lang="en-US" sz="1477" dirty="0">
              <a:solidFill>
                <a:schemeClr val="tx1"/>
              </a:solidFill>
            </a:endParaRPr>
          </a:p>
        </p:txBody>
      </p:sp>
      <p:cxnSp>
        <p:nvCxnSpPr>
          <p:cNvPr id="52" name="Shape 78"/>
          <p:cNvCxnSpPr/>
          <p:nvPr/>
        </p:nvCxnSpPr>
        <p:spPr>
          <a:xfrm flipH="1">
            <a:off x="3425197" y="2822331"/>
            <a:ext cx="4221" cy="2605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167801" y="2417123"/>
            <a:ext cx="3806322" cy="10814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Metode</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memantau</a:t>
            </a:r>
            <a:r>
              <a:rPr lang="en-US" sz="1477" dirty="0">
                <a:solidFill>
                  <a:schemeClr val="tx1"/>
                </a:solidFill>
              </a:rPr>
              <a:t>, </a:t>
            </a:r>
            <a:r>
              <a:rPr lang="en-US" sz="1477" dirty="0" err="1">
                <a:solidFill>
                  <a:schemeClr val="tx1"/>
                </a:solidFill>
              </a:rPr>
              <a:t>mengukur</a:t>
            </a:r>
            <a:r>
              <a:rPr lang="en-US" sz="1477" dirty="0">
                <a:solidFill>
                  <a:schemeClr val="tx1"/>
                </a:solidFill>
              </a:rPr>
              <a:t>, </a:t>
            </a:r>
            <a:r>
              <a:rPr lang="en-US" sz="1477" dirty="0" err="1">
                <a:solidFill>
                  <a:schemeClr val="tx1"/>
                </a:solidFill>
              </a:rPr>
              <a:t>menganalisis</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evaluasi</a:t>
            </a:r>
            <a:r>
              <a:rPr lang="en-US" sz="1477" dirty="0">
                <a:solidFill>
                  <a:schemeClr val="tx1"/>
                </a:solidFill>
              </a:rPr>
              <a:t> </a:t>
            </a:r>
            <a:r>
              <a:rPr lang="en-US" sz="1477" dirty="0" err="1">
                <a:solidFill>
                  <a:schemeClr val="tx1"/>
                </a:solidFill>
              </a:rPr>
              <a:t>jika</a:t>
            </a:r>
            <a:r>
              <a:rPr lang="en-US" sz="1477" dirty="0">
                <a:solidFill>
                  <a:schemeClr val="tx1"/>
                </a:solidFill>
              </a:rPr>
              <a:t> </a:t>
            </a:r>
            <a:r>
              <a:rPr lang="en-US" sz="1477" dirty="0" err="1">
                <a:solidFill>
                  <a:schemeClr val="tx1"/>
                </a:solidFill>
              </a:rPr>
              <a:t>dapat</a:t>
            </a:r>
            <a:r>
              <a:rPr lang="en-US" sz="1477" dirty="0">
                <a:solidFill>
                  <a:schemeClr val="tx1"/>
                </a:solidFill>
              </a:rPr>
              <a:t> </a:t>
            </a:r>
            <a:r>
              <a:rPr lang="en-US" sz="1477" dirty="0" err="1">
                <a:solidFill>
                  <a:schemeClr val="tx1"/>
                </a:solidFill>
              </a:rPr>
              <a:t>diberlakukan</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memastikan</a:t>
            </a:r>
            <a:r>
              <a:rPr lang="en-US" sz="1477" dirty="0">
                <a:solidFill>
                  <a:schemeClr val="tx1"/>
                </a:solidFill>
              </a:rPr>
              <a:t> </a:t>
            </a:r>
            <a:r>
              <a:rPr lang="en-US" sz="1477" dirty="0" err="1">
                <a:solidFill>
                  <a:schemeClr val="tx1"/>
                </a:solidFill>
              </a:rPr>
              <a:t>keabsahan</a:t>
            </a:r>
            <a:r>
              <a:rPr lang="en-US" sz="1477" dirty="0">
                <a:solidFill>
                  <a:schemeClr val="tx1"/>
                </a:solidFill>
              </a:rPr>
              <a:t> </a:t>
            </a:r>
            <a:r>
              <a:rPr lang="en-US" sz="1477" dirty="0" err="1">
                <a:solidFill>
                  <a:schemeClr val="tx1"/>
                </a:solidFill>
              </a:rPr>
              <a:t>hasil</a:t>
            </a:r>
            <a:endParaRPr lang="en-US" sz="1477" dirty="0">
              <a:solidFill>
                <a:schemeClr val="tx1"/>
              </a:solidFill>
            </a:endParaRPr>
          </a:p>
        </p:txBody>
      </p:sp>
      <p:sp>
        <p:nvSpPr>
          <p:cNvPr id="61" name="Flowchart: Process 60"/>
          <p:cNvSpPr/>
          <p:nvPr/>
        </p:nvSpPr>
        <p:spPr>
          <a:xfrm>
            <a:off x="167801" y="3646901"/>
            <a:ext cx="3806322" cy="9671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Kriteria</a:t>
            </a:r>
            <a:r>
              <a:rPr lang="en-US" sz="1477" dirty="0">
                <a:solidFill>
                  <a:schemeClr val="tx1"/>
                </a:solidFill>
              </a:rPr>
              <a:t> yang </a:t>
            </a:r>
            <a:r>
              <a:rPr lang="en-US" sz="1477" dirty="0" err="1">
                <a:solidFill>
                  <a:schemeClr val="tx1"/>
                </a:solidFill>
              </a:rPr>
              <a:t>akan</a:t>
            </a:r>
            <a:r>
              <a:rPr lang="en-US" sz="1477" dirty="0">
                <a:solidFill>
                  <a:schemeClr val="tx1"/>
                </a:solidFill>
              </a:rPr>
              <a:t> </a:t>
            </a:r>
            <a:r>
              <a:rPr lang="en-US" sz="1477" dirty="0" err="1">
                <a:solidFill>
                  <a:schemeClr val="tx1"/>
                </a:solidFill>
              </a:rPr>
              <a:t>digunakan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mengevaluasi</a:t>
            </a:r>
            <a:r>
              <a:rPr lang="en-US" sz="1477" dirty="0">
                <a:solidFill>
                  <a:schemeClr val="tx1"/>
                </a:solidFill>
              </a:rPr>
              <a:t> </a:t>
            </a:r>
            <a:r>
              <a:rPr lang="en-US" sz="1477" dirty="0" err="1">
                <a:solidFill>
                  <a:schemeClr val="tx1"/>
                </a:solidFill>
              </a:rPr>
              <a:t>kinerja</a:t>
            </a:r>
            <a:r>
              <a:rPr lang="en-US" sz="1477" dirty="0">
                <a:solidFill>
                  <a:schemeClr val="tx1"/>
                </a:solidFill>
              </a:rPr>
              <a:t> K3L </a:t>
            </a:r>
            <a:r>
              <a:rPr lang="en-US" sz="1477" dirty="0" err="1">
                <a:solidFill>
                  <a:schemeClr val="tx1"/>
                </a:solidFill>
              </a:rPr>
              <a:t>dan</a:t>
            </a:r>
            <a:r>
              <a:rPr lang="en-US" sz="1477" dirty="0">
                <a:solidFill>
                  <a:schemeClr val="tx1"/>
                </a:solidFill>
              </a:rPr>
              <a:t> </a:t>
            </a:r>
            <a:r>
              <a:rPr lang="en-US" sz="1477" dirty="0" err="1">
                <a:solidFill>
                  <a:schemeClr val="tx1"/>
                </a:solidFill>
              </a:rPr>
              <a:t>indikator</a:t>
            </a:r>
            <a:r>
              <a:rPr lang="en-US" sz="1477" dirty="0">
                <a:solidFill>
                  <a:schemeClr val="tx1"/>
                </a:solidFill>
              </a:rPr>
              <a:t> yang </a:t>
            </a:r>
            <a:r>
              <a:rPr lang="en-US" sz="1477" dirty="0" err="1">
                <a:solidFill>
                  <a:schemeClr val="tx1"/>
                </a:solidFill>
              </a:rPr>
              <a:t>sesuai</a:t>
            </a:r>
            <a:endParaRPr lang="en-US" sz="1477" dirty="0">
              <a:solidFill>
                <a:schemeClr val="tx1"/>
              </a:solidFill>
            </a:endParaRPr>
          </a:p>
        </p:txBody>
      </p:sp>
      <p:sp>
        <p:nvSpPr>
          <p:cNvPr id="62" name="Flowchart: Process 61"/>
          <p:cNvSpPr/>
          <p:nvPr/>
        </p:nvSpPr>
        <p:spPr>
          <a:xfrm>
            <a:off x="167801" y="4737909"/>
            <a:ext cx="3806322" cy="729760"/>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Kapan</a:t>
            </a:r>
            <a:r>
              <a:rPr lang="en-US" sz="1477" dirty="0">
                <a:solidFill>
                  <a:schemeClr val="tx1"/>
                </a:solidFill>
              </a:rPr>
              <a:t> </a:t>
            </a:r>
            <a:r>
              <a:rPr lang="en-US" sz="1477" dirty="0" err="1">
                <a:solidFill>
                  <a:schemeClr val="tx1"/>
                </a:solidFill>
              </a:rPr>
              <a:t>pemantauan</a:t>
            </a:r>
            <a:r>
              <a:rPr lang="en-US" sz="1477" dirty="0">
                <a:solidFill>
                  <a:schemeClr val="tx1"/>
                </a:solidFill>
              </a:rPr>
              <a:t>, </a:t>
            </a:r>
            <a:r>
              <a:rPr lang="en-US" sz="1477" dirty="0" err="1">
                <a:solidFill>
                  <a:schemeClr val="tx1"/>
                </a:solidFill>
              </a:rPr>
              <a:t>pengukuran</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hasilnya</a:t>
            </a:r>
            <a:r>
              <a:rPr lang="en-US" sz="1477" dirty="0">
                <a:solidFill>
                  <a:schemeClr val="tx1"/>
                </a:solidFill>
              </a:rPr>
              <a:t> </a:t>
            </a:r>
            <a:r>
              <a:rPr lang="en-US" sz="1477" dirty="0" err="1">
                <a:solidFill>
                  <a:schemeClr val="tx1"/>
                </a:solidFill>
              </a:rPr>
              <a:t>harus</a:t>
            </a:r>
            <a:r>
              <a:rPr lang="en-US" sz="1477" dirty="0">
                <a:solidFill>
                  <a:schemeClr val="tx1"/>
                </a:solidFill>
              </a:rPr>
              <a:t> </a:t>
            </a:r>
            <a:r>
              <a:rPr lang="en-US" sz="1477" dirty="0" err="1">
                <a:solidFill>
                  <a:schemeClr val="tx1"/>
                </a:solidFill>
              </a:rPr>
              <a:t>dianalisis</a:t>
            </a:r>
            <a:r>
              <a:rPr lang="en-US" sz="1477" dirty="0">
                <a:solidFill>
                  <a:schemeClr val="tx1"/>
                </a:solidFill>
              </a:rPr>
              <a:t>, </a:t>
            </a:r>
            <a:r>
              <a:rPr lang="en-US" sz="1477" dirty="0" err="1">
                <a:solidFill>
                  <a:schemeClr val="tx1"/>
                </a:solidFill>
              </a:rPr>
              <a:t>dievaluasi</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dikomunikasikan</a:t>
            </a:r>
            <a:endParaRPr lang="en-US" sz="1477" dirty="0">
              <a:solidFill>
                <a:schemeClr val="tx1"/>
              </a:solidFill>
            </a:endParaRPr>
          </a:p>
        </p:txBody>
      </p:sp>
      <p:sp>
        <p:nvSpPr>
          <p:cNvPr id="5" name="Oval 4"/>
          <p:cNvSpPr/>
          <p:nvPr/>
        </p:nvSpPr>
        <p:spPr>
          <a:xfrm>
            <a:off x="4596840" y="3505365"/>
            <a:ext cx="3755857" cy="1234158"/>
          </a:xfrm>
          <a:prstGeom prst="ellipse">
            <a:avLst/>
          </a:prstGeom>
          <a:solidFill>
            <a:schemeClr val="accent6">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rPr>
              <a:t>Proses </a:t>
            </a:r>
            <a:r>
              <a:rPr lang="en-US" sz="1846" dirty="0" err="1">
                <a:solidFill>
                  <a:schemeClr val="tx1"/>
                </a:solidFill>
              </a:rPr>
              <a:t>Pemantauan</a:t>
            </a:r>
            <a:r>
              <a:rPr lang="en-US" sz="1846" dirty="0">
                <a:solidFill>
                  <a:schemeClr val="tx1"/>
                </a:solidFill>
              </a:rPr>
              <a:t>, </a:t>
            </a:r>
            <a:r>
              <a:rPr lang="en-US" sz="1846" dirty="0" err="1">
                <a:solidFill>
                  <a:schemeClr val="tx1"/>
                </a:solidFill>
              </a:rPr>
              <a:t>pengukuran</a:t>
            </a:r>
            <a:r>
              <a:rPr lang="en-US" sz="1846" dirty="0">
                <a:solidFill>
                  <a:schemeClr val="tx1"/>
                </a:solidFill>
              </a:rPr>
              <a:t>, </a:t>
            </a:r>
            <a:r>
              <a:rPr lang="en-US" sz="1846" dirty="0" err="1">
                <a:solidFill>
                  <a:schemeClr val="tx1"/>
                </a:solidFill>
              </a:rPr>
              <a:t>analisis</a:t>
            </a:r>
            <a:r>
              <a:rPr lang="en-US" sz="1846" dirty="0">
                <a:solidFill>
                  <a:schemeClr val="tx1"/>
                </a:solidFill>
              </a:rPr>
              <a:t> </a:t>
            </a:r>
            <a:r>
              <a:rPr lang="en-US" sz="1846" dirty="0" err="1">
                <a:solidFill>
                  <a:schemeClr val="tx1"/>
                </a:solidFill>
              </a:rPr>
              <a:t>dan</a:t>
            </a:r>
            <a:r>
              <a:rPr lang="en-US" sz="1846" dirty="0">
                <a:solidFill>
                  <a:schemeClr val="tx1"/>
                </a:solidFill>
              </a:rPr>
              <a:t> </a:t>
            </a:r>
            <a:r>
              <a:rPr lang="en-US" sz="1846" dirty="0" err="1">
                <a:solidFill>
                  <a:schemeClr val="tx1"/>
                </a:solidFill>
              </a:rPr>
              <a:t>evaluasi</a:t>
            </a:r>
            <a:r>
              <a:rPr lang="en-US" sz="1846" dirty="0">
                <a:solidFill>
                  <a:schemeClr val="tx1"/>
                </a:solidFill>
              </a:rPr>
              <a:t> </a:t>
            </a:r>
            <a:r>
              <a:rPr lang="en-US" sz="1846" dirty="0" err="1">
                <a:solidFill>
                  <a:schemeClr val="tx1"/>
                </a:solidFill>
              </a:rPr>
              <a:t>kinerja</a:t>
            </a:r>
            <a:endParaRPr lang="en-US" sz="1846" dirty="0">
              <a:solidFill>
                <a:schemeClr val="tx1"/>
              </a:solidFill>
            </a:endParaRPr>
          </a:p>
        </p:txBody>
      </p:sp>
      <p:cxnSp>
        <p:nvCxnSpPr>
          <p:cNvPr id="7" name="Straight Arrow Connector 6"/>
          <p:cNvCxnSpPr>
            <a:stCxn id="48" idx="3"/>
            <a:endCxn id="5" idx="2"/>
          </p:cNvCxnSpPr>
          <p:nvPr/>
        </p:nvCxnSpPr>
        <p:spPr>
          <a:xfrm>
            <a:off x="3974123" y="1982369"/>
            <a:ext cx="622717" cy="21400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5" idx="3"/>
            <a:endCxn id="5" idx="2"/>
          </p:cNvCxnSpPr>
          <p:nvPr/>
        </p:nvCxnSpPr>
        <p:spPr>
          <a:xfrm>
            <a:off x="3974123" y="2957850"/>
            <a:ext cx="622717" cy="116459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3"/>
            <a:endCxn id="5" idx="2"/>
          </p:cNvCxnSpPr>
          <p:nvPr/>
        </p:nvCxnSpPr>
        <p:spPr>
          <a:xfrm flipV="1">
            <a:off x="3974123" y="4122444"/>
            <a:ext cx="622717" cy="80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2" idx="3"/>
            <a:endCxn id="5" idx="2"/>
          </p:cNvCxnSpPr>
          <p:nvPr/>
        </p:nvCxnSpPr>
        <p:spPr>
          <a:xfrm flipV="1">
            <a:off x="3974123" y="4122444"/>
            <a:ext cx="622717" cy="9803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913557" y="501998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digunakan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terkalibrasi</a:t>
            </a:r>
            <a:r>
              <a:rPr lang="en-US" sz="1477" dirty="0">
                <a:solidFill>
                  <a:schemeClr val="tx1"/>
                </a:solidFill>
                <a:latin typeface="Arial Narrow" pitchFamily="34" charset="0"/>
              </a:rPr>
              <a:t> </a:t>
            </a:r>
            <a:r>
              <a:rPr lang="en-US" sz="1477" dirty="0" err="1">
                <a:solidFill>
                  <a:schemeClr val="tx1"/>
                </a:solidFill>
                <a:latin typeface="Arial Narrow" pitchFamily="34" charset="0"/>
              </a:rPr>
              <a:t>atau</a:t>
            </a:r>
            <a:r>
              <a:rPr lang="en-US" sz="1477" dirty="0">
                <a:solidFill>
                  <a:schemeClr val="tx1"/>
                </a:solidFill>
                <a:latin typeface="Arial Narrow" pitchFamily="34" charset="0"/>
              </a:rPr>
              <a:t> </a:t>
            </a:r>
            <a:r>
              <a:rPr lang="en-US" sz="1477" dirty="0" err="1">
                <a:solidFill>
                  <a:schemeClr val="tx1"/>
                </a:solidFill>
                <a:latin typeface="Arial Narrow" pitchFamily="34" charset="0"/>
              </a:rPr>
              <a:t>terverifikasi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dipelihara</a:t>
            </a:r>
            <a:endParaRPr lang="en-US" sz="1477" dirty="0">
              <a:solidFill>
                <a:schemeClr val="tx1"/>
              </a:solidFill>
              <a:latin typeface="Arial Narrow" pitchFamily="34" charset="0"/>
            </a:endParaRPr>
          </a:p>
        </p:txBody>
      </p:sp>
      <p:cxnSp>
        <p:nvCxnSpPr>
          <p:cNvPr id="67" name="Straight Arrow Connector 66"/>
          <p:cNvCxnSpPr>
            <a:stCxn id="66" idx="0"/>
          </p:cNvCxnSpPr>
          <p:nvPr/>
        </p:nvCxnSpPr>
        <p:spPr>
          <a:xfrm flipH="1" flipV="1">
            <a:off x="6471344" y="4713443"/>
            <a:ext cx="3425" cy="306542"/>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994755" y="1618056"/>
            <a:ext cx="3806322" cy="1683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Pemenuhan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persyaratan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hukum</a:t>
            </a:r>
            <a:r>
              <a:rPr lang="en-US" sz="1292" dirty="0">
                <a:latin typeface="Tahoma" panose="020B0604030504040204" pitchFamily="34" charset="0"/>
                <a:ea typeface="Tahoma" panose="020B0604030504040204" pitchFamily="34" charset="0"/>
                <a:cs typeface="Tahoma" panose="020B0604030504040204" pitchFamily="34" charset="0"/>
              </a:rPr>
              <a:t> &amp;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kegiatan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operasinya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terkait</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dengan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bahaya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risiko</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peluang</a:t>
            </a:r>
            <a:r>
              <a:rPr lang="en-US" sz="1292" dirty="0">
                <a:latin typeface="Tahoma" panose="020B0604030504040204" pitchFamily="34" charset="0"/>
                <a:ea typeface="Tahoma" panose="020B0604030504040204" pitchFamily="34" charset="0"/>
                <a:cs typeface="Tahoma" panose="020B0604030504040204" pitchFamily="34" charset="0"/>
              </a:rPr>
              <a:t> yang </a:t>
            </a:r>
            <a:r>
              <a:rPr lang="en-US" sz="1292" dirty="0" err="1">
                <a:latin typeface="Tahoma" panose="020B0604030504040204" pitchFamily="34" charset="0"/>
                <a:ea typeface="Tahoma" panose="020B0604030504040204" pitchFamily="34" charset="0"/>
                <a:cs typeface="Tahoma" panose="020B0604030504040204" pitchFamily="34" charset="0"/>
              </a:rPr>
              <a:t>teridentifikasi</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Pencapaian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sasaran</a:t>
            </a:r>
            <a:r>
              <a:rPr lang="en-US" sz="1292" dirty="0">
                <a:latin typeface="Tahoma" panose="020B0604030504040204" pitchFamily="34" charset="0"/>
                <a:ea typeface="Tahoma" panose="020B0604030504040204" pitchFamily="34" charset="0"/>
                <a:cs typeface="Tahoma" panose="020B0604030504040204" pitchFamily="34" charset="0"/>
              </a:rPr>
              <a:t> K3L</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efektivitas</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operasional</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Aspek</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penting</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lingkungan</a:t>
            </a:r>
            <a:endParaRPr lang="en-US" sz="1292" dirty="0">
              <a:latin typeface="Tahoma" panose="020B0604030504040204" pitchFamily="34" charset="0"/>
              <a:ea typeface="Tahoma" panose="020B0604030504040204" pitchFamily="34" charset="0"/>
              <a:cs typeface="Tahoma" panose="020B0604030504040204" pitchFamily="34" charset="0"/>
            </a:endParaRPr>
          </a:p>
        </p:txBody>
      </p:sp>
      <p:sp>
        <p:nvSpPr>
          <p:cNvPr id="18" name="Left Arrow 17"/>
          <p:cNvSpPr/>
          <p:nvPr/>
        </p:nvSpPr>
        <p:spPr>
          <a:xfrm>
            <a:off x="4085749" y="1823345"/>
            <a:ext cx="909006" cy="305976"/>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sz="1662"/>
          </a:p>
        </p:txBody>
      </p:sp>
      <p:sp>
        <p:nvSpPr>
          <p:cNvPr id="23" name="Rectangle 22"/>
          <p:cNvSpPr/>
          <p:nvPr/>
        </p:nvSpPr>
        <p:spPr>
          <a:xfrm>
            <a:off x="112060" y="177529"/>
            <a:ext cx="9288615" cy="49244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i="1" u="sng" dirty="0">
                <a:solidFill>
                  <a:srgbClr val="FF0000"/>
                </a:solidFill>
                <a:latin typeface="Impact" panose="020B0806030902050204" pitchFamily="34" charset="0"/>
                <a:cs typeface="Arial" panose="020B0604020202020204" pitchFamily="34" charset="0"/>
              </a:rPr>
              <a:t>SM </a:t>
            </a:r>
            <a:r>
              <a:rPr lang="en-US" u="sng" dirty="0">
                <a:solidFill>
                  <a:srgbClr val="00B050"/>
                </a:solidFill>
                <a:latin typeface="Impact" panose="020B0806030902050204" pitchFamily="34" charset="0"/>
                <a:cs typeface="Arial" panose="020B0604020202020204" pitchFamily="34" charset="0"/>
              </a:rPr>
              <a:t>L </a:t>
            </a:r>
            <a:r>
              <a:rPr lang="en-US" sz="2600" dirty="0">
                <a:solidFill>
                  <a:schemeClr val="tx1"/>
                </a:solidFill>
                <a:latin typeface="Impact" panose="020B0806030902050204" pitchFamily="34" charset="0"/>
                <a:cs typeface="Arial" panose="020B0604020202020204" pitchFamily="34" charset="0"/>
              </a:rPr>
              <a:t> 9.1. </a:t>
            </a:r>
            <a:r>
              <a:rPr lang="en-US" sz="2600" dirty="0" err="1">
                <a:solidFill>
                  <a:schemeClr val="tx1"/>
                </a:solidFill>
                <a:latin typeface="Impact" panose="020B0806030902050204" pitchFamily="34" charset="0"/>
                <a:cs typeface="Arial" panose="020B0604020202020204" pitchFamily="34" charset="0"/>
              </a:rPr>
              <a:t>Pemantauan</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Pengukuran</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Analisis</a:t>
            </a:r>
            <a:r>
              <a:rPr lang="en-US" sz="2600" dirty="0">
                <a:solidFill>
                  <a:schemeClr val="tx1"/>
                </a:solidFill>
                <a:latin typeface="Impact" panose="020B0806030902050204" pitchFamily="34" charset="0"/>
                <a:cs typeface="Arial" panose="020B0604020202020204" pitchFamily="34" charset="0"/>
              </a:rPr>
              <a:t> dan </a:t>
            </a:r>
            <a:r>
              <a:rPr lang="en-US" sz="2600" dirty="0" err="1">
                <a:solidFill>
                  <a:schemeClr val="tx1"/>
                </a:solidFill>
                <a:latin typeface="Impact" panose="020B0806030902050204" pitchFamily="34" charset="0"/>
                <a:cs typeface="Arial" panose="020B0604020202020204" pitchFamily="34" charset="0"/>
              </a:rPr>
              <a:t>Evaluasi</a:t>
            </a:r>
            <a:r>
              <a:rPr lang="en-US" sz="2600" dirty="0">
                <a:solidFill>
                  <a:schemeClr val="tx1"/>
                </a:solidFill>
                <a:latin typeface="Impact" panose="020B0806030902050204" pitchFamily="34" charset="0"/>
                <a:cs typeface="Arial" panose="020B0604020202020204" pitchFamily="34" charset="0"/>
              </a:rPr>
              <a:t> </a:t>
            </a:r>
            <a:r>
              <a:rPr lang="en-US" sz="2600" dirty="0" err="1">
                <a:solidFill>
                  <a:schemeClr val="tx1"/>
                </a:solidFill>
                <a:latin typeface="Impact" panose="020B0806030902050204" pitchFamily="34" charset="0"/>
                <a:cs typeface="Arial" panose="020B0604020202020204" pitchFamily="34" charset="0"/>
              </a:rPr>
              <a:t>Kinerja</a:t>
            </a:r>
            <a:endParaRPr lang="en-US" sz="2600" dirty="0">
              <a:solidFill>
                <a:schemeClr val="tx1"/>
              </a:solidFill>
              <a:latin typeface="Impact" panose="020B0806030902050204" pitchFamily="34" charset="0"/>
              <a:cs typeface="Arial" panose="020B0604020202020204" pitchFamily="34" charset="0"/>
            </a:endParaRPr>
          </a:p>
        </p:txBody>
      </p:sp>
      <p:sp>
        <p:nvSpPr>
          <p:cNvPr id="25" name="Rectangle 24"/>
          <p:cNvSpPr/>
          <p:nvPr/>
        </p:nvSpPr>
        <p:spPr>
          <a:xfrm>
            <a:off x="240397" y="5719868"/>
            <a:ext cx="8432956" cy="830997"/>
          </a:xfrm>
          <a:prstGeom prst="rect">
            <a:avLst/>
          </a:prstGeom>
          <a:ln w="19050">
            <a:solidFill>
              <a:srgbClr val="FFC000"/>
            </a:solidFill>
            <a:prstDash val="dash"/>
          </a:ln>
        </p:spPr>
        <p:txBody>
          <a:bodyPr wrap="square">
            <a:spAutoFit/>
          </a:bodyPr>
          <a:lstStyle/>
          <a:p>
            <a:r>
              <a:rPr lang="en-US" sz="1600" dirty="0" err="1">
                <a:latin typeface="Arial Narrow" pitchFamily="34" charset="0"/>
              </a:rPr>
              <a:t>Organisasi</a:t>
            </a:r>
            <a:r>
              <a:rPr lang="en-US" sz="1600" dirty="0">
                <a:latin typeface="Arial Narrow" pitchFamily="34" charset="0"/>
              </a:rPr>
              <a:t> </a:t>
            </a:r>
            <a:r>
              <a:rPr lang="en-US" sz="1600" dirty="0" err="1">
                <a:latin typeface="Arial Narrow" pitchFamily="34" charset="0"/>
              </a:rPr>
              <a:t>harus</a:t>
            </a:r>
            <a:r>
              <a:rPr lang="en-US" sz="1600" dirty="0">
                <a:latin typeface="Arial Narrow" pitchFamily="34" charset="0"/>
              </a:rPr>
              <a:t> </a:t>
            </a:r>
            <a:r>
              <a:rPr lang="en-US" sz="1600" dirty="0" err="1">
                <a:latin typeface="Arial Narrow" pitchFamily="34" charset="0"/>
              </a:rPr>
              <a:t>mengevaluasi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K3L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efektivitas</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a:t>
            </a:r>
            <a:r>
              <a:rPr lang="en-US" sz="1600" dirty="0" err="1">
                <a:latin typeface="Arial Narrow" pitchFamily="34" charset="0"/>
              </a:rPr>
              <a:t>sistem</a:t>
            </a:r>
            <a:r>
              <a:rPr lang="en-US" sz="1600" dirty="0">
                <a:latin typeface="Arial Narrow" pitchFamily="34" charset="0"/>
              </a:rPr>
              <a:t> </a:t>
            </a:r>
            <a:r>
              <a:rPr lang="en-US" sz="1600" dirty="0" err="1">
                <a:latin typeface="Arial Narrow" pitchFamily="34" charset="0"/>
              </a:rPr>
              <a:t>manajemen</a:t>
            </a:r>
            <a:r>
              <a:rPr lang="en-US" sz="1600" dirty="0">
                <a:latin typeface="Arial Narrow" pitchFamily="34" charset="0"/>
              </a:rPr>
              <a:t> K3L yang </a:t>
            </a:r>
            <a:r>
              <a:rPr lang="en-US" sz="1600" dirty="0" err="1">
                <a:latin typeface="Arial Narrow" pitchFamily="34" charset="0"/>
              </a:rPr>
              <a:t>diterapkan</a:t>
            </a:r>
            <a:r>
              <a:rPr lang="en-US" sz="1600" dirty="0">
                <a:latin typeface="Arial Narrow" pitchFamily="34" charset="0"/>
              </a:rPr>
              <a:t>.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pemantauan</a:t>
            </a:r>
            <a:r>
              <a:rPr lang="en-US" sz="1600" dirty="0">
                <a:latin typeface="Arial Narrow" pitchFamily="34" charset="0"/>
              </a:rPr>
              <a:t>, </a:t>
            </a:r>
            <a:r>
              <a:rPr lang="en-US" sz="1600" dirty="0" err="1">
                <a:latin typeface="Arial Narrow" pitchFamily="34" charset="0"/>
              </a:rPr>
              <a:t>pengukuran</a:t>
            </a:r>
            <a:r>
              <a:rPr lang="en-US" sz="1600" dirty="0">
                <a:latin typeface="Arial Narrow" pitchFamily="34" charset="0"/>
              </a:rPr>
              <a:t>, </a:t>
            </a:r>
            <a:r>
              <a:rPr lang="en-US" sz="1600" dirty="0" err="1">
                <a:latin typeface="Arial Narrow" pitchFamily="34" charset="0"/>
              </a:rPr>
              <a:t>analisis</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Dan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kalibrasi</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verifikasi</a:t>
            </a:r>
            <a:r>
              <a:rPr lang="en-US" sz="1600" dirty="0">
                <a:latin typeface="Arial Narrow" pitchFamily="34" charset="0"/>
              </a:rPr>
              <a:t> </a:t>
            </a:r>
            <a:r>
              <a:rPr lang="en-US" sz="1600" dirty="0" err="1">
                <a:latin typeface="Arial Narrow" pitchFamily="34" charset="0"/>
              </a:rPr>
              <a:t>peralatan</a:t>
            </a:r>
            <a:r>
              <a:rPr lang="en-US" sz="1600" dirty="0">
                <a:latin typeface="Arial Narrow" pitchFamily="34" charset="0"/>
              </a:rPr>
              <a:t> </a:t>
            </a:r>
            <a:r>
              <a:rPr lang="en-US" sz="1600" dirty="0" err="1">
                <a:latin typeface="Arial Narrow" pitchFamily="34" charset="0"/>
              </a:rPr>
              <a:t>ukur</a:t>
            </a:r>
            <a:r>
              <a:rPr lang="en-US" sz="1600" dirty="0">
                <a:latin typeface="Arial Narrow" pitchFamily="34" charset="0"/>
              </a:rPr>
              <a:t> yang </a:t>
            </a:r>
            <a:r>
              <a:rPr lang="en-US" sz="1600" dirty="0" err="1">
                <a:latin typeface="Arial Narrow" pitchFamily="34" charset="0"/>
              </a:rPr>
              <a:t>digunakan</a:t>
            </a:r>
            <a:endParaRPr lang="en-US" sz="1600" dirty="0">
              <a:latin typeface="Arial Narrow" pitchFamily="34" charset="0"/>
            </a:endParaRPr>
          </a:p>
        </p:txBody>
      </p:sp>
      <p:sp>
        <p:nvSpPr>
          <p:cNvPr id="3" name="Slide Number Placeholder 2">
            <a:extLst>
              <a:ext uri="{FF2B5EF4-FFF2-40B4-BE49-F238E27FC236}">
                <a16:creationId xmlns:a16="http://schemas.microsoft.com/office/drawing/2014/main" id="{616F2103-7A35-4530-BA18-BEF6D3559605}"/>
              </a:ext>
            </a:extLst>
          </p:cNvPr>
          <p:cNvSpPr>
            <a:spLocks noGrp="1"/>
          </p:cNvSpPr>
          <p:nvPr>
            <p:ph type="sldNum" sz="quarter" idx="12"/>
          </p:nvPr>
        </p:nvSpPr>
        <p:spPr/>
        <p:txBody>
          <a:bodyPr/>
          <a:lstStyle/>
          <a:p>
            <a:pPr>
              <a:defRPr/>
            </a:pPr>
            <a:fld id="{2E3D3CF9-A8F0-446F-8AA4-23D2A19D86A0}" type="slidenum">
              <a:rPr lang="en-US" smtClean="0"/>
              <a:pPr>
                <a:defRPr/>
              </a:pPr>
              <a:t>91</a:t>
            </a:fld>
            <a:endParaRPr lang="en-US"/>
          </a:p>
        </p:txBody>
      </p:sp>
      <p:sp>
        <p:nvSpPr>
          <p:cNvPr id="2" name="Footer Placeholder 1">
            <a:extLst>
              <a:ext uri="{FF2B5EF4-FFF2-40B4-BE49-F238E27FC236}">
                <a16:creationId xmlns:a16="http://schemas.microsoft.com/office/drawing/2014/main" id="{0365F0B5-CE5B-4171-B119-92BFDC36F96F}"/>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Tree>
    <p:extLst>
      <p:ext uri="{BB962C8B-B14F-4D97-AF65-F5344CB8AC3E}">
        <p14:creationId xmlns:p14="http://schemas.microsoft.com/office/powerpoint/2010/main" val="14398269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167800" y="668454"/>
            <a:ext cx="8693812" cy="1796646"/>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melaksanakan</a:t>
            </a:r>
            <a:r>
              <a:rPr lang="en-US" sz="1846" dirty="0">
                <a:latin typeface="Arial Narrow" pitchFamily="34" charset="0"/>
              </a:rPr>
              <a:t> audit internal </a:t>
            </a:r>
            <a:r>
              <a:rPr lang="en-US" sz="1846" dirty="0" err="1">
                <a:latin typeface="Arial Narrow" pitchFamily="34" charset="0"/>
              </a:rPr>
              <a:t>pada</a:t>
            </a:r>
            <a:r>
              <a:rPr lang="en-US" sz="1846" dirty="0">
                <a:latin typeface="Arial Narrow" pitchFamily="34" charset="0"/>
              </a:rPr>
              <a:t> interval </a:t>
            </a:r>
            <a:r>
              <a:rPr lang="en-US" sz="1846" dirty="0" err="1">
                <a:latin typeface="Arial Narrow" pitchFamily="34" charset="0"/>
              </a:rPr>
              <a:t>waktu</a:t>
            </a:r>
            <a:r>
              <a:rPr lang="en-US" sz="1846" dirty="0">
                <a:latin typeface="Arial Narrow" pitchFamily="34" charset="0"/>
              </a:rPr>
              <a:t> yang </a:t>
            </a:r>
            <a:r>
              <a:rPr lang="en-US" sz="1846" dirty="0" err="1">
                <a:latin typeface="Arial Narrow" pitchFamily="34" charset="0"/>
              </a:rPr>
              <a:t>direncanakan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menyediakan</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apakah</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K3L</a:t>
            </a:r>
          </a:p>
          <a:p>
            <a:pPr>
              <a:tabLst>
                <a:tab pos="422041" algn="l"/>
              </a:tabLst>
            </a:pPr>
            <a:r>
              <a:rPr lang="en-US" sz="1846" dirty="0">
                <a:latin typeface="Arial Narrow" pitchFamily="34" charset="0"/>
              </a:rPr>
              <a:t>a. 	</a:t>
            </a:r>
            <a:r>
              <a:rPr lang="en-US" sz="1846" dirty="0" err="1">
                <a:latin typeface="Arial Narrow" pitchFamily="34" charset="0"/>
              </a:rPr>
              <a:t>sesuai</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sendiri</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SMK3L,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K3L,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Sasaran</a:t>
            </a:r>
            <a:r>
              <a:rPr lang="en-US" sz="1846" dirty="0">
                <a:latin typeface="Arial Narrow" pitchFamily="34" charset="0"/>
              </a:rPr>
              <a:t> K3L</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Standar</a:t>
            </a:r>
            <a:r>
              <a:rPr lang="en-US" sz="1846" dirty="0">
                <a:latin typeface="Arial Narrow" pitchFamily="34" charset="0"/>
              </a:rPr>
              <a:t> </a:t>
            </a:r>
            <a:r>
              <a:rPr lang="en-US" sz="1846" dirty="0" err="1">
                <a:latin typeface="Arial Narrow" pitchFamily="34" charset="0"/>
              </a:rPr>
              <a:t>ini</a:t>
            </a:r>
            <a:r>
              <a:rPr lang="en-US" sz="1846" dirty="0">
                <a:latin typeface="Arial Narrow" pitchFamily="34" charset="0"/>
              </a:rPr>
              <a:t>.</a:t>
            </a:r>
          </a:p>
          <a:p>
            <a:pPr>
              <a:tabLst>
                <a:tab pos="422041" algn="l"/>
              </a:tabLst>
            </a:pPr>
            <a:r>
              <a:rPr lang="en-US" sz="1846" dirty="0">
                <a:latin typeface="Arial Narrow" pitchFamily="34" charset="0"/>
              </a:rPr>
              <a:t>b.	</a:t>
            </a:r>
            <a:r>
              <a:rPr lang="en-US" sz="1846" dirty="0" err="1">
                <a:latin typeface="Arial Narrow" pitchFamily="34" charset="0"/>
              </a:rPr>
              <a:t>diterapkan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dipelihara</a:t>
            </a:r>
            <a:r>
              <a:rPr lang="en-US" sz="1846" dirty="0">
                <a:latin typeface="Arial Narrow" pitchFamily="34" charset="0"/>
              </a:rPr>
              <a:t> </a:t>
            </a:r>
            <a:r>
              <a:rPr lang="en-US" sz="1846" dirty="0" err="1">
                <a:latin typeface="Arial Narrow" pitchFamily="34" charset="0"/>
              </a:rPr>
              <a:t>efektif</a:t>
            </a:r>
            <a:endParaRPr lang="en-US" sz="1846" dirty="0">
              <a:latin typeface="Arial Narrow" pitchFamily="34" charset="0"/>
            </a:endParaRPr>
          </a:p>
        </p:txBody>
      </p:sp>
      <p:sp>
        <p:nvSpPr>
          <p:cNvPr id="32" name="Rectangle 31"/>
          <p:cNvSpPr/>
          <p:nvPr/>
        </p:nvSpPr>
        <p:spPr>
          <a:xfrm>
            <a:off x="167800" y="2812798"/>
            <a:ext cx="4097613"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internal </a:t>
            </a:r>
            <a:r>
              <a:rPr lang="en-US" sz="1846" dirty="0" err="1">
                <a:solidFill>
                  <a:schemeClr val="tx1"/>
                </a:solidFill>
                <a:latin typeface="Arial Narrow" pitchFamily="34" charset="0"/>
              </a:rPr>
              <a:t>organisasi</a:t>
            </a:r>
            <a:endParaRPr lang="en-US" sz="1846" dirty="0">
              <a:solidFill>
                <a:schemeClr val="tx1"/>
              </a:solidFill>
              <a:latin typeface="Arial Narrow" pitchFamily="34" charset="0"/>
            </a:endParaRPr>
          </a:p>
        </p:txBody>
      </p:sp>
      <p:sp>
        <p:nvSpPr>
          <p:cNvPr id="42" name="Rectangle 41"/>
          <p:cNvSpPr/>
          <p:nvPr/>
        </p:nvSpPr>
        <p:spPr>
          <a:xfrm>
            <a:off x="6272652" y="3081915"/>
            <a:ext cx="2018882" cy="52062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Audit Internal SMK3L</a:t>
            </a:r>
          </a:p>
        </p:txBody>
      </p:sp>
      <p:sp>
        <p:nvSpPr>
          <p:cNvPr id="47" name="Rectangle 46"/>
          <p:cNvSpPr/>
          <p:nvPr/>
        </p:nvSpPr>
        <p:spPr>
          <a:xfrm>
            <a:off x="167800" y="4775553"/>
            <a:ext cx="4085969"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ISO</a:t>
            </a:r>
          </a:p>
        </p:txBody>
      </p:sp>
      <p:sp>
        <p:nvSpPr>
          <p:cNvPr id="48" name="Rectangle 47"/>
          <p:cNvSpPr/>
          <p:nvPr/>
        </p:nvSpPr>
        <p:spPr>
          <a:xfrm>
            <a:off x="167800" y="3421537"/>
            <a:ext cx="4085970" cy="124831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Misalnya</a:t>
            </a:r>
            <a:r>
              <a:rPr lang="en-US" sz="1662" dirty="0">
                <a:solidFill>
                  <a:schemeClr val="tx1"/>
                </a:solidFill>
                <a:latin typeface="Arial Narrow" pitchFamily="34" charset="0"/>
              </a:rPr>
              <a:t> : </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Headquarter</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Customers</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Negara lain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tujuan</a:t>
            </a:r>
            <a:r>
              <a:rPr lang="en-US" sz="1662" dirty="0">
                <a:solidFill>
                  <a:schemeClr val="tx1"/>
                </a:solidFill>
                <a:latin typeface="Arial Narrow" pitchFamily="34" charset="0"/>
              </a:rPr>
              <a:t> </a:t>
            </a:r>
            <a:r>
              <a:rPr lang="en-US" sz="1662" dirty="0" err="1">
                <a:solidFill>
                  <a:schemeClr val="tx1"/>
                </a:solidFill>
                <a:latin typeface="Arial Narrow" pitchFamily="34" charset="0"/>
              </a:rPr>
              <a:t>pasar</a:t>
            </a:r>
            <a:endParaRPr lang="en-US" sz="1662" dirty="0">
              <a:solidFill>
                <a:schemeClr val="tx1"/>
              </a:solidFill>
              <a:latin typeface="Arial Narrow" pitchFamily="34" charset="0"/>
            </a:endParaRPr>
          </a:p>
          <a:p>
            <a:r>
              <a:rPr lang="en-US" sz="1662" dirty="0">
                <a:solidFill>
                  <a:schemeClr val="tx1"/>
                </a:solidFill>
                <a:latin typeface="Arial Narrow" pitchFamily="34" charset="0"/>
              </a:rPr>
              <a:t>Yang </a:t>
            </a:r>
            <a:r>
              <a:rPr lang="en-US" sz="1662" dirty="0" err="1">
                <a:solidFill>
                  <a:schemeClr val="tx1"/>
                </a:solidFill>
                <a:latin typeface="Arial Narrow" pitchFamily="34" charset="0"/>
              </a:rPr>
              <a:t>relevan</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SMK3L</a:t>
            </a:r>
          </a:p>
        </p:txBody>
      </p:sp>
      <p:sp>
        <p:nvSpPr>
          <p:cNvPr id="49" name="Rectangle 48"/>
          <p:cNvSpPr/>
          <p:nvPr/>
        </p:nvSpPr>
        <p:spPr>
          <a:xfrm>
            <a:off x="167801" y="5384292"/>
            <a:ext cx="4097612" cy="632850"/>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a:solidFill>
                  <a:schemeClr val="tx1"/>
                </a:solidFill>
                <a:latin typeface="Arial Narrow" pitchFamily="34" charset="0"/>
              </a:rPr>
              <a:t>Audit </a:t>
            </a:r>
            <a:r>
              <a:rPr lang="en-US" sz="1662" dirty="0" err="1">
                <a:solidFill>
                  <a:schemeClr val="tx1"/>
                </a:solidFill>
                <a:latin typeface="Arial Narrow" pitchFamily="34" charset="0"/>
              </a:rPr>
              <a:t>sistem</a:t>
            </a:r>
            <a:r>
              <a:rPr lang="en-US" sz="1662" dirty="0">
                <a:solidFill>
                  <a:schemeClr val="tx1"/>
                </a:solidFill>
                <a:latin typeface="Arial Narrow" pitchFamily="34" charset="0"/>
              </a:rPr>
              <a:t> </a:t>
            </a:r>
            <a:r>
              <a:rPr lang="en-US" sz="1662" dirty="0" err="1">
                <a:solidFill>
                  <a:schemeClr val="tx1"/>
                </a:solidFill>
                <a:latin typeface="Arial Narrow" pitchFamily="34" charset="0"/>
              </a:rPr>
              <a:t>manajemen</a:t>
            </a:r>
            <a:r>
              <a:rPr lang="en-US" sz="1662" dirty="0">
                <a:solidFill>
                  <a:schemeClr val="tx1"/>
                </a:solidFill>
                <a:latin typeface="Arial Narrow" pitchFamily="34" charset="0"/>
              </a:rPr>
              <a:t> </a:t>
            </a:r>
            <a:r>
              <a:rPr lang="en-US" sz="1662" dirty="0" err="1">
                <a:solidFill>
                  <a:schemeClr val="tx1"/>
                </a:solidFill>
                <a:latin typeface="Arial Narrow" pitchFamily="34" charset="0"/>
              </a:rPr>
              <a:t>mengacu</a:t>
            </a:r>
            <a:r>
              <a:rPr lang="en-US" sz="1662" dirty="0">
                <a:solidFill>
                  <a:schemeClr val="tx1"/>
                </a:solidFill>
                <a:latin typeface="Arial Narrow" pitchFamily="34" charset="0"/>
              </a:rPr>
              <a:t> </a:t>
            </a:r>
            <a:r>
              <a:rPr lang="en-US" sz="1662" dirty="0" err="1">
                <a:solidFill>
                  <a:schemeClr val="tx1"/>
                </a:solidFill>
                <a:latin typeface="Arial Narrow" pitchFamily="34" charset="0"/>
              </a:rPr>
              <a:t>kepada</a:t>
            </a:r>
            <a:r>
              <a:rPr lang="en-US" sz="1662" dirty="0">
                <a:solidFill>
                  <a:schemeClr val="tx1"/>
                </a:solidFill>
                <a:latin typeface="Arial Narrow" pitchFamily="34" charset="0"/>
              </a:rPr>
              <a:t> ISO 19011</a:t>
            </a:r>
          </a:p>
        </p:txBody>
      </p:sp>
      <p:cxnSp>
        <p:nvCxnSpPr>
          <p:cNvPr id="50" name="Straight Arrow Connector 49"/>
          <p:cNvCxnSpPr>
            <a:stCxn id="32" idx="3"/>
            <a:endCxn id="42" idx="1"/>
          </p:cNvCxnSpPr>
          <p:nvPr/>
        </p:nvCxnSpPr>
        <p:spPr>
          <a:xfrm>
            <a:off x="4265413" y="3064316"/>
            <a:ext cx="2007239" cy="27791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3"/>
            <a:endCxn id="42" idx="1"/>
          </p:cNvCxnSpPr>
          <p:nvPr/>
        </p:nvCxnSpPr>
        <p:spPr>
          <a:xfrm flipV="1">
            <a:off x="4253770" y="3342226"/>
            <a:ext cx="2018883" cy="16848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9.2 Audit Internal</a:t>
            </a:r>
          </a:p>
        </p:txBody>
      </p:sp>
      <p:sp>
        <p:nvSpPr>
          <p:cNvPr id="3" name="Slide Number Placeholder 2">
            <a:extLst>
              <a:ext uri="{FF2B5EF4-FFF2-40B4-BE49-F238E27FC236}">
                <a16:creationId xmlns:a16="http://schemas.microsoft.com/office/drawing/2014/main" id="{F2D5BE75-39E2-4B57-8ACE-16B72FD45C2B}"/>
              </a:ext>
            </a:extLst>
          </p:cNvPr>
          <p:cNvSpPr>
            <a:spLocks noGrp="1"/>
          </p:cNvSpPr>
          <p:nvPr>
            <p:ph type="sldNum" sz="quarter" idx="12"/>
          </p:nvPr>
        </p:nvSpPr>
        <p:spPr/>
        <p:txBody>
          <a:bodyPr/>
          <a:lstStyle/>
          <a:p>
            <a:pPr>
              <a:defRPr/>
            </a:pPr>
            <a:fld id="{2E3D3CF9-A8F0-446F-8AA4-23D2A19D86A0}" type="slidenum">
              <a:rPr lang="en-US" smtClean="0"/>
              <a:pPr>
                <a:defRPr/>
              </a:pPr>
              <a:t>92</a:t>
            </a:fld>
            <a:endParaRPr lang="en-US"/>
          </a:p>
        </p:txBody>
      </p:sp>
      <p:sp>
        <p:nvSpPr>
          <p:cNvPr id="2" name="Footer Placeholder 1">
            <a:extLst>
              <a:ext uri="{FF2B5EF4-FFF2-40B4-BE49-F238E27FC236}">
                <a16:creationId xmlns:a16="http://schemas.microsoft.com/office/drawing/2014/main" id="{A4B095E0-952E-47C0-B7FA-19B0360C20D9}"/>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4" name="Title 1">
            <a:extLst>
              <a:ext uri="{FF2B5EF4-FFF2-40B4-BE49-F238E27FC236}">
                <a16:creationId xmlns:a16="http://schemas.microsoft.com/office/drawing/2014/main" id="{EA021004-B610-4DCF-AF0A-42F8209AA56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620385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224055" y="592975"/>
            <a:ext cx="8759986" cy="1228541"/>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program audit internal,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frekuensi</a:t>
            </a:r>
            <a:r>
              <a:rPr lang="en-US" sz="1846" dirty="0">
                <a:latin typeface="Arial Narrow" pitchFamily="34" charset="0"/>
              </a:rPr>
              <a:t>, </a:t>
            </a:r>
            <a:r>
              <a:rPr lang="en-US" sz="1846" dirty="0" err="1">
                <a:latin typeface="Arial Narrow" pitchFamily="34" charset="0"/>
              </a:rPr>
              <a:t>metode</a:t>
            </a:r>
            <a:r>
              <a:rPr lang="en-US" sz="1846" dirty="0">
                <a:latin typeface="Arial Narrow" pitchFamily="34" charset="0"/>
              </a:rPr>
              <a:t>, </a:t>
            </a:r>
            <a:r>
              <a:rPr lang="en-US" sz="1846" dirty="0" err="1">
                <a:latin typeface="Arial Narrow" pitchFamily="34" charset="0"/>
              </a:rPr>
              <a:t>tanggung</a:t>
            </a:r>
            <a:r>
              <a:rPr lang="en-US" sz="1846" dirty="0">
                <a:latin typeface="Arial Narrow" pitchFamily="34" charset="0"/>
              </a:rPr>
              <a:t> </a:t>
            </a:r>
            <a:r>
              <a:rPr lang="en-US" sz="1846" dirty="0" err="1">
                <a:latin typeface="Arial Narrow" pitchFamily="34" charset="0"/>
              </a:rPr>
              <a:t>jawab</a:t>
            </a:r>
            <a:r>
              <a:rPr lang="en-US" sz="1846" dirty="0">
                <a:latin typeface="Arial Narrow" pitchFamily="34" charset="0"/>
              </a:rPr>
              <a:t>, </a:t>
            </a:r>
            <a:r>
              <a:rPr lang="en-US" sz="1846" dirty="0" err="1">
                <a:latin typeface="Arial Narrow" pitchFamily="34" charset="0"/>
              </a:rPr>
              <a:t>konsultasi</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pelaporan</a:t>
            </a:r>
            <a:r>
              <a:rPr lang="en-US" sz="1846" dirty="0">
                <a:latin typeface="Arial Narrow" pitchFamily="34" charset="0"/>
              </a:rPr>
              <a:t> audit </a:t>
            </a:r>
            <a:r>
              <a:rPr lang="en-US" sz="1846" dirty="0" err="1">
                <a:latin typeface="Arial Narrow" pitchFamily="34" charset="0"/>
              </a:rPr>
              <a:t>internalnya</a:t>
            </a:r>
            <a:r>
              <a:rPr lang="en-US" sz="1846" dirty="0">
                <a:latin typeface="Arial Narrow" pitchFamily="34" charset="0"/>
              </a:rPr>
              <a:t>.</a:t>
            </a:r>
          </a:p>
          <a:p>
            <a:r>
              <a:rPr lang="en-US" sz="1846" dirty="0" err="1">
                <a:latin typeface="Arial Narrow" pitchFamily="34" charset="0"/>
              </a:rPr>
              <a:t>Ketika</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program audit internal,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mempertimbangkan</a:t>
            </a:r>
            <a:r>
              <a:rPr lang="en-US" sz="1846" dirty="0">
                <a:latin typeface="Arial Narrow" pitchFamily="34" charset="0"/>
              </a:rPr>
              <a:t> </a:t>
            </a:r>
            <a:r>
              <a:rPr lang="en-US" sz="1846" dirty="0" err="1">
                <a:latin typeface="Arial Narrow" pitchFamily="34" charset="0"/>
              </a:rPr>
              <a:t>kepentingan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suatu</a:t>
            </a:r>
            <a:r>
              <a:rPr lang="en-US" sz="1846" dirty="0">
                <a:latin typeface="Arial Narrow" pitchFamily="34" charset="0"/>
              </a:rPr>
              <a:t> proses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audit </a:t>
            </a:r>
            <a:r>
              <a:rPr lang="en-US" sz="1846" dirty="0" err="1">
                <a:latin typeface="Arial Narrow" pitchFamily="34" charset="0"/>
              </a:rPr>
              <a:t>terdahulu</a:t>
            </a:r>
            <a:r>
              <a:rPr lang="en-US" sz="1846" dirty="0">
                <a:latin typeface="Arial Narrow" pitchFamily="34" charset="0"/>
              </a:rPr>
              <a:t>.</a:t>
            </a:r>
          </a:p>
        </p:txBody>
      </p:sp>
      <p:sp>
        <p:nvSpPr>
          <p:cNvPr id="32" name="Rectangle 31"/>
          <p:cNvSpPr/>
          <p:nvPr/>
        </p:nvSpPr>
        <p:spPr>
          <a:xfrm>
            <a:off x="330535" y="2124636"/>
            <a:ext cx="2497019" cy="264079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Menetapkan</a:t>
            </a:r>
            <a:r>
              <a:rPr lang="en-US" sz="1662" dirty="0">
                <a:solidFill>
                  <a:schemeClr val="tx1"/>
                </a:solidFill>
                <a:latin typeface="Arial Narrow" pitchFamily="34" charset="0"/>
              </a:rPr>
              <a:t> : </a:t>
            </a:r>
          </a:p>
          <a:p>
            <a:pPr marL="316531" indent="-316531">
              <a:buFontTx/>
              <a:buChar char="-"/>
            </a:pPr>
            <a:r>
              <a:rPr lang="en-US" sz="1662" dirty="0" err="1">
                <a:solidFill>
                  <a:schemeClr val="tx1"/>
                </a:solidFill>
                <a:latin typeface="Arial Narrow" pitchFamily="34" charset="0"/>
              </a:rPr>
              <a:t>Frekuensi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Metode</a:t>
            </a:r>
            <a:r>
              <a:rPr lang="en-US" sz="1662" dirty="0">
                <a:solidFill>
                  <a:schemeClr val="tx1"/>
                </a:solidFill>
                <a:latin typeface="Arial Narrow" pitchFamily="34" charset="0"/>
              </a:rPr>
              <a:t> </a:t>
            </a:r>
          </a:p>
          <a:p>
            <a:pPr marL="316531" indent="-316531">
              <a:buFontTx/>
              <a:buChar char="-"/>
            </a:pPr>
            <a:r>
              <a:rPr lang="en-US" sz="1662" dirty="0" err="1">
                <a:solidFill>
                  <a:schemeClr val="tx1"/>
                </a:solidFill>
                <a:latin typeface="Arial Narrow" pitchFamily="34" charset="0"/>
              </a:rPr>
              <a:t>Tanggungjawab</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Konsultasi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Persyaratan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Pelaporan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Kriteria</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lingkup</a:t>
            </a:r>
            <a:r>
              <a:rPr lang="en-US" sz="1662" dirty="0">
                <a:solidFill>
                  <a:schemeClr val="tx1"/>
                </a:solidFill>
                <a:latin typeface="Arial Narrow" pitchFamily="34" charset="0"/>
              </a:rPr>
              <a:t> </a:t>
            </a:r>
          </a:p>
          <a:p>
            <a:pPr marL="316531" indent="-316531">
              <a:buFontTx/>
              <a:buChar char="-"/>
            </a:pPr>
            <a:r>
              <a:rPr lang="en-US" sz="1662" dirty="0">
                <a:solidFill>
                  <a:schemeClr val="tx1"/>
                </a:solidFill>
                <a:latin typeface="Arial Narrow" pitchFamily="34" charset="0"/>
              </a:rPr>
              <a:t>Auditor</a:t>
            </a:r>
          </a:p>
        </p:txBody>
      </p:sp>
      <p:sp>
        <p:nvSpPr>
          <p:cNvPr id="42" name="Rectangle 41"/>
          <p:cNvSpPr/>
          <p:nvPr/>
        </p:nvSpPr>
        <p:spPr>
          <a:xfrm>
            <a:off x="3413585" y="4391219"/>
            <a:ext cx="2268415" cy="519822"/>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Program Audit Internal</a:t>
            </a:r>
          </a:p>
        </p:txBody>
      </p:sp>
      <p:sp>
        <p:nvSpPr>
          <p:cNvPr id="22" name="Rectangle 21"/>
          <p:cNvSpPr/>
          <p:nvPr/>
        </p:nvSpPr>
        <p:spPr>
          <a:xfrm>
            <a:off x="4547793" y="2610850"/>
            <a:ext cx="4387362" cy="979064"/>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Organisasi</a:t>
            </a:r>
            <a:r>
              <a:rPr lang="en-US" sz="1662" dirty="0">
                <a:solidFill>
                  <a:schemeClr val="tx1"/>
                </a:solidFill>
                <a:latin typeface="Arial Narrow" pitchFamily="34" charset="0"/>
              </a:rPr>
              <a:t> </a:t>
            </a:r>
            <a:r>
              <a:rPr lang="en-US" sz="1662" dirty="0" err="1">
                <a:solidFill>
                  <a:schemeClr val="tx1"/>
                </a:solidFill>
                <a:latin typeface="Arial Narrow" pitchFamily="34" charset="0"/>
              </a:rPr>
              <a:t>harus</a:t>
            </a:r>
            <a:r>
              <a:rPr lang="en-US" sz="1662" dirty="0">
                <a:solidFill>
                  <a:schemeClr val="tx1"/>
                </a:solidFill>
                <a:latin typeface="Arial Narrow" pitchFamily="34" charset="0"/>
              </a:rPr>
              <a:t> </a:t>
            </a:r>
            <a:r>
              <a:rPr lang="en-US" sz="1662" dirty="0" err="1">
                <a:solidFill>
                  <a:schemeClr val="tx1"/>
                </a:solidFill>
                <a:latin typeface="Arial Narrow" pitchFamily="34" charset="0"/>
              </a:rPr>
              <a:t>menyimpan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informasi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terdokumentasi</a:t>
            </a:r>
            <a:r>
              <a:rPr lang="en-US" sz="1662" dirty="0">
                <a:solidFill>
                  <a:schemeClr val="tx1"/>
                </a:solidFill>
                <a:latin typeface="Arial Narrow" pitchFamily="34" charset="0"/>
              </a:rPr>
              <a:t>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bukti</a:t>
            </a:r>
            <a:r>
              <a:rPr lang="en-US" sz="1662" dirty="0">
                <a:solidFill>
                  <a:schemeClr val="tx1"/>
                </a:solidFill>
                <a:latin typeface="Arial Narrow" pitchFamily="34" charset="0"/>
              </a:rPr>
              <a:t> </a:t>
            </a:r>
            <a:r>
              <a:rPr lang="en-US" sz="1662" dirty="0" err="1">
                <a:solidFill>
                  <a:schemeClr val="tx1"/>
                </a:solidFill>
                <a:latin typeface="Arial Narrow" pitchFamily="34" charset="0"/>
              </a:rPr>
              <a:t>penerapan</a:t>
            </a:r>
            <a:r>
              <a:rPr lang="en-US" sz="1662" dirty="0">
                <a:solidFill>
                  <a:schemeClr val="tx1"/>
                </a:solidFill>
                <a:latin typeface="Arial Narrow" pitchFamily="34" charset="0"/>
              </a:rPr>
              <a:t> program audit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a:t>
            </a:r>
          </a:p>
        </p:txBody>
      </p:sp>
      <p:sp>
        <p:nvSpPr>
          <p:cNvPr id="8" name="Chevron 7"/>
          <p:cNvSpPr/>
          <p:nvPr/>
        </p:nvSpPr>
        <p:spPr>
          <a:xfrm>
            <a:off x="2919046" y="4407802"/>
            <a:ext cx="360485" cy="519822"/>
          </a:xfrm>
          <a:prstGeom prst="chevron">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5" name="Rectangle 24"/>
          <p:cNvSpPr/>
          <p:nvPr/>
        </p:nvSpPr>
        <p:spPr>
          <a:xfrm>
            <a:off x="314607" y="4873611"/>
            <a:ext cx="2497019" cy="161778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Mempertimbangkan</a:t>
            </a:r>
            <a:r>
              <a:rPr lang="en-US" sz="1662" dirty="0">
                <a:solidFill>
                  <a:schemeClr val="tx1"/>
                </a:solidFill>
                <a:latin typeface="Arial Narrow" pitchFamily="34" charset="0"/>
              </a:rPr>
              <a:t> :</a:t>
            </a:r>
          </a:p>
          <a:p>
            <a:pPr marL="263776" indent="-263776">
              <a:buFontTx/>
              <a:buChar char="-"/>
            </a:pPr>
            <a:r>
              <a:rPr lang="en-US" sz="1662" dirty="0" err="1">
                <a:solidFill>
                  <a:schemeClr val="tx1"/>
                </a:solidFill>
                <a:latin typeface="Arial Narrow" pitchFamily="34" charset="0"/>
              </a:rPr>
              <a:t>Pentingnya</a:t>
            </a:r>
            <a:r>
              <a:rPr lang="en-US" sz="1662" dirty="0">
                <a:solidFill>
                  <a:schemeClr val="tx1"/>
                </a:solidFill>
                <a:latin typeface="Arial Narrow" pitchFamily="34" charset="0"/>
              </a:rPr>
              <a:t> proses yang </a:t>
            </a:r>
            <a:r>
              <a:rPr lang="en-US" sz="1662" dirty="0" err="1">
                <a:solidFill>
                  <a:schemeClr val="tx1"/>
                </a:solidFill>
                <a:latin typeface="Arial Narrow" pitchFamily="34" charset="0"/>
              </a:rPr>
              <a:t>diaudit</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Perubahan</a:t>
            </a:r>
            <a:r>
              <a:rPr lang="en-US" sz="1662" dirty="0">
                <a:solidFill>
                  <a:schemeClr val="tx1"/>
                </a:solidFill>
                <a:latin typeface="Arial Narrow" pitchFamily="34" charset="0"/>
              </a:rPr>
              <a:t> yang </a:t>
            </a:r>
            <a:r>
              <a:rPr lang="en-US" sz="1662" dirty="0" err="1">
                <a:solidFill>
                  <a:schemeClr val="tx1"/>
                </a:solidFill>
                <a:latin typeface="Arial Narrow" pitchFamily="34" charset="0"/>
              </a:rPr>
              <a:t>mempengaruhi</a:t>
            </a:r>
            <a:r>
              <a:rPr lang="en-US" sz="1662" dirty="0">
                <a:solidFill>
                  <a:schemeClr val="tx1"/>
                </a:solidFill>
                <a:latin typeface="Arial Narrow" pitchFamily="34" charset="0"/>
              </a:rPr>
              <a:t> </a:t>
            </a:r>
            <a:r>
              <a:rPr lang="en-US" sz="1662" dirty="0" err="1">
                <a:solidFill>
                  <a:schemeClr val="tx1"/>
                </a:solidFill>
                <a:latin typeface="Arial Narrow" pitchFamily="34" charset="0"/>
              </a:rPr>
              <a:t>organisasi</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 </a:t>
            </a:r>
            <a:r>
              <a:rPr lang="en-US" sz="1662" dirty="0" err="1">
                <a:solidFill>
                  <a:schemeClr val="tx1"/>
                </a:solidFill>
                <a:latin typeface="Arial Narrow" pitchFamily="34" charset="0"/>
              </a:rPr>
              <a:t>sebelumnya</a:t>
            </a:r>
            <a:endParaRPr lang="en-US" sz="1662" dirty="0">
              <a:solidFill>
                <a:schemeClr val="tx1"/>
              </a:solidFill>
              <a:latin typeface="Arial Narrow" pitchFamily="34" charset="0"/>
            </a:endParaRPr>
          </a:p>
        </p:txBody>
      </p:sp>
      <p:sp>
        <p:nvSpPr>
          <p:cNvPr id="14" name="Rectangle 13"/>
          <p:cNvSpPr/>
          <p:nvPr/>
        </p:nvSpPr>
        <p:spPr>
          <a:xfrm>
            <a:off x="3355539" y="5193890"/>
            <a:ext cx="2497019" cy="12718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r>
              <a:rPr lang="en-US" sz="1108" b="1" dirty="0" err="1">
                <a:solidFill>
                  <a:schemeClr val="bg1"/>
                </a:solidFill>
                <a:latin typeface="Cambria" panose="02040503050406030204" pitchFamily="18" charset="0"/>
              </a:rPr>
              <a:t>Hasil</a:t>
            </a:r>
            <a:r>
              <a:rPr lang="en-US" sz="1108" b="1" dirty="0">
                <a:solidFill>
                  <a:schemeClr val="bg1"/>
                </a:solidFill>
                <a:latin typeface="Cambria" panose="02040503050406030204" pitchFamily="18" charset="0"/>
              </a:rPr>
              <a:t> Audit </a:t>
            </a:r>
            <a:r>
              <a:rPr lang="en-US" sz="1108" b="1" dirty="0" err="1">
                <a:solidFill>
                  <a:schemeClr val="bg1"/>
                </a:solidFill>
                <a:latin typeface="Cambria" panose="02040503050406030204" pitchFamily="18" charset="0"/>
              </a:rPr>
              <a:t>dilaporkan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Manajer</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yang </a:t>
            </a:r>
            <a:r>
              <a:rPr lang="en-US" sz="1108" b="1" dirty="0" err="1">
                <a:solidFill>
                  <a:schemeClr val="bg1"/>
                </a:solidFill>
                <a:latin typeface="Cambria" panose="02040503050406030204" pitchFamily="18" charset="0"/>
              </a:rPr>
              <a:t>relevan</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jika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perwakilan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dan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pihak</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lainnya</a:t>
            </a:r>
            <a:r>
              <a:rPr lang="en-US" sz="1108" b="1" dirty="0">
                <a:solidFill>
                  <a:schemeClr val="bg1"/>
                </a:solidFill>
                <a:latin typeface="Cambria" panose="02040503050406030204" pitchFamily="18" charset="0"/>
              </a:rPr>
              <a:t>;</a:t>
            </a:r>
          </a:p>
        </p:txBody>
      </p:sp>
      <p:sp>
        <p:nvSpPr>
          <p:cNvPr id="15" name="Rectangle 14"/>
          <p:cNvSpPr/>
          <p:nvPr/>
        </p:nvSpPr>
        <p:spPr>
          <a:xfrm>
            <a:off x="224055" y="83354"/>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9.2. Program Audit Internal</a:t>
            </a:r>
          </a:p>
        </p:txBody>
      </p:sp>
      <p:sp>
        <p:nvSpPr>
          <p:cNvPr id="3" name="Slide Number Placeholder 2">
            <a:extLst>
              <a:ext uri="{FF2B5EF4-FFF2-40B4-BE49-F238E27FC236}">
                <a16:creationId xmlns:a16="http://schemas.microsoft.com/office/drawing/2014/main" id="{41D5CCA3-FAEC-4197-905B-D636A72C9A0D}"/>
              </a:ext>
            </a:extLst>
          </p:cNvPr>
          <p:cNvSpPr>
            <a:spLocks noGrp="1"/>
          </p:cNvSpPr>
          <p:nvPr>
            <p:ph type="sldNum" sz="quarter" idx="12"/>
          </p:nvPr>
        </p:nvSpPr>
        <p:spPr/>
        <p:txBody>
          <a:bodyPr/>
          <a:lstStyle/>
          <a:p>
            <a:pPr>
              <a:defRPr/>
            </a:pPr>
            <a:fld id="{2E3D3CF9-A8F0-446F-8AA4-23D2A19D86A0}" type="slidenum">
              <a:rPr lang="en-US" smtClean="0"/>
              <a:pPr>
                <a:defRPr/>
              </a:pPr>
              <a:t>93</a:t>
            </a:fld>
            <a:endParaRPr lang="en-US"/>
          </a:p>
        </p:txBody>
      </p:sp>
      <p:sp>
        <p:nvSpPr>
          <p:cNvPr id="2" name="Footer Placeholder 1">
            <a:extLst>
              <a:ext uri="{FF2B5EF4-FFF2-40B4-BE49-F238E27FC236}">
                <a16:creationId xmlns:a16="http://schemas.microsoft.com/office/drawing/2014/main" id="{D8F37F7F-E1B6-4C8E-A789-FAA67C939CBD}"/>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3" name="Title 1">
            <a:extLst>
              <a:ext uri="{FF2B5EF4-FFF2-40B4-BE49-F238E27FC236}">
                <a16:creationId xmlns:a16="http://schemas.microsoft.com/office/drawing/2014/main" id="{2E6AEAFC-5BCF-4053-971C-B9A070E4C77B}"/>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810666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9AD5E3"/>
              </a:clrFrom>
              <a:clrTo>
                <a:srgbClr val="9AD5E3">
                  <a:alpha val="0"/>
                </a:srgbClr>
              </a:clrTo>
            </a:clrChange>
            <a:extLst>
              <a:ext uri="{28A0092B-C50C-407E-A947-70E740481C1C}">
                <a14:useLocalDpi xmlns:a14="http://schemas.microsoft.com/office/drawing/2010/main" val="0"/>
              </a:ext>
            </a:extLst>
          </a:blip>
          <a:srcRect b="6842"/>
          <a:stretch/>
        </p:blipFill>
        <p:spPr>
          <a:xfrm>
            <a:off x="6963508" y="4545622"/>
            <a:ext cx="2180492" cy="2048608"/>
          </a:xfrm>
          <a:prstGeom prst="rect">
            <a:avLst/>
          </a:prstGeom>
        </p:spPr>
      </p:pic>
      <p:sp>
        <p:nvSpPr>
          <p:cNvPr id="45" name="Rectangle 44"/>
          <p:cNvSpPr/>
          <p:nvPr/>
        </p:nvSpPr>
        <p:spPr>
          <a:xfrm>
            <a:off x="102730" y="754749"/>
            <a:ext cx="4091201" cy="5966726"/>
          </a:xfrm>
          <a:prstGeom prst="rect">
            <a:avLst/>
          </a:prstGeom>
          <a:solidFill>
            <a:schemeClr val="bg1"/>
          </a:solid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anose="020B0606020202030204" pitchFamily="34" charset="0"/>
              </a:rPr>
              <a:t>Cakupan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p>
          <a:p>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a:solidFill>
                  <a:schemeClr val="tx1"/>
                </a:solidFill>
                <a:latin typeface="Arial Narrow" panose="020B0606020202030204" pitchFamily="34" charset="0"/>
              </a:rPr>
              <a:t>Status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sebelumnya</a:t>
            </a:r>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isu</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eksternal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internal</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harapan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hukum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lainnya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Sejauhmana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kebijakan</a:t>
            </a:r>
            <a:r>
              <a:rPr lang="en-US" sz="1600" dirty="0">
                <a:solidFill>
                  <a:schemeClr val="tx1"/>
                </a:solidFill>
                <a:latin typeface="Arial Narrow" panose="020B0606020202030204" pitchFamily="34" charset="0"/>
              </a:rPr>
              <a:t> K3L &amp;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tercapai</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Informasi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tentang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kinerja</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kecenderungan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dalam</a:t>
            </a:r>
            <a:r>
              <a:rPr lang="en-US" sz="1600" dirty="0">
                <a:solidFill>
                  <a:schemeClr val="tx1"/>
                </a:solidFill>
                <a:latin typeface="Arial Narrow" panose="020B0606020202030204" pitchFamily="34" charset="0"/>
              </a:rPr>
              <a:t> :</a:t>
            </a:r>
          </a:p>
          <a:p>
            <a:pPr marL="313600" indent="-95253">
              <a:buFont typeface="Arial" pitchFamily="34" charset="0"/>
              <a:buChar char="•"/>
            </a:pPr>
            <a:r>
              <a:rPr lang="en-US" sz="1600" b="1" u="sng" dirty="0" err="1">
                <a:solidFill>
                  <a:srgbClr val="FF0000"/>
                </a:solidFill>
                <a:latin typeface="Arial Narrow" panose="020B0606020202030204" pitchFamily="34" charset="0"/>
              </a:rPr>
              <a:t>K</a:t>
            </a:r>
            <a:r>
              <a:rPr lang="en-US" sz="1600" dirty="0" err="1">
                <a:solidFill>
                  <a:schemeClr val="tx1"/>
                </a:solidFill>
                <a:latin typeface="Arial Narrow" panose="020B0606020202030204" pitchFamily="34" charset="0"/>
              </a:rPr>
              <a:t>etidaksesuaian</a:t>
            </a:r>
            <a:r>
              <a:rPr lang="en-US" sz="1600" dirty="0">
                <a:solidFill>
                  <a:schemeClr val="tx1"/>
                </a:solidFill>
                <a:latin typeface="Arial Narrow" panose="020B0606020202030204" pitchFamily="34" charset="0"/>
              </a:rPr>
              <a:t> dan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korektif</a:t>
            </a:r>
            <a:r>
              <a:rPr lang="en-US" sz="1600" dirty="0">
                <a:solidFill>
                  <a:schemeClr val="tx1"/>
                </a:solidFill>
                <a:latin typeface="Arial Narrow" panose="020B0606020202030204" pitchFamily="34" charset="0"/>
              </a:rPr>
              <a:t> dan </a:t>
            </a:r>
            <a:r>
              <a:rPr lang="en-US" sz="1600" dirty="0" err="1">
                <a:solidFill>
                  <a:schemeClr val="tx1"/>
                </a:solidFill>
                <a:latin typeface="Arial Narrow" panose="020B0606020202030204" pitchFamily="34" charset="0"/>
              </a:rPr>
              <a:t>perbaikan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berkelanjutan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pemantauan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pengukuran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evaluasi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Pemenuhan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a:solidFill>
                  <a:schemeClr val="tx1"/>
                </a:solidFill>
                <a:latin typeface="Arial Narrow" panose="020B0606020202030204" pitchFamily="34" charset="0"/>
              </a:rPr>
              <a:t>Hasil audit</a:t>
            </a:r>
            <a:endParaRPr lang="en-US" sz="1600" b="1" u="sng" dirty="0">
              <a:solidFill>
                <a:srgbClr val="FF0000"/>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sumberdaya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memelihara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K3L yang </a:t>
            </a:r>
            <a:r>
              <a:rPr lang="en-US" sz="1600" dirty="0" err="1">
                <a:solidFill>
                  <a:schemeClr val="tx1"/>
                </a:solidFill>
                <a:latin typeface="Arial Narrow" panose="020B0606020202030204" pitchFamily="34" charset="0"/>
              </a:rPr>
              <a:t>efektif</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Komunikasi</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relevan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p>
          <a:p>
            <a:pPr marL="174625" indent="-174625">
              <a:buFont typeface="+mj-lt"/>
              <a:buAutoNum type="alphaLcPeriod" startAt="5"/>
            </a:pP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improvement</a:t>
            </a:r>
          </a:p>
        </p:txBody>
      </p:sp>
      <p:sp>
        <p:nvSpPr>
          <p:cNvPr id="48" name="Rectangle 47"/>
          <p:cNvSpPr/>
          <p:nvPr/>
        </p:nvSpPr>
        <p:spPr>
          <a:xfrm>
            <a:off x="4712677" y="1528354"/>
            <a:ext cx="4168885" cy="2344084"/>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anose="020B0606020202030204" pitchFamily="34" charset="0"/>
              </a:rPr>
              <a:t>Keluaran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tinjauan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harus</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mencakup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a:t>
            </a:r>
          </a:p>
          <a:p>
            <a:endParaRPr lang="en-US" sz="1477" dirty="0">
              <a:solidFill>
                <a:schemeClr val="tx1"/>
              </a:solidFill>
              <a:latin typeface="Arial Narrow" panose="020B0606020202030204" pitchFamily="34" charset="0"/>
            </a:endParaRP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kesesuaian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kecukupan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keefektifan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dari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sistem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K3L yang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dalam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mencapai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tujuannya</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peluan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perbaikan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setiap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kebutuhan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untuk</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perubahan</a:t>
            </a:r>
            <a:endParaRPr lang="en-US" sz="1477" dirty="0">
              <a:solidFill>
                <a:schemeClr val="tx1"/>
              </a:solidFill>
              <a:latin typeface="Arial Narrow" panose="020B0606020202030204" pitchFamily="34" charset="0"/>
            </a:endParaRPr>
          </a:p>
        </p:txBody>
      </p:sp>
      <p:sp>
        <p:nvSpPr>
          <p:cNvPr id="24" name="Rectangle 23"/>
          <p:cNvSpPr/>
          <p:nvPr/>
        </p:nvSpPr>
        <p:spPr>
          <a:xfrm>
            <a:off x="4712677" y="197032"/>
            <a:ext cx="4403691" cy="1115434"/>
          </a:xfrm>
          <a:prstGeom prst="rect">
            <a:avLst/>
          </a:prstGeom>
          <a:ln w="19050">
            <a:solidFill>
              <a:srgbClr val="FFC000"/>
            </a:solidFill>
            <a:prstDash val="dash"/>
          </a:ln>
        </p:spPr>
        <p:txBody>
          <a:bodyPr wrap="square">
            <a:spAutoFit/>
          </a:bodyPr>
          <a:lstStyle/>
          <a:p>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interval </a:t>
            </a:r>
            <a:r>
              <a:rPr lang="en-US" sz="1662" dirty="0" err="1">
                <a:latin typeface="Arial Narrow" pitchFamily="34" charset="0"/>
              </a:rPr>
              <a:t>waktu</a:t>
            </a:r>
            <a:r>
              <a:rPr lang="en-US" sz="1662" dirty="0">
                <a:latin typeface="Arial Narrow" pitchFamily="34" charset="0"/>
              </a:rPr>
              <a:t> yang </a:t>
            </a:r>
            <a:r>
              <a:rPr lang="en-US" sz="1662" dirty="0" err="1">
                <a:latin typeface="Arial Narrow" pitchFamily="34" charset="0"/>
              </a:rPr>
              <a:t>telah</a:t>
            </a:r>
            <a:r>
              <a:rPr lang="en-US" sz="1662" dirty="0">
                <a:latin typeface="Arial Narrow" pitchFamily="34" charset="0"/>
              </a:rPr>
              <a:t> </a:t>
            </a:r>
            <a:r>
              <a:rPr lang="en-US" sz="1662" dirty="0" err="1">
                <a:latin typeface="Arial Narrow" pitchFamily="34" charset="0"/>
              </a:rPr>
              <a:t>direncanakan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kecukupan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keefektifan</a:t>
            </a:r>
            <a:r>
              <a:rPr lang="en-US" sz="1662" dirty="0">
                <a:latin typeface="Arial Narrow" pitchFamily="34" charset="0"/>
              </a:rPr>
              <a:t>.</a:t>
            </a:r>
          </a:p>
        </p:txBody>
      </p:sp>
      <p:sp>
        <p:nvSpPr>
          <p:cNvPr id="26" name="Rectangle 25"/>
          <p:cNvSpPr/>
          <p:nvPr/>
        </p:nvSpPr>
        <p:spPr>
          <a:xfrm>
            <a:off x="4651131" y="4234207"/>
            <a:ext cx="2426677" cy="10287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a:t>
            </a:r>
          </a:p>
        </p:txBody>
      </p:sp>
      <p:sp>
        <p:nvSpPr>
          <p:cNvPr id="27" name="Chevron 26"/>
          <p:cNvSpPr/>
          <p:nvPr/>
        </p:nvSpPr>
        <p:spPr>
          <a:xfrm>
            <a:off x="4290646" y="1528354"/>
            <a:ext cx="360485" cy="1012624"/>
          </a:xfrm>
          <a:prstGeom prst="chevron">
            <a:avLst>
              <a:gd name="adj" fmla="val 57317"/>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13" name="Rectangle 12"/>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9.3.  </a:t>
            </a:r>
            <a:r>
              <a:rPr lang="en-US" sz="2800" dirty="0" err="1">
                <a:solidFill>
                  <a:schemeClr val="tx1"/>
                </a:solidFill>
                <a:latin typeface="Impact" panose="020B0806030902050204" pitchFamily="34" charset="0"/>
                <a:cs typeface="Arial" panose="020B0604020202020204" pitchFamily="34" charset="0"/>
              </a:rPr>
              <a:t>Tinjauan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Manajemen</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31F5B29-F0C2-48D8-AC8E-88F7123B3314}"/>
              </a:ext>
            </a:extLst>
          </p:cNvPr>
          <p:cNvSpPr>
            <a:spLocks noGrp="1"/>
          </p:cNvSpPr>
          <p:nvPr>
            <p:ph type="sldNum" sz="quarter" idx="12"/>
          </p:nvPr>
        </p:nvSpPr>
        <p:spPr/>
        <p:txBody>
          <a:bodyPr/>
          <a:lstStyle/>
          <a:p>
            <a:pPr>
              <a:defRPr/>
            </a:pPr>
            <a:fld id="{2E3D3CF9-A8F0-446F-8AA4-23D2A19D86A0}" type="slidenum">
              <a:rPr lang="en-US" smtClean="0"/>
              <a:pPr>
                <a:defRPr/>
              </a:pPr>
              <a:t>94</a:t>
            </a:fld>
            <a:endParaRPr lang="en-US"/>
          </a:p>
        </p:txBody>
      </p:sp>
      <p:sp>
        <p:nvSpPr>
          <p:cNvPr id="2" name="Footer Placeholder 1">
            <a:extLst>
              <a:ext uri="{FF2B5EF4-FFF2-40B4-BE49-F238E27FC236}">
                <a16:creationId xmlns:a16="http://schemas.microsoft.com/office/drawing/2014/main" id="{FCDF27CC-623B-4B91-BCE1-FAB97DB30C51}"/>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1" name="Title 1">
            <a:extLst>
              <a:ext uri="{FF2B5EF4-FFF2-40B4-BE49-F238E27FC236}">
                <a16:creationId xmlns:a16="http://schemas.microsoft.com/office/drawing/2014/main" id="{6D8B9C9B-2775-4177-A533-3FCF307DCE40}"/>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4028300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52" y="263769"/>
            <a:ext cx="7913077" cy="6330462"/>
          </a:xfrm>
          <a:prstGeom prst="rect">
            <a:avLst/>
          </a:prstGeom>
        </p:spPr>
      </p:pic>
      <p:sp>
        <p:nvSpPr>
          <p:cNvPr id="5" name="Rectangle 4"/>
          <p:cNvSpPr/>
          <p:nvPr/>
        </p:nvSpPr>
        <p:spPr>
          <a:xfrm>
            <a:off x="3324295" y="403672"/>
            <a:ext cx="5385991" cy="852363"/>
          </a:xfrm>
          <a:prstGeom prst="rect">
            <a:avLst/>
          </a:prstGeom>
          <a:noFill/>
        </p:spPr>
        <p:txBody>
          <a:bodyPr wrap="none" lIns="84406" tIns="42203" rIns="84406" bIns="42203">
            <a:spAutoFit/>
          </a:bodyPr>
          <a:lstStyle/>
          <a:p>
            <a:pPr algn="ctr"/>
            <a:r>
              <a:rPr lang="en-US" sz="4985" b="1" dirty="0">
                <a:ln w="22225">
                  <a:solidFill>
                    <a:srgbClr val="FF0000"/>
                  </a:solidFill>
                  <a:prstDash val="solid"/>
                </a:ln>
                <a:solidFill>
                  <a:srgbClr val="FF0000"/>
                </a:solidFill>
              </a:rPr>
              <a:t>10.1. Improvement</a:t>
            </a:r>
          </a:p>
        </p:txBody>
      </p:sp>
      <p:sp>
        <p:nvSpPr>
          <p:cNvPr id="8" name="Rectangle 7"/>
          <p:cNvSpPr/>
          <p:nvPr/>
        </p:nvSpPr>
        <p:spPr>
          <a:xfrm>
            <a:off x="4771783" y="1586352"/>
            <a:ext cx="3560480"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endParaRPr lang="en-US" sz="2000" dirty="0">
              <a:latin typeface="Arial Narrow" pitchFamily="34" charset="0"/>
            </a:endParaRPr>
          </a:p>
        </p:txBody>
      </p:sp>
      <p:sp>
        <p:nvSpPr>
          <p:cNvPr id="6" name="Oval 5"/>
          <p:cNvSpPr/>
          <p:nvPr/>
        </p:nvSpPr>
        <p:spPr>
          <a:xfrm>
            <a:off x="4267200" y="1698662"/>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ectangle 8"/>
          <p:cNvSpPr/>
          <p:nvPr/>
        </p:nvSpPr>
        <p:spPr>
          <a:xfrm>
            <a:off x="4771783" y="2372885"/>
            <a:ext cx="3560480"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Perbaikan</a:t>
            </a:r>
            <a:r>
              <a:rPr lang="en-US" sz="2000" dirty="0">
                <a:latin typeface="Arial Narrow" pitchFamily="34" charset="0"/>
              </a:rPr>
              <a:t> </a:t>
            </a:r>
            <a:r>
              <a:rPr lang="en-US" sz="2000" dirty="0" err="1">
                <a:latin typeface="Arial Narrow" pitchFamily="34" charset="0"/>
              </a:rPr>
              <a:t>Berkelanjutan</a:t>
            </a:r>
            <a:endParaRPr lang="en-US" sz="2000" dirty="0">
              <a:latin typeface="Arial Narrow" pitchFamily="34" charset="0"/>
            </a:endParaRPr>
          </a:p>
        </p:txBody>
      </p:sp>
      <p:sp>
        <p:nvSpPr>
          <p:cNvPr id="10" name="Oval 9"/>
          <p:cNvSpPr/>
          <p:nvPr/>
        </p:nvSpPr>
        <p:spPr>
          <a:xfrm>
            <a:off x="4267200" y="2339951"/>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a:extLst>
              <a:ext uri="{FF2B5EF4-FFF2-40B4-BE49-F238E27FC236}">
                <a16:creationId xmlns:a16="http://schemas.microsoft.com/office/drawing/2014/main" id="{27850661-3E8E-4B7E-974C-7E29CFA529E8}"/>
              </a:ext>
            </a:extLst>
          </p:cNvPr>
          <p:cNvSpPr>
            <a:spLocks noGrp="1"/>
          </p:cNvSpPr>
          <p:nvPr>
            <p:ph type="sldNum" sz="quarter" idx="12"/>
          </p:nvPr>
        </p:nvSpPr>
        <p:spPr/>
        <p:txBody>
          <a:bodyPr/>
          <a:lstStyle/>
          <a:p>
            <a:pPr>
              <a:defRPr/>
            </a:pPr>
            <a:fld id="{2E3D3CF9-A8F0-446F-8AA4-23D2A19D86A0}" type="slidenum">
              <a:rPr lang="en-US" smtClean="0"/>
              <a:pPr>
                <a:defRPr/>
              </a:pPr>
              <a:t>95</a:t>
            </a:fld>
            <a:endParaRPr lang="en-US"/>
          </a:p>
        </p:txBody>
      </p:sp>
      <p:sp>
        <p:nvSpPr>
          <p:cNvPr id="2" name="Footer Placeholder 1">
            <a:extLst>
              <a:ext uri="{FF2B5EF4-FFF2-40B4-BE49-F238E27FC236}">
                <a16:creationId xmlns:a16="http://schemas.microsoft.com/office/drawing/2014/main" id="{F4BA70FE-43D9-487F-B16E-802548B34352}"/>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11" name="Title 1">
            <a:extLst>
              <a:ext uri="{FF2B5EF4-FFF2-40B4-BE49-F238E27FC236}">
                <a16:creationId xmlns:a16="http://schemas.microsoft.com/office/drawing/2014/main" id="{A89AD44A-8088-4FF8-A607-D575696FA390}"/>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3559291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63306" y="968293"/>
            <a:ext cx="2302986" cy="8499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pemantauan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pengukuran</a:t>
            </a:r>
            <a:r>
              <a:rPr lang="en-US" sz="1477" dirty="0">
                <a:solidFill>
                  <a:schemeClr val="bg1"/>
                </a:solidFill>
                <a:latin typeface="Arial Narrow" pitchFamily="34" charset="0"/>
              </a:rPr>
              <a:t>, </a:t>
            </a:r>
            <a:r>
              <a:rPr lang="en-US" sz="1477" dirty="0" err="1">
                <a:solidFill>
                  <a:schemeClr val="bg1"/>
                </a:solidFill>
                <a:latin typeface="Arial Narrow" pitchFamily="34" charset="0"/>
              </a:rPr>
              <a:t>analisis</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kinerja</a:t>
            </a:r>
            <a:endParaRPr lang="en-US" sz="1477" dirty="0">
              <a:solidFill>
                <a:schemeClr val="bg1"/>
              </a:solidFill>
              <a:latin typeface="Arial Narrow" pitchFamily="34" charset="0"/>
            </a:endParaRPr>
          </a:p>
        </p:txBody>
      </p:sp>
      <p:sp>
        <p:nvSpPr>
          <p:cNvPr id="18" name="Rectangle 17"/>
          <p:cNvSpPr/>
          <p:nvPr/>
        </p:nvSpPr>
        <p:spPr>
          <a:xfrm>
            <a:off x="563306" y="2003482"/>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audit internal </a:t>
            </a:r>
          </a:p>
        </p:txBody>
      </p:sp>
      <p:sp>
        <p:nvSpPr>
          <p:cNvPr id="19" name="Rectangle 18"/>
          <p:cNvSpPr/>
          <p:nvPr/>
        </p:nvSpPr>
        <p:spPr>
          <a:xfrm>
            <a:off x="563306" y="2733243"/>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manajemen</a:t>
            </a:r>
            <a:endParaRPr lang="en-US" sz="1477" dirty="0">
              <a:solidFill>
                <a:schemeClr val="bg1"/>
              </a:solidFill>
              <a:latin typeface="Arial Narrow" pitchFamily="34" charset="0"/>
            </a:endParaRPr>
          </a:p>
        </p:txBody>
      </p:sp>
      <p:sp>
        <p:nvSpPr>
          <p:cNvPr id="21" name="Rectangle 20"/>
          <p:cNvSpPr/>
          <p:nvPr/>
        </p:nvSpPr>
        <p:spPr>
          <a:xfrm>
            <a:off x="3652401" y="1032068"/>
            <a:ext cx="2537383" cy="69368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Opportunities for improvement (10.1)</a:t>
            </a:r>
          </a:p>
        </p:txBody>
      </p:sp>
      <p:cxnSp>
        <p:nvCxnSpPr>
          <p:cNvPr id="22" name="Straight Arrow Connector 21"/>
          <p:cNvCxnSpPr>
            <a:stCxn id="17" idx="3"/>
            <a:endCxn id="21" idx="1"/>
          </p:cNvCxnSpPr>
          <p:nvPr/>
        </p:nvCxnSpPr>
        <p:spPr>
          <a:xfrm flipV="1">
            <a:off x="2866292" y="1378909"/>
            <a:ext cx="786110" cy="1435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21" idx="1"/>
          </p:cNvCxnSpPr>
          <p:nvPr/>
        </p:nvCxnSpPr>
        <p:spPr>
          <a:xfrm flipV="1">
            <a:off x="2866292" y="1378908"/>
            <a:ext cx="786110" cy="88573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a:endCxn id="21" idx="1"/>
          </p:cNvCxnSpPr>
          <p:nvPr/>
        </p:nvCxnSpPr>
        <p:spPr>
          <a:xfrm flipV="1">
            <a:off x="2866292" y="1378908"/>
            <a:ext cx="786110" cy="161549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14039" y="1025189"/>
            <a:ext cx="2116587" cy="721795"/>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tx1"/>
                </a:solidFill>
                <a:latin typeface="Arial Narrow" pitchFamily="34" charset="0"/>
              </a:rPr>
              <a:t>Hasill</a:t>
            </a:r>
            <a:r>
              <a:rPr lang="en-US" sz="1846" dirty="0">
                <a:solidFill>
                  <a:schemeClr val="tx1"/>
                </a:solidFill>
                <a:latin typeface="Arial Narrow" pitchFamily="34" charset="0"/>
              </a:rPr>
              <a:t> yang </a:t>
            </a:r>
            <a:r>
              <a:rPr lang="en-US" sz="1846" dirty="0" err="1">
                <a:solidFill>
                  <a:schemeClr val="tx1"/>
                </a:solidFill>
                <a:latin typeface="Arial Narrow" pitchFamily="34" charset="0"/>
              </a:rPr>
              <a:t>diharapkan</a:t>
            </a:r>
            <a:endParaRPr lang="en-US" sz="1846" dirty="0">
              <a:solidFill>
                <a:schemeClr val="tx1"/>
              </a:solidFill>
              <a:latin typeface="Arial Narrow" pitchFamily="34" charset="0"/>
            </a:endParaRPr>
          </a:p>
        </p:txBody>
      </p:sp>
      <p:cxnSp>
        <p:nvCxnSpPr>
          <p:cNvPr id="30" name="Straight Arrow Connector 29"/>
          <p:cNvCxnSpPr>
            <a:stCxn id="21" idx="3"/>
            <a:endCxn id="29" idx="1"/>
          </p:cNvCxnSpPr>
          <p:nvPr/>
        </p:nvCxnSpPr>
        <p:spPr>
          <a:xfrm>
            <a:off x="6189785" y="1378908"/>
            <a:ext cx="624254" cy="717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49" idx="0"/>
          </p:cNvCxnSpPr>
          <p:nvPr/>
        </p:nvCxnSpPr>
        <p:spPr>
          <a:xfrm>
            <a:off x="4921093" y="1725748"/>
            <a:ext cx="8987" cy="589232"/>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31303" y="2314980"/>
            <a:ext cx="2597554" cy="594609"/>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bg1"/>
                </a:solidFill>
                <a:latin typeface="Arial Narrow" pitchFamily="34" charset="0"/>
              </a:rPr>
              <a:t>Ketidaksesuaian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r>
              <a:rPr lang="en-US" sz="1477" dirty="0">
                <a:solidFill>
                  <a:schemeClr val="bg1"/>
                </a:solidFill>
                <a:latin typeface="Arial Narrow" pitchFamily="34" charset="0"/>
              </a:rPr>
              <a:t> (10.2)</a:t>
            </a:r>
          </a:p>
        </p:txBody>
      </p:sp>
      <p:sp>
        <p:nvSpPr>
          <p:cNvPr id="27" name="Rectangle 26"/>
          <p:cNvSpPr/>
          <p:nvPr/>
        </p:nvSpPr>
        <p:spPr>
          <a:xfrm>
            <a:off x="240396" y="188405"/>
            <a:ext cx="869022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Insiden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28" name="Rectangle 27"/>
          <p:cNvSpPr/>
          <p:nvPr/>
        </p:nvSpPr>
        <p:spPr>
          <a:xfrm>
            <a:off x="240396" y="3550791"/>
            <a:ext cx="8690229" cy="1938992"/>
          </a:xfrm>
          <a:prstGeom prst="rect">
            <a:avLst/>
          </a:prstGeom>
          <a:ln w="19050">
            <a:solidFill>
              <a:srgbClr val="FFC000"/>
            </a:solidFill>
            <a:prstDash val="dash"/>
          </a:ln>
        </p:spPr>
        <p:txBody>
          <a:bodyPr wrap="square">
            <a:spAutoFit/>
          </a:bodyPr>
          <a:lstStyle/>
          <a:p>
            <a:r>
              <a:rPr lang="en-US" sz="2000" dirty="0" err="1">
                <a:latin typeface="Arial Narrow" pitchFamily="34" charset="0"/>
              </a:rPr>
              <a:t>Ketika</a:t>
            </a:r>
            <a:r>
              <a:rPr lang="en-US" sz="2000" dirty="0">
                <a:latin typeface="Arial Narrow" pitchFamily="34" charset="0"/>
              </a:rPr>
              <a:t> </a:t>
            </a:r>
            <a:r>
              <a:rPr lang="en-US" sz="2000" dirty="0" err="1">
                <a:latin typeface="Arial Narrow" pitchFamily="34" charset="0"/>
              </a:rPr>
              <a:t>terjadi</a:t>
            </a:r>
            <a:r>
              <a:rPr lang="en-US" sz="2000" dirty="0">
                <a:latin typeface="Arial Narrow" pitchFamily="34" charset="0"/>
              </a:rPr>
              <a:t> </a:t>
            </a:r>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p>
          <a:p>
            <a:pPr marL="342900" indent="-342900">
              <a:buFont typeface="+mj-lt"/>
              <a:buAutoNum type="alphaLcPeriod"/>
            </a:pPr>
            <a:r>
              <a:rPr lang="en-US" sz="2000" dirty="0" err="1">
                <a:latin typeface="Arial Narrow" pitchFamily="34" charset="0"/>
              </a:rPr>
              <a:t>ketidaksesuaian</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evaluasi</a:t>
            </a:r>
            <a:r>
              <a:rPr lang="en-US" sz="2000" dirty="0">
                <a:latin typeface="Arial Narrow" pitchFamily="34" charset="0"/>
              </a:rPr>
              <a:t>, dan </a:t>
            </a:r>
            <a:r>
              <a:rPr lang="en-US" sz="2000" dirty="0" err="1">
                <a:latin typeface="Arial Narrow" pitchFamily="34" charset="0"/>
              </a:rPr>
              <a:t>pihak</a:t>
            </a:r>
            <a:r>
              <a:rPr lang="en-US" sz="2000" dirty="0">
                <a:latin typeface="Arial Narrow" pitchFamily="34" charset="0"/>
              </a:rPr>
              <a:t> </a:t>
            </a:r>
            <a:r>
              <a:rPr lang="en-US" sz="2000" dirty="0" err="1">
                <a:latin typeface="Arial Narrow" pitchFamily="34" charset="0"/>
              </a:rPr>
              <a:t>berkepentingan</a:t>
            </a:r>
            <a:r>
              <a:rPr lang="en-US" sz="2000" dirty="0">
                <a:latin typeface="Arial Narrow" pitchFamily="34" charset="0"/>
              </a:rPr>
              <a:t> </a:t>
            </a:r>
            <a:r>
              <a:rPr lang="en-US" sz="2000" dirty="0" err="1">
                <a:latin typeface="Arial Narrow" pitchFamily="34" charset="0"/>
              </a:rPr>
              <a:t>lainnya</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menetapkan</a:t>
            </a:r>
            <a:r>
              <a:rPr lang="en-US" sz="2000" dirty="0">
                <a:latin typeface="Arial Narrow" pitchFamily="34" charset="0"/>
              </a:rPr>
              <a:t> dan </a:t>
            </a: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r>
              <a:rPr lang="en-US" sz="2000" dirty="0">
                <a:latin typeface="Arial Narrow" pitchFamily="34" charset="0"/>
              </a:rPr>
              <a:t>), </a:t>
            </a:r>
            <a:r>
              <a:rPr lang="en-US" sz="2000" dirty="0" err="1">
                <a:latin typeface="Arial Narrow" pitchFamily="34" charset="0"/>
              </a:rPr>
              <a:t>dengan</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meninjau</a:t>
            </a:r>
            <a:r>
              <a:rPr lang="en-US" sz="2000" dirty="0">
                <a:latin typeface="Arial Narrow" pitchFamily="34" charset="0"/>
              </a:rPr>
              <a:t> </a:t>
            </a:r>
            <a:r>
              <a:rPr lang="en-US" sz="2000" dirty="0" err="1">
                <a:latin typeface="Arial Narrow" pitchFamily="34" charset="0"/>
              </a:rPr>
              <a:t>efektivitas</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diambil</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perubahan</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K3L</a:t>
            </a:r>
          </a:p>
        </p:txBody>
      </p:sp>
      <p:sp>
        <p:nvSpPr>
          <p:cNvPr id="3" name="Slide Number Placeholder 2">
            <a:extLst>
              <a:ext uri="{FF2B5EF4-FFF2-40B4-BE49-F238E27FC236}">
                <a16:creationId xmlns:a16="http://schemas.microsoft.com/office/drawing/2014/main" id="{7FA60890-C0E0-4E5F-91E2-9C9D0832669D}"/>
              </a:ext>
            </a:extLst>
          </p:cNvPr>
          <p:cNvSpPr>
            <a:spLocks noGrp="1"/>
          </p:cNvSpPr>
          <p:nvPr>
            <p:ph type="sldNum" sz="quarter" idx="12"/>
          </p:nvPr>
        </p:nvSpPr>
        <p:spPr/>
        <p:txBody>
          <a:bodyPr/>
          <a:lstStyle/>
          <a:p>
            <a:pPr>
              <a:defRPr/>
            </a:pPr>
            <a:fld id="{2E3D3CF9-A8F0-446F-8AA4-23D2A19D86A0}" type="slidenum">
              <a:rPr lang="en-US" smtClean="0"/>
              <a:pPr>
                <a:defRPr/>
              </a:pPr>
              <a:t>96</a:t>
            </a:fld>
            <a:endParaRPr lang="en-US"/>
          </a:p>
        </p:txBody>
      </p:sp>
      <p:sp>
        <p:nvSpPr>
          <p:cNvPr id="2" name="Footer Placeholder 1">
            <a:extLst>
              <a:ext uri="{FF2B5EF4-FFF2-40B4-BE49-F238E27FC236}">
                <a16:creationId xmlns:a16="http://schemas.microsoft.com/office/drawing/2014/main" id="{B3E50D92-D2F8-4D5E-A407-3B11638E671B}"/>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0" name="Title 1">
            <a:extLst>
              <a:ext uri="{FF2B5EF4-FFF2-40B4-BE49-F238E27FC236}">
                <a16:creationId xmlns:a16="http://schemas.microsoft.com/office/drawing/2014/main" id="{9D4307CF-09D6-4A07-84E7-F2CF0700FBF1}"/>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10654008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06706" y="840769"/>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10" name="Straight Arrow Connector 9"/>
          <p:cNvCxnSpPr>
            <a:stCxn id="9" idx="2"/>
          </p:cNvCxnSpPr>
          <p:nvPr/>
        </p:nvCxnSpPr>
        <p:spPr>
          <a:xfrm>
            <a:off x="2967918" y="1329713"/>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06706" y="256167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Analisa</a:t>
            </a:r>
            <a:r>
              <a:rPr lang="en-US" sz="1662" dirty="0">
                <a:solidFill>
                  <a:schemeClr val="tx1"/>
                </a:solidFill>
                <a:latin typeface="Arial Narrow" pitchFamily="34" charset="0"/>
              </a:rPr>
              <a:t> </a:t>
            </a:r>
            <a:r>
              <a:rPr lang="en-US" sz="1662" dirty="0" err="1">
                <a:solidFill>
                  <a:schemeClr val="tx1"/>
                </a:solidFill>
                <a:latin typeface="Arial Narrow" pitchFamily="34" charset="0"/>
              </a:rPr>
              <a:t>penyebab</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sp>
        <p:nvSpPr>
          <p:cNvPr id="17" name="Rectangle 16"/>
          <p:cNvSpPr/>
          <p:nvPr/>
        </p:nvSpPr>
        <p:spPr>
          <a:xfrm>
            <a:off x="1406706" y="3317318"/>
            <a:ext cx="3122423" cy="87093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Identifikasi</a:t>
            </a:r>
            <a:r>
              <a:rPr lang="en-US" sz="1662" dirty="0">
                <a:solidFill>
                  <a:srgbClr val="000000"/>
                </a:solidFill>
                <a:latin typeface="Arial Narrow" pitchFamily="34" charset="0"/>
                <a:ea typeface="Tahoma" pitchFamily="34" charset="0"/>
                <a:cs typeface="Tahoma" pitchFamily="34" charset="0"/>
              </a:rPr>
              <a:t> proses </a:t>
            </a:r>
            <a:r>
              <a:rPr lang="en-US" sz="1662" dirty="0" err="1">
                <a:solidFill>
                  <a:srgbClr val="000000"/>
                </a:solidFill>
                <a:latin typeface="Arial Narrow" pitchFamily="34" charset="0"/>
                <a:ea typeface="Tahoma" pitchFamily="34" charset="0"/>
                <a:cs typeface="Tahoma" pitchFamily="34" charset="0"/>
              </a:rPr>
              <a:t>sejenis</a:t>
            </a:r>
            <a:r>
              <a:rPr lang="en-US" sz="1662" dirty="0">
                <a:solidFill>
                  <a:srgbClr val="000000"/>
                </a:solidFill>
                <a:latin typeface="Arial Narrow" pitchFamily="34" charset="0"/>
                <a:ea typeface="Tahoma" pitchFamily="34" charset="0"/>
                <a:cs typeface="Tahoma" pitchFamily="34" charset="0"/>
              </a:rPr>
              <a:t> yang </a:t>
            </a:r>
            <a:r>
              <a:rPr lang="en-US" sz="1662" dirty="0" err="1">
                <a:solidFill>
                  <a:srgbClr val="000000"/>
                </a:solidFill>
                <a:latin typeface="Arial Narrow" pitchFamily="34" charset="0"/>
                <a:ea typeface="Tahoma" pitchFamily="34" charset="0"/>
                <a:cs typeface="Tahoma" pitchFamily="34" charset="0"/>
              </a:rPr>
              <a:t>memungkinkan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terjadi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ketidaksesuaian</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1406706" y="445494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Menetapkan</a:t>
            </a:r>
            <a:r>
              <a:rPr lang="en-US" sz="1662" dirty="0">
                <a:solidFill>
                  <a:srgbClr val="000000"/>
                </a:solidFill>
                <a:latin typeface="Arial Narrow" pitchFamily="34" charset="0"/>
                <a:ea typeface="Tahoma" pitchFamily="34" charset="0"/>
                <a:cs typeface="Tahoma" pitchFamily="34" charset="0"/>
              </a:rPr>
              <a:t> &amp; </a:t>
            </a:r>
            <a:r>
              <a:rPr lang="en-US" sz="1662" dirty="0" err="1">
                <a:solidFill>
                  <a:srgbClr val="000000"/>
                </a:solidFill>
                <a:latin typeface="Arial Narrow" pitchFamily="34" charset="0"/>
                <a:ea typeface="Tahoma" pitchFamily="34" charset="0"/>
                <a:cs typeface="Tahoma" pitchFamily="34" charset="0"/>
              </a:rPr>
              <a:t>melaksanakan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967918"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06706"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Reaksi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terhadap</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21" name="Straight Arrow Connector 20"/>
          <p:cNvCxnSpPr>
            <a:stCxn id="13" idx="2"/>
            <a:endCxn id="17" idx="0"/>
          </p:cNvCxnSpPr>
          <p:nvPr/>
        </p:nvCxnSpPr>
        <p:spPr>
          <a:xfrm>
            <a:off x="2967918" y="3050623"/>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2967918" y="4188249"/>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953976" y="325178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5336931" y="4295219"/>
            <a:ext cx="2356515" cy="899439"/>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18" idx="2"/>
            <a:endCxn id="28" idx="2"/>
          </p:cNvCxnSpPr>
          <p:nvPr/>
        </p:nvCxnSpPr>
        <p:spPr>
          <a:xfrm rot="16200000" flipH="1">
            <a:off x="4662046" y="3341516"/>
            <a:ext cx="159013" cy="3547271"/>
          </a:xfrm>
          <a:prstGeom prst="bentConnector3">
            <a:avLst>
              <a:gd name="adj1" fmla="val 232703"/>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27" idx="2"/>
          </p:cNvCxnSpPr>
          <p:nvPr/>
        </p:nvCxnSpPr>
        <p:spPr>
          <a:xfrm flipH="1" flipV="1">
            <a:off x="6515188" y="3832484"/>
            <a:ext cx="1" cy="4627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18" idx="3"/>
          </p:cNvCxnSpPr>
          <p:nvPr/>
        </p:nvCxnSpPr>
        <p:spPr>
          <a:xfrm flipH="1">
            <a:off x="4529129" y="4744939"/>
            <a:ext cx="807802" cy="3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953976" y="226480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cxnSp>
        <p:nvCxnSpPr>
          <p:cNvPr id="63" name="Straight Arrow Connector 62"/>
          <p:cNvCxnSpPr>
            <a:stCxn id="27" idx="0"/>
            <a:endCxn id="62" idx="2"/>
          </p:cNvCxnSpPr>
          <p:nvPr/>
        </p:nvCxnSpPr>
        <p:spPr>
          <a:xfrm flipV="1">
            <a:off x="6515188" y="2845504"/>
            <a:ext cx="0" cy="40627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28343" y="5751349"/>
            <a:ext cx="5279147" cy="8384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sifat</a:t>
            </a:r>
            <a:r>
              <a:rPr lang="en-US" sz="1477" dirty="0">
                <a:solidFill>
                  <a:schemeClr val="tx1"/>
                </a:solidFill>
                <a:latin typeface="Arial Narrow" pitchFamily="34" charset="0"/>
              </a:rPr>
              <a:t> </a:t>
            </a:r>
            <a:r>
              <a:rPr lang="en-US" sz="1477" dirty="0" err="1">
                <a:solidFill>
                  <a:schemeClr val="tx1"/>
                </a:solidFill>
                <a:latin typeface="Arial Narrow" pitchFamily="34" charset="0"/>
              </a:rPr>
              <a:t>ketidaksesuaian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dilakukan</a:t>
            </a:r>
            <a:r>
              <a:rPr lang="en-US" sz="1477" dirty="0">
                <a:solidFill>
                  <a:schemeClr val="tx1"/>
                </a:solidFill>
                <a:latin typeface="Arial Narrow" pitchFamily="34" charset="0"/>
              </a:rPr>
              <a:t> </a:t>
            </a:r>
            <a:r>
              <a:rPr lang="en-US" sz="1477" dirty="0" err="1">
                <a:solidFill>
                  <a:schemeClr val="tx1"/>
                </a:solidFill>
                <a:latin typeface="Arial Narrow" pitchFamily="34" charset="0"/>
              </a:rPr>
              <a:t>berikutnya</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korektif</a:t>
            </a:r>
            <a:r>
              <a:rPr lang="en-US" sz="1477" dirty="0">
                <a:solidFill>
                  <a:schemeClr val="tx1"/>
                </a:solidFill>
                <a:latin typeface="Arial Narrow" pitchFamily="34" charset="0"/>
              </a:rPr>
              <a:t>..</a:t>
            </a: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6009488" y="4002724"/>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5039233" y="4364747"/>
            <a:ext cx="297698" cy="297016"/>
          </a:xfrm>
          <a:prstGeom prst="rect">
            <a:avLst/>
          </a:prstGeom>
        </p:spPr>
      </p:pic>
      <p:sp>
        <p:nvSpPr>
          <p:cNvPr id="26" name="Rectangle 25"/>
          <p:cNvSpPr/>
          <p:nvPr/>
        </p:nvSpPr>
        <p:spPr>
          <a:xfrm>
            <a:off x="-1551" y="204697"/>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dan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5E9C58C-3B2C-4F8C-9E83-026E39BF1F0B}"/>
              </a:ext>
            </a:extLst>
          </p:cNvPr>
          <p:cNvSpPr>
            <a:spLocks noGrp="1"/>
          </p:cNvSpPr>
          <p:nvPr>
            <p:ph type="sldNum" sz="quarter" idx="12"/>
          </p:nvPr>
        </p:nvSpPr>
        <p:spPr/>
        <p:txBody>
          <a:bodyPr/>
          <a:lstStyle/>
          <a:p>
            <a:pPr>
              <a:defRPr/>
            </a:pPr>
            <a:fld id="{2E3D3CF9-A8F0-446F-8AA4-23D2A19D86A0}" type="slidenum">
              <a:rPr lang="en-US" smtClean="0"/>
              <a:pPr>
                <a:defRPr/>
              </a:pPr>
              <a:t>97</a:t>
            </a:fld>
            <a:endParaRPr lang="en-US"/>
          </a:p>
        </p:txBody>
      </p:sp>
      <p:sp>
        <p:nvSpPr>
          <p:cNvPr id="2" name="Footer Placeholder 1">
            <a:extLst>
              <a:ext uri="{FF2B5EF4-FFF2-40B4-BE49-F238E27FC236}">
                <a16:creationId xmlns:a16="http://schemas.microsoft.com/office/drawing/2014/main" id="{8A73E641-550D-4979-8DEB-4BA75CDF30F0}"/>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4" name="Title 1">
            <a:extLst>
              <a:ext uri="{FF2B5EF4-FFF2-40B4-BE49-F238E27FC236}">
                <a16:creationId xmlns:a16="http://schemas.microsoft.com/office/drawing/2014/main" id="{B93417F0-04A1-4661-A9AE-F133C70566B7}"/>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2587970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011" y="93438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Terjadi</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10" name="Straight Arrow Connector 9"/>
          <p:cNvCxnSpPr>
            <a:stCxn id="9" idx="2"/>
            <a:endCxn id="20" idx="0"/>
          </p:cNvCxnSpPr>
          <p:nvPr/>
        </p:nvCxnSpPr>
        <p:spPr>
          <a:xfrm>
            <a:off x="1896223" y="1423333"/>
            <a:ext cx="0" cy="2779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011" y="260956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Pengendalian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sp>
        <p:nvSpPr>
          <p:cNvPr id="17" name="Rectangle 16"/>
          <p:cNvSpPr/>
          <p:nvPr/>
        </p:nvSpPr>
        <p:spPr>
          <a:xfrm>
            <a:off x="335011" y="4209940"/>
            <a:ext cx="3122423" cy="515166"/>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Pembentukan</a:t>
            </a:r>
            <a:r>
              <a:rPr lang="en-US" sz="1662" dirty="0">
                <a:solidFill>
                  <a:srgbClr val="000000"/>
                </a:solidFill>
                <a:latin typeface="Arial Narrow" pitchFamily="34" charset="0"/>
                <a:ea typeface="Tahoma" pitchFamily="34" charset="0"/>
                <a:cs typeface="Tahoma" pitchFamily="34" charset="0"/>
              </a:rPr>
              <a:t> Tim </a:t>
            </a:r>
            <a:r>
              <a:rPr lang="en-US" sz="1662" dirty="0" err="1">
                <a:solidFill>
                  <a:srgbClr val="000000"/>
                </a:solidFill>
                <a:latin typeface="Arial Narrow" pitchFamily="34" charset="0"/>
                <a:ea typeface="Tahoma" pitchFamily="34" charset="0"/>
                <a:cs typeface="Tahoma" pitchFamily="34" charset="0"/>
              </a:rPr>
              <a:t>Investigasi</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335011" y="504695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Pelaksanaan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Investigasi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Insiden</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1896223" y="2299964"/>
            <a:ext cx="0" cy="3096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5011" y="1701267"/>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Penanganan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21" name="Straight Arrow Connector 20"/>
          <p:cNvCxnSpPr>
            <a:stCxn id="13" idx="2"/>
            <a:endCxn id="61" idx="0"/>
          </p:cNvCxnSpPr>
          <p:nvPr/>
        </p:nvCxnSpPr>
        <p:spPr>
          <a:xfrm>
            <a:off x="1896223" y="3098510"/>
            <a:ext cx="0" cy="26004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1896223" y="4725106"/>
            <a:ext cx="0" cy="32184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50" name="Rectangle 49"/>
          <p:cNvSpPr/>
          <p:nvPr/>
        </p:nvSpPr>
        <p:spPr>
          <a:xfrm>
            <a:off x="3858481" y="1152576"/>
            <a:ext cx="5082992"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Ketika</a:t>
            </a:r>
            <a:r>
              <a:rPr lang="en-US" sz="1662" dirty="0">
                <a:latin typeface="Arial Narrow" pitchFamily="34" charset="0"/>
              </a:rPr>
              <a:t>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penanganan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dilihat</a:t>
            </a:r>
            <a:r>
              <a:rPr lang="en-US" sz="1662" dirty="0">
                <a:latin typeface="Arial Narrow" pitchFamily="34" charset="0"/>
              </a:rPr>
              <a:t> di Proses </a:t>
            </a:r>
            <a:r>
              <a:rPr lang="en-US" sz="1662" dirty="0" err="1">
                <a:latin typeface="Arial Narrow" pitchFamily="34" charset="0"/>
              </a:rPr>
              <a:t>Kesiagaan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Tanggap</a:t>
            </a:r>
            <a:r>
              <a:rPr lang="en-US" sz="1662" dirty="0">
                <a:latin typeface="Arial Narrow" pitchFamily="34" charset="0"/>
              </a:rPr>
              <a:t> </a:t>
            </a:r>
            <a:r>
              <a:rPr lang="en-US" sz="1662" dirty="0" err="1">
                <a:latin typeface="Arial Narrow" pitchFamily="34" charset="0"/>
              </a:rPr>
              <a:t>Darurat</a:t>
            </a:r>
            <a:endParaRPr lang="en-US" sz="1662" dirty="0">
              <a:latin typeface="Arial Narrow" pitchFamily="34" charset="0"/>
            </a:endParaRPr>
          </a:p>
          <a:p>
            <a:endParaRPr lang="en-US" sz="1662" dirty="0">
              <a:latin typeface="Arial Narrow" pitchFamily="34" charset="0"/>
            </a:endParaRPr>
          </a:p>
          <a:p>
            <a:r>
              <a:rPr lang="en-US" sz="1662" dirty="0" err="1">
                <a:latin typeface="Arial Narrow" pitchFamily="34" charset="0"/>
              </a:rPr>
              <a:t>Kendalikan</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r>
              <a:rPr lang="en-US" sz="1662" dirty="0" err="1">
                <a:latin typeface="Arial Narrow" pitchFamily="34" charset="0"/>
              </a:rPr>
              <a:t>isolasi</a:t>
            </a:r>
            <a:r>
              <a:rPr lang="en-US" sz="1662" dirty="0">
                <a:latin typeface="Arial Narrow" pitchFamily="34" charset="0"/>
              </a:rPr>
              <a:t>, </a:t>
            </a:r>
            <a:r>
              <a:rPr lang="en-US" sz="1662" dirty="0" err="1">
                <a:latin typeface="Arial Narrow" pitchFamily="34" charset="0"/>
              </a:rPr>
              <a:t>blokade</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p:txBody>
      </p:sp>
      <p:sp>
        <p:nvSpPr>
          <p:cNvPr id="52" name="Rectangle 51"/>
          <p:cNvSpPr/>
          <p:nvPr/>
        </p:nvSpPr>
        <p:spPr>
          <a:xfrm>
            <a:off x="3858481" y="4129047"/>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Membentuk</a:t>
            </a:r>
            <a:r>
              <a:rPr lang="en-US" sz="1662" dirty="0">
                <a:latin typeface="Arial Narrow" pitchFamily="34" charset="0"/>
              </a:rPr>
              <a:t> </a:t>
            </a:r>
            <a:r>
              <a:rPr lang="en-US" sz="1662" dirty="0" err="1">
                <a:latin typeface="Arial Narrow" pitchFamily="34" charset="0"/>
              </a:rPr>
              <a:t>tim</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terdiri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penanggungjawab</a:t>
            </a:r>
            <a:r>
              <a:rPr lang="en-US" sz="1662" dirty="0">
                <a:latin typeface="Arial Narrow" pitchFamily="34" charset="0"/>
              </a:rPr>
              <a:t> area, </a:t>
            </a: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ahli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pihak</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di </a:t>
            </a:r>
            <a:r>
              <a:rPr lang="en-US" sz="1662" dirty="0" err="1">
                <a:latin typeface="Arial Narrow" pitchFamily="34" charset="0"/>
              </a:rPr>
              <a:t>perlukan</a:t>
            </a:r>
            <a:r>
              <a:rPr lang="en-US" sz="1662" dirty="0">
                <a:latin typeface="Arial Narrow" pitchFamily="34" charset="0"/>
              </a:rPr>
              <a:t>.</a:t>
            </a:r>
          </a:p>
        </p:txBody>
      </p:sp>
      <p:sp>
        <p:nvSpPr>
          <p:cNvPr id="53" name="Rectangle 52"/>
          <p:cNvSpPr/>
          <p:nvPr/>
        </p:nvSpPr>
        <p:spPr>
          <a:xfrm>
            <a:off x="3858481" y="5046953"/>
            <a:ext cx="5082992" cy="1371209"/>
          </a:xfrm>
          <a:prstGeom prst="rect">
            <a:avLst/>
          </a:prstGeom>
          <a:ln w="19050">
            <a:solidFill>
              <a:srgbClr val="FF0000"/>
            </a:solidFill>
            <a:prstDash val="dash"/>
          </a:ln>
        </p:spPr>
        <p:txBody>
          <a:bodyPr wrap="square">
            <a:spAutoFit/>
          </a:bodyPr>
          <a:lstStyle/>
          <a:p>
            <a:r>
              <a:rPr lang="en-US" sz="1662" dirty="0" err="1">
                <a:latin typeface="Arial Narrow" pitchFamily="34" charset="0"/>
              </a:rPr>
              <a:t>Pelaksanaan</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cara</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Isolasi</a:t>
            </a:r>
            <a:r>
              <a:rPr lang="en-US" sz="1662" dirty="0">
                <a:latin typeface="Arial Narrow" pitchFamily="34" charset="0"/>
              </a:rPr>
              <a:t> area</a:t>
            </a:r>
          </a:p>
          <a:p>
            <a:pPr marL="285750" indent="-285750">
              <a:buFont typeface="Arial" panose="020B0604020202020204" pitchFamily="34" charset="0"/>
              <a:buChar char="•"/>
            </a:pPr>
            <a:r>
              <a:rPr lang="en-US" sz="1662" dirty="0" err="1">
                <a:latin typeface="Arial Narrow" pitchFamily="34" charset="0"/>
              </a:rPr>
              <a:t>Pengumpulan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bukti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saksi-saksi</a:t>
            </a:r>
            <a:endParaRPr lang="en-US" sz="1662" dirty="0">
              <a:latin typeface="Arial Narrow" pitchFamily="34" charset="0"/>
            </a:endParaRPr>
          </a:p>
          <a:p>
            <a:pPr marL="285750" indent="-285750">
              <a:buFont typeface="Arial" panose="020B0604020202020204" pitchFamily="34" charset="0"/>
              <a:buChar char="•"/>
            </a:pPr>
            <a:r>
              <a:rPr lang="en-US" sz="1662" dirty="0">
                <a:latin typeface="Arial Narrow" pitchFamily="34" charset="0"/>
              </a:rPr>
              <a:t>Interview </a:t>
            </a:r>
            <a:r>
              <a:rPr lang="en-US" sz="1662" dirty="0" err="1">
                <a:latin typeface="Arial Narrow" pitchFamily="34" charset="0"/>
              </a:rPr>
              <a:t>saksi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Analisa</a:t>
            </a:r>
            <a:r>
              <a:rPr lang="en-US" sz="1662" dirty="0">
                <a:latin typeface="Arial Narrow" pitchFamily="34" charset="0"/>
              </a:rPr>
              <a:t> </a:t>
            </a:r>
            <a:r>
              <a:rPr lang="en-US" sz="1662" dirty="0" err="1">
                <a:latin typeface="Arial Narrow" pitchFamily="34" charset="0"/>
              </a:rPr>
              <a:t>penyebab</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p>
        </p:txBody>
      </p:sp>
      <p:sp>
        <p:nvSpPr>
          <p:cNvPr id="61" name="Rectangle 60"/>
          <p:cNvSpPr/>
          <p:nvPr/>
        </p:nvSpPr>
        <p:spPr>
          <a:xfrm>
            <a:off x="335011" y="3358553"/>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Pelaporan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66" name="Straight Arrow Connector 65"/>
          <p:cNvCxnSpPr>
            <a:stCxn id="61" idx="2"/>
            <a:endCxn id="17" idx="0"/>
          </p:cNvCxnSpPr>
          <p:nvPr/>
        </p:nvCxnSpPr>
        <p:spPr>
          <a:xfrm>
            <a:off x="1896223" y="3847498"/>
            <a:ext cx="0" cy="3624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858481" y="3097723"/>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Melaporkan</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internal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a:t>
            </a:r>
          </a:p>
        </p:txBody>
      </p:sp>
      <p:sp>
        <p:nvSpPr>
          <p:cNvPr id="74" name="Rectangle 73"/>
          <p:cNvSpPr/>
          <p:nvPr/>
        </p:nvSpPr>
        <p:spPr>
          <a:xfrm>
            <a:off x="1586169" y="5951890"/>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75" name="Straight Arrow Connector 74"/>
          <p:cNvCxnSpPr>
            <a:stCxn id="18" idx="2"/>
            <a:endCxn id="74" idx="0"/>
          </p:cNvCxnSpPr>
          <p:nvPr/>
        </p:nvCxnSpPr>
        <p:spPr>
          <a:xfrm flipH="1">
            <a:off x="1896222" y="5627654"/>
            <a:ext cx="1" cy="3242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Line 25"/>
          <p:cNvSpPr>
            <a:spLocks noChangeShapeType="1"/>
          </p:cNvSpPr>
          <p:nvPr/>
        </p:nvSpPr>
        <p:spPr bwMode="auto">
          <a:xfrm>
            <a:off x="3467012" y="2067990"/>
            <a:ext cx="391469" cy="2857"/>
          </a:xfrm>
          <a:prstGeom prst="line">
            <a:avLst/>
          </a:prstGeom>
          <a:noFill/>
          <a:ln w="76200" cmpd="tri">
            <a:solidFill>
              <a:schemeClr val="tx1"/>
            </a:solidFill>
            <a:round/>
            <a:headEnd/>
            <a:tailEnd type="triangle" w="med" len="med"/>
          </a:ln>
        </p:spPr>
        <p:txBody>
          <a:bodyPr/>
          <a:lstStyle/>
          <a:p>
            <a:endParaRPr lang="en-US"/>
          </a:p>
        </p:txBody>
      </p:sp>
      <p:sp>
        <p:nvSpPr>
          <p:cNvPr id="79" name="Line 25"/>
          <p:cNvSpPr>
            <a:spLocks noChangeShapeType="1"/>
          </p:cNvSpPr>
          <p:nvPr/>
        </p:nvSpPr>
        <p:spPr bwMode="auto">
          <a:xfrm flipV="1">
            <a:off x="3467012" y="2498288"/>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0" name="Line 25"/>
          <p:cNvSpPr>
            <a:spLocks noChangeShapeType="1"/>
          </p:cNvSpPr>
          <p:nvPr/>
        </p:nvSpPr>
        <p:spPr bwMode="auto">
          <a:xfrm flipV="1">
            <a:off x="3467012" y="3305864"/>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1" name="Line 25"/>
          <p:cNvSpPr>
            <a:spLocks noChangeShapeType="1"/>
          </p:cNvSpPr>
          <p:nvPr/>
        </p:nvSpPr>
        <p:spPr bwMode="auto">
          <a:xfrm flipV="1">
            <a:off x="3467012" y="4491317"/>
            <a:ext cx="391469" cy="17864"/>
          </a:xfrm>
          <a:prstGeom prst="line">
            <a:avLst/>
          </a:prstGeom>
          <a:noFill/>
          <a:ln w="76200" cmpd="tri">
            <a:solidFill>
              <a:schemeClr val="tx1"/>
            </a:solidFill>
            <a:round/>
            <a:headEnd/>
            <a:tailEnd type="triangle" w="med" len="med"/>
          </a:ln>
        </p:spPr>
        <p:txBody>
          <a:bodyPr/>
          <a:lstStyle/>
          <a:p>
            <a:endParaRPr lang="en-US"/>
          </a:p>
        </p:txBody>
      </p:sp>
      <p:sp>
        <p:nvSpPr>
          <p:cNvPr id="82" name="Line 25"/>
          <p:cNvSpPr>
            <a:spLocks noChangeShapeType="1"/>
          </p:cNvSpPr>
          <p:nvPr/>
        </p:nvSpPr>
        <p:spPr bwMode="auto">
          <a:xfrm>
            <a:off x="3467012" y="5355166"/>
            <a:ext cx="391469" cy="20746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D254A6DB-A594-4D4D-B5D7-1086147F49DE}"/>
              </a:ext>
            </a:extLst>
          </p:cNvPr>
          <p:cNvSpPr>
            <a:spLocks noGrp="1"/>
          </p:cNvSpPr>
          <p:nvPr>
            <p:ph type="sldNum" sz="quarter" idx="12"/>
          </p:nvPr>
        </p:nvSpPr>
        <p:spPr/>
        <p:txBody>
          <a:bodyPr/>
          <a:lstStyle/>
          <a:p>
            <a:pPr>
              <a:defRPr/>
            </a:pPr>
            <a:fld id="{2E3D3CF9-A8F0-446F-8AA4-23D2A19D86A0}" type="slidenum">
              <a:rPr lang="en-US" smtClean="0"/>
              <a:pPr>
                <a:defRPr/>
              </a:pPr>
              <a:t>98</a:t>
            </a:fld>
            <a:endParaRPr lang="en-US"/>
          </a:p>
        </p:txBody>
      </p:sp>
      <p:sp>
        <p:nvSpPr>
          <p:cNvPr id="2" name="Footer Placeholder 1">
            <a:extLst>
              <a:ext uri="{FF2B5EF4-FFF2-40B4-BE49-F238E27FC236}">
                <a16:creationId xmlns:a16="http://schemas.microsoft.com/office/drawing/2014/main" id="{4D390436-F38C-4A50-A650-A164FDB31807}"/>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27" name="Title 1">
            <a:extLst>
              <a:ext uri="{FF2B5EF4-FFF2-40B4-BE49-F238E27FC236}">
                <a16:creationId xmlns:a16="http://schemas.microsoft.com/office/drawing/2014/main" id="{3A92DA45-FE36-4E9D-B95F-4F7605F03385}"/>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3429484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stCxn id="24" idx="2"/>
            <a:endCxn id="20" idx="0"/>
          </p:cNvCxnSpPr>
          <p:nvPr/>
        </p:nvCxnSpPr>
        <p:spPr>
          <a:xfrm>
            <a:off x="2380316" y="1232269"/>
            <a:ext cx="1" cy="3994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9105" y="2561678"/>
            <a:ext cx="3122423" cy="59688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Penetapan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pelaksanaan</a:t>
            </a:r>
            <a:r>
              <a:rPr lang="en-US" sz="1662" dirty="0">
                <a:solidFill>
                  <a:schemeClr val="tx1"/>
                </a:solidFill>
                <a:latin typeface="Arial Narrow" pitchFamily="34" charset="0"/>
              </a:rPr>
              <a:t> </a:t>
            </a:r>
            <a:r>
              <a:rPr lang="en-US" sz="1662" dirty="0" err="1">
                <a:solidFill>
                  <a:schemeClr val="tx1"/>
                </a:solidFill>
                <a:latin typeface="Arial Narrow" pitchFamily="34" charset="0"/>
              </a:rPr>
              <a:t>tindakan</a:t>
            </a:r>
            <a:r>
              <a:rPr lang="en-US" sz="1662" dirty="0">
                <a:solidFill>
                  <a:schemeClr val="tx1"/>
                </a:solidFill>
                <a:latin typeface="Arial Narrow" pitchFamily="34" charset="0"/>
              </a:rPr>
              <a:t> </a:t>
            </a:r>
            <a:r>
              <a:rPr lang="en-US" sz="1662" dirty="0" err="1">
                <a:solidFill>
                  <a:schemeClr val="tx1"/>
                </a:solidFill>
                <a:latin typeface="Arial Narrow" pitchFamily="34" charset="0"/>
              </a:rPr>
              <a:t>korektif</a:t>
            </a:r>
            <a:endParaRPr lang="en-US" sz="1662" dirty="0">
              <a:solidFill>
                <a:schemeClr val="tx1"/>
              </a:solidFill>
              <a:latin typeface="Arial Narrow" pitchFamily="34" charset="0"/>
            </a:endParaRPr>
          </a:p>
        </p:txBody>
      </p:sp>
      <p:sp>
        <p:nvSpPr>
          <p:cNvPr id="18" name="Rectangle 17"/>
          <p:cNvSpPr/>
          <p:nvPr/>
        </p:nvSpPr>
        <p:spPr>
          <a:xfrm>
            <a:off x="819105" y="3482742"/>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a:solidFill>
                  <a:srgbClr val="000000"/>
                </a:solidFill>
                <a:latin typeface="Arial Narrow" pitchFamily="34" charset="0"/>
                <a:ea typeface="Tahoma" pitchFamily="34" charset="0"/>
                <a:cs typeface="Tahoma" pitchFamily="34" charset="0"/>
              </a:rPr>
              <a:t>Monitoring </a:t>
            </a:r>
            <a:r>
              <a:rPr lang="en-US" sz="1662" dirty="0" err="1">
                <a:solidFill>
                  <a:srgbClr val="000000"/>
                </a:solidFill>
                <a:latin typeface="Arial Narrow" pitchFamily="34" charset="0"/>
                <a:ea typeface="Tahoma" pitchFamily="34" charset="0"/>
                <a:cs typeface="Tahoma" pitchFamily="34" charset="0"/>
              </a:rPr>
              <a:t>dan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evaluasi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380317"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9105"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pada</a:t>
            </a:r>
            <a:r>
              <a:rPr lang="en-US" sz="1662" dirty="0">
                <a:solidFill>
                  <a:schemeClr val="tx1"/>
                </a:solidFill>
                <a:latin typeface="Arial Narrow" pitchFamily="34" charset="0"/>
              </a:rPr>
              <a:t> proses / area </a:t>
            </a:r>
            <a:r>
              <a:rPr lang="en-US" sz="1662" dirty="0" err="1">
                <a:solidFill>
                  <a:schemeClr val="tx1"/>
                </a:solidFill>
                <a:latin typeface="Arial Narrow" pitchFamily="34" charset="0"/>
              </a:rPr>
              <a:t>sejenis</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pertimbangan</a:t>
            </a:r>
            <a:r>
              <a:rPr lang="en-US" sz="1662" dirty="0">
                <a:solidFill>
                  <a:schemeClr val="tx1"/>
                </a:solidFill>
                <a:latin typeface="Arial Narrow" pitchFamily="34" charset="0"/>
              </a:rPr>
              <a:t> HIRA / IAD</a:t>
            </a:r>
          </a:p>
        </p:txBody>
      </p:sp>
      <p:cxnSp>
        <p:nvCxnSpPr>
          <p:cNvPr id="23" name="Straight Arrow Connector 22"/>
          <p:cNvCxnSpPr>
            <a:stCxn id="13" idx="2"/>
            <a:endCxn id="18" idx="0"/>
          </p:cNvCxnSpPr>
          <p:nvPr/>
        </p:nvCxnSpPr>
        <p:spPr>
          <a:xfrm>
            <a:off x="2380317" y="3158567"/>
            <a:ext cx="0" cy="3241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19103" y="523973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1202057" y="4339185"/>
            <a:ext cx="2356515" cy="639693"/>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28" idx="1"/>
            <a:endCxn id="13" idx="1"/>
          </p:cNvCxnSpPr>
          <p:nvPr/>
        </p:nvCxnSpPr>
        <p:spPr>
          <a:xfrm rot="10800000">
            <a:off x="819105" y="2860124"/>
            <a:ext cx="382952" cy="1798909"/>
          </a:xfrm>
          <a:prstGeom prst="bentConnector3">
            <a:avLst>
              <a:gd name="adj1" fmla="val 159694"/>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2"/>
            <a:endCxn id="27" idx="0"/>
          </p:cNvCxnSpPr>
          <p:nvPr/>
        </p:nvCxnSpPr>
        <p:spPr>
          <a:xfrm>
            <a:off x="2380315" y="4978878"/>
            <a:ext cx="0" cy="2608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19103" y="6016128"/>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2616630" y="4947239"/>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819103" y="4239110"/>
            <a:ext cx="297698" cy="297016"/>
          </a:xfrm>
          <a:prstGeom prst="rect">
            <a:avLst/>
          </a:prstGeom>
        </p:spPr>
      </p:pic>
      <p:sp>
        <p:nvSpPr>
          <p:cNvPr id="24" name="Rectangle 23"/>
          <p:cNvSpPr/>
          <p:nvPr/>
        </p:nvSpPr>
        <p:spPr>
          <a:xfrm>
            <a:off x="2070263" y="743324"/>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30" name="Straight Arrow Connector 29"/>
          <p:cNvCxnSpPr>
            <a:stCxn id="18" idx="2"/>
            <a:endCxn id="28" idx="0"/>
          </p:cNvCxnSpPr>
          <p:nvPr/>
        </p:nvCxnSpPr>
        <p:spPr>
          <a:xfrm flipH="1">
            <a:off x="2380315" y="4063443"/>
            <a:ext cx="2" cy="2757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62" idx="0"/>
          </p:cNvCxnSpPr>
          <p:nvPr/>
        </p:nvCxnSpPr>
        <p:spPr>
          <a:xfrm>
            <a:off x="2380315" y="5820435"/>
            <a:ext cx="0" cy="19569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625788" y="1626533"/>
            <a:ext cx="4437530" cy="859659"/>
          </a:xfrm>
          <a:prstGeom prst="rect">
            <a:avLst/>
          </a:prstGeom>
          <a:ln w="19050">
            <a:solidFill>
              <a:srgbClr val="FF0000"/>
            </a:solidFill>
            <a:prstDash val="dash"/>
          </a:ln>
        </p:spPr>
        <p:txBody>
          <a:bodyPr wrap="square">
            <a:spAutoFit/>
          </a:bodyPr>
          <a:lstStyle/>
          <a:p>
            <a:r>
              <a:rPr lang="en-US" sz="1662" dirty="0" err="1">
                <a:latin typeface="Arial Narrow" pitchFamily="34" charset="0"/>
              </a:rPr>
              <a:t>Identifikasi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risk assessment yang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ada</a:t>
            </a:r>
            <a:r>
              <a:rPr lang="en-US" sz="1662" dirty="0">
                <a:latin typeface="Arial Narrow" pitchFamily="34" charset="0"/>
              </a:rPr>
              <a:t>.</a:t>
            </a:r>
          </a:p>
        </p:txBody>
      </p:sp>
      <p:sp>
        <p:nvSpPr>
          <p:cNvPr id="49" name="Rectangle 48"/>
          <p:cNvSpPr/>
          <p:nvPr/>
        </p:nvSpPr>
        <p:spPr>
          <a:xfrm>
            <a:off x="4643076" y="2682572"/>
            <a:ext cx="4437530"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dibutuhkan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melaksanakannya</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diperuntukkan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Pantau</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ditambahkan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a:t>
            </a:r>
            <a:r>
              <a:rPr lang="en-US" sz="1662" dirty="0" err="1">
                <a:latin typeface="Arial Narrow" pitchFamily="34" charset="0"/>
              </a:rPr>
              <a:t>lainnya</a:t>
            </a:r>
            <a:r>
              <a:rPr lang="en-US" sz="1662" dirty="0">
                <a:latin typeface="Arial Narrow" pitchFamily="34" charset="0"/>
              </a:rPr>
              <a:t>.</a:t>
            </a:r>
          </a:p>
        </p:txBody>
      </p:sp>
      <p:sp>
        <p:nvSpPr>
          <p:cNvPr id="50" name="Rectangle 49"/>
          <p:cNvSpPr/>
          <p:nvPr/>
        </p:nvSpPr>
        <p:spPr>
          <a:xfrm>
            <a:off x="4625788" y="5017486"/>
            <a:ext cx="4437530"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efektif</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sebagai</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operasional</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melaukan</a:t>
            </a:r>
            <a:r>
              <a:rPr lang="en-US" sz="1662" dirty="0">
                <a:latin typeface="Arial Narrow" pitchFamily="34" charset="0"/>
              </a:rPr>
              <a:t> </a:t>
            </a:r>
            <a:r>
              <a:rPr lang="en-US" sz="1662" dirty="0" err="1">
                <a:latin typeface="Arial Narrow" pitchFamily="34" charset="0"/>
              </a:rPr>
              <a:t>penilaian</a:t>
            </a:r>
            <a:r>
              <a:rPr lang="en-US" sz="1662" dirty="0">
                <a:latin typeface="Arial Narrow" pitchFamily="34" charset="0"/>
              </a:rPr>
              <a:t> </a:t>
            </a:r>
            <a:r>
              <a:rPr lang="en-US" sz="1662" dirty="0" err="1">
                <a:latin typeface="Arial Narrow" pitchFamily="34" charset="0"/>
              </a:rPr>
              <a:t>ulang</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Laporkan</a:t>
            </a:r>
            <a:r>
              <a:rPr lang="en-US" sz="1662" dirty="0">
                <a:latin typeface="Arial Narrow" pitchFamily="34" charset="0"/>
              </a:rPr>
              <a:t> status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endParaRPr lang="en-US" sz="1662" dirty="0">
              <a:latin typeface="Arial Narrow" pitchFamily="34" charset="0"/>
            </a:endParaRPr>
          </a:p>
        </p:txBody>
      </p:sp>
      <p:sp>
        <p:nvSpPr>
          <p:cNvPr id="51" name="Line 25"/>
          <p:cNvSpPr>
            <a:spLocks noChangeShapeType="1"/>
          </p:cNvSpPr>
          <p:nvPr/>
        </p:nvSpPr>
        <p:spPr bwMode="auto">
          <a:xfrm>
            <a:off x="3978088" y="1966891"/>
            <a:ext cx="647700" cy="9827"/>
          </a:xfrm>
          <a:prstGeom prst="line">
            <a:avLst/>
          </a:prstGeom>
          <a:noFill/>
          <a:ln w="76200" cmpd="tri">
            <a:solidFill>
              <a:schemeClr val="tx1"/>
            </a:solidFill>
            <a:round/>
            <a:headEnd/>
            <a:tailEnd type="triangle" w="med" len="med"/>
          </a:ln>
        </p:spPr>
        <p:txBody>
          <a:bodyPr/>
          <a:lstStyle/>
          <a:p>
            <a:endParaRPr lang="en-US"/>
          </a:p>
        </p:txBody>
      </p:sp>
      <p:sp>
        <p:nvSpPr>
          <p:cNvPr id="52" name="Line 25"/>
          <p:cNvSpPr>
            <a:spLocks noChangeShapeType="1"/>
          </p:cNvSpPr>
          <p:nvPr/>
        </p:nvSpPr>
        <p:spPr bwMode="auto">
          <a:xfrm>
            <a:off x="3978088" y="2893946"/>
            <a:ext cx="647700" cy="9827"/>
          </a:xfrm>
          <a:prstGeom prst="line">
            <a:avLst/>
          </a:prstGeom>
          <a:noFill/>
          <a:ln w="76200" cmpd="tri">
            <a:solidFill>
              <a:schemeClr val="tx1"/>
            </a:solidFill>
            <a:round/>
            <a:headEnd/>
            <a:tailEnd type="triangle" w="med" len="med"/>
          </a:ln>
        </p:spPr>
        <p:txBody>
          <a:bodyPr/>
          <a:lstStyle/>
          <a:p>
            <a:endParaRPr lang="en-US"/>
          </a:p>
        </p:txBody>
      </p:sp>
      <p:sp>
        <p:nvSpPr>
          <p:cNvPr id="53" name="Line 25"/>
          <p:cNvSpPr>
            <a:spLocks noChangeShapeType="1"/>
          </p:cNvSpPr>
          <p:nvPr/>
        </p:nvSpPr>
        <p:spPr bwMode="auto">
          <a:xfrm>
            <a:off x="3978088" y="3793582"/>
            <a:ext cx="647700" cy="9827"/>
          </a:xfrm>
          <a:prstGeom prst="line">
            <a:avLst/>
          </a:prstGeom>
          <a:noFill/>
          <a:ln w="76200" cmpd="tri">
            <a:solidFill>
              <a:schemeClr val="tx1"/>
            </a:solidFill>
            <a:round/>
            <a:headEnd/>
            <a:tailEnd type="triangle" w="med" len="med"/>
          </a:ln>
        </p:spPr>
        <p:txBody>
          <a:bodyPr/>
          <a:lstStyle/>
          <a:p>
            <a:endParaRPr lang="en-US"/>
          </a:p>
        </p:txBody>
      </p:sp>
      <p:sp>
        <p:nvSpPr>
          <p:cNvPr id="55" name="Line 25"/>
          <p:cNvSpPr>
            <a:spLocks noChangeShapeType="1"/>
          </p:cNvSpPr>
          <p:nvPr/>
        </p:nvSpPr>
        <p:spPr bwMode="auto">
          <a:xfrm>
            <a:off x="3967299" y="5571091"/>
            <a:ext cx="647700" cy="982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C8D1C2DE-44A2-40F2-A766-307E80AF28B2}"/>
              </a:ext>
            </a:extLst>
          </p:cNvPr>
          <p:cNvSpPr>
            <a:spLocks noGrp="1"/>
          </p:cNvSpPr>
          <p:nvPr>
            <p:ph type="sldNum" sz="quarter" idx="12"/>
          </p:nvPr>
        </p:nvSpPr>
        <p:spPr/>
        <p:txBody>
          <a:bodyPr/>
          <a:lstStyle/>
          <a:p>
            <a:pPr>
              <a:defRPr/>
            </a:pPr>
            <a:fld id="{2E3D3CF9-A8F0-446F-8AA4-23D2A19D86A0}" type="slidenum">
              <a:rPr lang="en-US" smtClean="0"/>
              <a:pPr>
                <a:defRPr/>
              </a:pPr>
              <a:t>99</a:t>
            </a:fld>
            <a:endParaRPr lang="en-US" dirty="0"/>
          </a:p>
        </p:txBody>
      </p:sp>
      <p:sp>
        <p:nvSpPr>
          <p:cNvPr id="31" name="Rectangle 30"/>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10.2.  </a:t>
            </a:r>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1FDA2FB8-E06F-40F1-9A40-A3C50E12A16E}"/>
              </a:ext>
            </a:extLst>
          </p:cNvPr>
          <p:cNvSpPr>
            <a:spLocks noGrp="1"/>
          </p:cNvSpPr>
          <p:nvPr>
            <p:ph type="ftr" sz="quarter" idx="11"/>
          </p:nvPr>
        </p:nvSpPr>
        <p:spPr/>
        <p:txBody>
          <a:bodyPr/>
          <a:lstStyle/>
          <a:p>
            <a:pPr>
              <a:defRPr/>
            </a:pPr>
            <a:r>
              <a:rPr lang="pt-BR">
                <a:solidFill>
                  <a:prstClr val="black">
                    <a:tint val="75000"/>
                  </a:prstClr>
                </a:solidFill>
              </a:rPr>
              <a:t>Integrasi ISO 9001 &amp; ISO 14001 1/rev.01 (c)Copyright, Sentral Sistem. May 2019</a:t>
            </a:r>
            <a:endParaRPr lang="en-US" dirty="0">
              <a:solidFill>
                <a:prstClr val="black">
                  <a:tint val="75000"/>
                </a:prstClr>
              </a:solidFill>
            </a:endParaRPr>
          </a:p>
        </p:txBody>
      </p:sp>
      <p:sp>
        <p:nvSpPr>
          <p:cNvPr id="32" name="Title 1">
            <a:extLst>
              <a:ext uri="{FF2B5EF4-FFF2-40B4-BE49-F238E27FC236}">
                <a16:creationId xmlns:a16="http://schemas.microsoft.com/office/drawing/2014/main" id="{940FF04B-6086-4CA8-8575-C14ED1D420CA}"/>
              </a:ext>
            </a:extLst>
          </p:cNvPr>
          <p:cNvSpPr txBox="1">
            <a:spLocks/>
          </p:cNvSpPr>
          <p:nvPr/>
        </p:nvSpPr>
        <p:spPr>
          <a:xfrm>
            <a:off x="7609716" y="23192"/>
            <a:ext cx="1494175" cy="449426"/>
          </a:xfrm>
          <a:prstGeom prst="rect">
            <a:avLst/>
          </a:prstGeom>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1800" b="1" dirty="0"/>
              <a:t>SM-ML</a:t>
            </a:r>
          </a:p>
        </p:txBody>
      </p:sp>
    </p:spTree>
    <p:extLst>
      <p:ext uri="{BB962C8B-B14F-4D97-AF65-F5344CB8AC3E}">
        <p14:creationId xmlns:p14="http://schemas.microsoft.com/office/powerpoint/2010/main" val="35547632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12798</TotalTime>
  <Words>9375</Words>
  <Application>Microsoft Office PowerPoint</Application>
  <PresentationFormat>On-screen Show (4:3)</PresentationFormat>
  <Paragraphs>1609</Paragraphs>
  <Slides>101</Slides>
  <Notes>37</Notes>
  <HiddenSlides>1</HiddenSlides>
  <MMClips>1</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5</vt:i4>
      </vt:variant>
      <vt:variant>
        <vt:lpstr>Slide Titles</vt:lpstr>
      </vt:variant>
      <vt:variant>
        <vt:i4>101</vt:i4>
      </vt:variant>
    </vt:vector>
  </HeadingPairs>
  <TitlesOfParts>
    <vt:vector size="129" baseType="lpstr">
      <vt:lpstr>Accidental Presidency</vt:lpstr>
      <vt:lpstr>Adobe Caslon Pro</vt:lpstr>
      <vt:lpstr>Adobe Fan Heiti Std B</vt:lpstr>
      <vt:lpstr>Aharoni</vt:lpstr>
      <vt:lpstr>Arial</vt:lpstr>
      <vt:lpstr>Arial Narrow</vt:lpstr>
      <vt:lpstr>Berlin Sans FB</vt:lpstr>
      <vt:lpstr>Bernard MT Condensed</vt:lpstr>
      <vt:lpstr>Calibri</vt:lpstr>
      <vt:lpstr>Calibri Light</vt:lpstr>
      <vt:lpstr>Cambria</vt:lpstr>
      <vt:lpstr>CG Omega</vt:lpstr>
      <vt:lpstr>Cooper Black</vt:lpstr>
      <vt:lpstr>Courier New</vt:lpstr>
      <vt:lpstr>Forte</vt:lpstr>
      <vt:lpstr>Gill Sans MT</vt:lpstr>
      <vt:lpstr>Impact</vt:lpstr>
      <vt:lpstr>Tahoma</vt:lpstr>
      <vt:lpstr>Times New Roman</vt:lpstr>
      <vt:lpstr>Trebuchet MS</vt:lpstr>
      <vt:lpstr>Wingdings</vt:lpstr>
      <vt:lpstr>Office Theme</vt:lpstr>
      <vt:lpstr>1_Office Theme</vt:lpstr>
      <vt:lpstr>Clip</vt:lpstr>
      <vt:lpstr>Presentation</vt:lpstr>
      <vt:lpstr>Visio</vt:lpstr>
      <vt:lpstr>Worksheet</vt:lpstr>
      <vt:lpstr>Slide</vt:lpstr>
      <vt:lpstr>INTEPRETATION &amp; AWARENESS</vt:lpstr>
      <vt:lpstr>Sasaran Pelatihan</vt:lpstr>
      <vt:lpstr>Definisi Mutu   </vt:lpstr>
      <vt:lpstr>PowerPoint Presentation</vt:lpstr>
      <vt:lpstr>PowerPoint Presentation</vt:lpstr>
      <vt:lpstr>PowerPoint Presentation</vt:lpstr>
      <vt:lpstr>PowerPoint Presentation</vt:lpstr>
      <vt:lpstr>GOAL ISO 9001 &amp; ISO 14001</vt:lpstr>
      <vt:lpstr>Penjelasan Training</vt:lpstr>
      <vt:lpstr>PowerPoint Presentation</vt:lpstr>
      <vt:lpstr>PowerPoint Presentation</vt:lpstr>
      <vt:lpstr>PowerPoint Presentation</vt:lpstr>
      <vt:lpstr>PowerPoint Presentation</vt:lpstr>
      <vt:lpstr>PowerPoint Presentation</vt:lpstr>
      <vt:lpstr>Input Internal</vt:lpstr>
      <vt:lpstr>Isu Eksternal</vt:lpstr>
      <vt:lpstr>PowerPoint Presentation</vt:lpstr>
      <vt:lpstr>PowerPoint Presentation</vt:lpstr>
      <vt:lpstr>PowerPoint Presentation</vt:lpstr>
      <vt:lpstr>Apakah risiko itu?</vt:lpstr>
      <vt:lpstr>Apakah risiko itu?</vt:lpstr>
      <vt:lpstr>Apakah risiko itu?</vt:lpstr>
      <vt:lpstr>Apakah risiko itu?</vt:lpstr>
      <vt:lpstr>Apakah risiko itu?</vt:lpstr>
      <vt:lpstr>TEKNIK PENGELOLAAN RISIKO  versi Sentral Sistem Consulting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Kepemimpinan dan Komitmen</vt:lpstr>
      <vt:lpstr>PowerPoint Presentation</vt:lpstr>
      <vt:lpstr>PowerPoint Presentation</vt:lpstr>
      <vt:lpstr>PowerPoint Presentation</vt:lpstr>
      <vt:lpstr>PowerPoint Presentation</vt:lpstr>
      <vt:lpstr>Konsep SISTEM PENCEGAHAN:   dari tindakan setelah kejadian, menjadi tindakan sebelum kejadian </vt:lpstr>
      <vt:lpstr>Tindakan untuk mengatasi Resiko dan Peluang (SMM  6.1)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SMM 8. Operasi</vt:lpstr>
      <vt:lpstr>PowerPoint Presentation</vt:lpstr>
      <vt:lpstr>Sistem Traditional vs Perencanaan Realisasi Modern</vt:lpstr>
      <vt:lpstr>Beralih dari fokus Perbaikan ke Pencegahan (Perpindahan Energi dari “Usaha Perbaikan” ke “Usaha Pencegahan”)  </vt:lpstr>
      <vt:lpstr>PowerPoint Presentation</vt:lpstr>
      <vt:lpstr>SMM 8.2.1. Komunikasi dengan pelanggan </vt:lpstr>
      <vt:lpstr>PowerPoint Presentation</vt:lpstr>
      <vt:lpstr>PowerPoint Presentation</vt:lpstr>
      <vt:lpstr>PowerPoint Presentation</vt:lpstr>
      <vt:lpstr>SMM  8.5 Penyediaan Produk dan Jasa</vt:lpstr>
      <vt:lpstr>SMM  8.5.2 Identifikasi dan Mampu Telusur </vt:lpstr>
      <vt:lpstr>SMM  8.5.3 Pengendalian Barang Milik Pelanggan dan Penyedia Eksternal</vt:lpstr>
      <vt:lpstr>SMM  8.5.4 Pemeliharaan</vt:lpstr>
      <vt:lpstr>PowerPoint Presentation</vt:lpstr>
      <vt:lpstr>PowerPoint Presentation</vt:lpstr>
      <vt:lpstr>PowerPoint Presentation</vt:lpstr>
      <vt:lpstr>SMM  8.7 Pengendalian Output Tidak Sesuai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Intepretation &amp; Awareness ISO 45001 : 2018</dc:title>
  <dc:creator>Dody Indra Wisnu</dc:creator>
  <cp:lastModifiedBy>nasrullah darsah</cp:lastModifiedBy>
  <cp:revision>231</cp:revision>
  <dcterms:created xsi:type="dcterms:W3CDTF">2018-03-24T02:16:48Z</dcterms:created>
  <dcterms:modified xsi:type="dcterms:W3CDTF">2019-05-03T08:02:00Z</dcterms:modified>
</cp:coreProperties>
</file>